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sldIdLst>
    <p:sldId id="256" r:id="rId2"/>
    <p:sldId id="257" r:id="rId3"/>
    <p:sldId id="306" r:id="rId4"/>
    <p:sldId id="259" r:id="rId5"/>
    <p:sldId id="260" r:id="rId6"/>
    <p:sldId id="262" r:id="rId7"/>
    <p:sldId id="305" r:id="rId8"/>
    <p:sldId id="299" r:id="rId9"/>
    <p:sldId id="263" r:id="rId10"/>
    <p:sldId id="264" r:id="rId11"/>
    <p:sldId id="265" r:id="rId12"/>
    <p:sldId id="266" r:id="rId13"/>
    <p:sldId id="301" r:id="rId14"/>
    <p:sldId id="302" r:id="rId15"/>
    <p:sldId id="303" r:id="rId16"/>
    <p:sldId id="304" r:id="rId17"/>
    <p:sldId id="300" r:id="rId18"/>
    <p:sldId id="267" r:id="rId19"/>
    <p:sldId id="268" r:id="rId20"/>
    <p:sldId id="351" r:id="rId21"/>
    <p:sldId id="270" r:id="rId22"/>
    <p:sldId id="345" r:id="rId23"/>
    <p:sldId id="380" r:id="rId24"/>
    <p:sldId id="347" r:id="rId25"/>
    <p:sldId id="348" r:id="rId26"/>
    <p:sldId id="349" r:id="rId27"/>
    <p:sldId id="350" r:id="rId28"/>
    <p:sldId id="271" r:id="rId29"/>
    <p:sldId id="272" r:id="rId30"/>
    <p:sldId id="388" r:id="rId31"/>
    <p:sldId id="352" r:id="rId32"/>
    <p:sldId id="273" r:id="rId33"/>
    <p:sldId id="353" r:id="rId34"/>
    <p:sldId id="354" r:id="rId35"/>
    <p:sldId id="274" r:id="rId36"/>
    <p:sldId id="334" r:id="rId37"/>
    <p:sldId id="335" r:id="rId38"/>
    <p:sldId id="336" r:id="rId39"/>
    <p:sldId id="337" r:id="rId40"/>
    <p:sldId id="338" r:id="rId41"/>
    <p:sldId id="339" r:id="rId42"/>
    <p:sldId id="340" r:id="rId43"/>
    <p:sldId id="341" r:id="rId44"/>
    <p:sldId id="342" r:id="rId45"/>
    <p:sldId id="343" r:id="rId46"/>
    <p:sldId id="344" r:id="rId47"/>
    <p:sldId id="275" r:id="rId48"/>
    <p:sldId id="309" r:id="rId49"/>
    <p:sldId id="310" r:id="rId50"/>
    <p:sldId id="371" r:id="rId51"/>
    <p:sldId id="372" r:id="rId52"/>
    <p:sldId id="373" r:id="rId53"/>
    <p:sldId id="374" r:id="rId54"/>
    <p:sldId id="313" r:id="rId55"/>
    <p:sldId id="314" r:id="rId56"/>
    <p:sldId id="359" r:id="rId57"/>
    <p:sldId id="360" r:id="rId58"/>
    <p:sldId id="361" r:id="rId59"/>
    <p:sldId id="365" r:id="rId60"/>
    <p:sldId id="366" r:id="rId61"/>
    <p:sldId id="315" r:id="rId62"/>
    <p:sldId id="362" r:id="rId63"/>
    <p:sldId id="363" r:id="rId64"/>
    <p:sldId id="368" r:id="rId65"/>
    <p:sldId id="316" r:id="rId66"/>
    <p:sldId id="355" r:id="rId67"/>
    <p:sldId id="356" r:id="rId68"/>
    <p:sldId id="357" r:id="rId69"/>
    <p:sldId id="358" r:id="rId70"/>
    <p:sldId id="364" r:id="rId71"/>
    <p:sldId id="367" r:id="rId72"/>
    <p:sldId id="369" r:id="rId73"/>
    <p:sldId id="370" r:id="rId74"/>
    <p:sldId id="283" r:id="rId75"/>
    <p:sldId id="317" r:id="rId76"/>
    <p:sldId id="318" r:id="rId77"/>
    <p:sldId id="409" r:id="rId78"/>
    <p:sldId id="410" r:id="rId79"/>
    <p:sldId id="411" r:id="rId80"/>
    <p:sldId id="412" r:id="rId81"/>
    <p:sldId id="413" r:id="rId82"/>
    <p:sldId id="414" r:id="rId83"/>
    <p:sldId id="321" r:id="rId84"/>
    <p:sldId id="322" r:id="rId85"/>
    <p:sldId id="389" r:id="rId86"/>
    <p:sldId id="390" r:id="rId87"/>
    <p:sldId id="391" r:id="rId88"/>
    <p:sldId id="323" r:id="rId89"/>
    <p:sldId id="392" r:id="rId90"/>
    <p:sldId id="393" r:id="rId91"/>
    <p:sldId id="394" r:id="rId92"/>
    <p:sldId id="324" r:id="rId93"/>
    <p:sldId id="375" r:id="rId94"/>
    <p:sldId id="376" r:id="rId95"/>
    <p:sldId id="377" r:id="rId96"/>
    <p:sldId id="378" r:id="rId97"/>
    <p:sldId id="379" r:id="rId98"/>
    <p:sldId id="381" r:id="rId99"/>
    <p:sldId id="382" r:id="rId100"/>
    <p:sldId id="383" r:id="rId101"/>
    <p:sldId id="384" r:id="rId102"/>
    <p:sldId id="385" r:id="rId103"/>
    <p:sldId id="386" r:id="rId104"/>
    <p:sldId id="387" r:id="rId105"/>
    <p:sldId id="291" r:id="rId106"/>
    <p:sldId id="325" r:id="rId107"/>
    <p:sldId id="416" r:id="rId108"/>
    <p:sldId id="417" r:id="rId109"/>
    <p:sldId id="418" r:id="rId110"/>
    <p:sldId id="419" r:id="rId111"/>
    <p:sldId id="420" r:id="rId112"/>
    <p:sldId id="421" r:id="rId113"/>
    <p:sldId id="329" r:id="rId114"/>
    <p:sldId id="331" r:id="rId115"/>
    <p:sldId id="395" r:id="rId116"/>
    <p:sldId id="396" r:id="rId117"/>
    <p:sldId id="397" r:id="rId118"/>
    <p:sldId id="398" r:id="rId119"/>
    <p:sldId id="399" r:id="rId120"/>
    <p:sldId id="400" r:id="rId121"/>
    <p:sldId id="401" r:id="rId122"/>
    <p:sldId id="402" r:id="rId123"/>
    <p:sldId id="403" r:id="rId124"/>
    <p:sldId id="404" r:id="rId125"/>
    <p:sldId id="405" r:id="rId126"/>
    <p:sldId id="406" r:id="rId127"/>
    <p:sldId id="407" r:id="rId128"/>
    <p:sldId id="408" r:id="rId129"/>
    <p:sldId id="436" r:id="rId130"/>
    <p:sldId id="437" r:id="rId131"/>
    <p:sldId id="440" r:id="rId132"/>
    <p:sldId id="438" r:id="rId133"/>
    <p:sldId id="439" r:id="rId134"/>
    <p:sldId id="422" r:id="rId135"/>
    <p:sldId id="423" r:id="rId136"/>
    <p:sldId id="424" r:id="rId137"/>
    <p:sldId id="425" r:id="rId138"/>
    <p:sldId id="426" r:id="rId139"/>
    <p:sldId id="427" r:id="rId140"/>
    <p:sldId id="428" r:id="rId141"/>
    <p:sldId id="429" r:id="rId142"/>
    <p:sldId id="430" r:id="rId143"/>
    <p:sldId id="431" r:id="rId144"/>
    <p:sldId id="432" r:id="rId145"/>
    <p:sldId id="433" r:id="rId146"/>
    <p:sldId id="434" r:id="rId147"/>
    <p:sldId id="435" r:id="rId148"/>
    <p:sldId id="258" r:id="rId1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30" autoAdjust="0"/>
    <p:restoredTop sz="94660"/>
  </p:normalViewPr>
  <p:slideViewPr>
    <p:cSldViewPr snapToGrid="0">
      <p:cViewPr varScale="1">
        <p:scale>
          <a:sx n="109" d="100"/>
          <a:sy n="109" d="100"/>
        </p:scale>
        <p:origin x="522" y="102"/>
      </p:cViewPr>
      <p:guideLst/>
    </p:cSldViewPr>
  </p:slideViewPr>
  <p:notesTextViewPr>
    <p:cViewPr>
      <p:scale>
        <a:sx n="1" d="1"/>
        <a:sy n="1" d="1"/>
      </p:scale>
      <p:origin x="0" y="0"/>
    </p:cViewPr>
  </p:notesTextViewPr>
  <p:sorterViewPr>
    <p:cViewPr>
      <p:scale>
        <a:sx n="100" d="100"/>
        <a:sy n="100" d="100"/>
      </p:scale>
      <p:origin x="0" y="-6738"/>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microsoft.com/office/2015/10/relationships/revisionInfo" Target="revisionInfo.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charts/_rels/chart1.xml.rels><?xml version="1.0" encoding="UTF-8" standalone="yes"?>
<Relationships xmlns="http://schemas.openxmlformats.org/package/2006/relationships"><Relationship Id="rId3" Type="http://schemas.openxmlformats.org/officeDocument/2006/relationships/package" Target="../embeddings/List_aplikace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List_aplikace_Microsoft_Excel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List_aplikace_Microsoft_Excel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List_aplikace_Microsoft_Excel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List_aplikace_Microsoft_Excel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List_aplikace_Microsoft_Excel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List_aplikace_Microsoft_Excel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List_aplikace_Microsoft_Excel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List_aplikace_Microsoft_Excel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List_aplikace_Microsoft_Excel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List_aplikace_Microsoft_Excel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List_aplikace_Microsoft_Excel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List_aplikace_Microsoft_Excel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List_aplikace_Microsoft_Excel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List_aplikace_Microsoft_Excel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List_aplikace_Microsoft_Excel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List_aplikace_Microsoft_Excel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List_aplikace_Microsoft_Excel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List_aplikace_Microsoft_Excel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List_aplikace_Microsoft_Excel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List_aplikace_Microsoft_Excel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List_aplikace_Microsoft_Excel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List_aplikace_Microsoft_Excel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List_aplikace_Microsoft_Excel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List_aplikace_Microsoft_Excel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List_aplikace_Microsoft_Excel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List_aplikace_Microsoft_Excel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List_aplikace_Microsoft_Excel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List_aplikace_Microsoft_Excel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List_aplikace_Microsoft_Excel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List_aplikace_Microsoft_Excel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List_aplikace_Microsoft_Excel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List_aplikace_Microsoft_Excel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List_aplikac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List_aplikace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List_aplikace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List_aplikace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List_aplikace_Microsoft_Excel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List_aplikace_Microsoft_Excel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Počet došlých odpovědí</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List1!$A$2:$A$6</c:f>
              <c:strCache>
                <c:ptCount val="5"/>
                <c:pt idx="0">
                  <c:v>Jihomoravský</c:v>
                </c:pt>
                <c:pt idx="1">
                  <c:v>Moravskoslezský</c:v>
                </c:pt>
                <c:pt idx="2">
                  <c:v>Olomoucký</c:v>
                </c:pt>
                <c:pt idx="3">
                  <c:v>Praha</c:v>
                </c:pt>
                <c:pt idx="4">
                  <c:v>Zlínský</c:v>
                </c:pt>
              </c:strCache>
            </c:strRef>
          </c:cat>
          <c:val>
            <c:numRef>
              <c:f>List1!$B$2:$B$6</c:f>
              <c:numCache>
                <c:formatCode>General</c:formatCode>
                <c:ptCount val="5"/>
                <c:pt idx="0">
                  <c:v>6</c:v>
                </c:pt>
                <c:pt idx="1">
                  <c:v>4</c:v>
                </c:pt>
                <c:pt idx="2">
                  <c:v>28</c:v>
                </c:pt>
                <c:pt idx="3">
                  <c:v>6</c:v>
                </c:pt>
                <c:pt idx="4">
                  <c:v>5</c:v>
                </c:pt>
              </c:numCache>
            </c:numRef>
          </c:val>
          <c:extLst>
            <c:ext xmlns:c16="http://schemas.microsoft.com/office/drawing/2014/chart" uri="{C3380CC4-5D6E-409C-BE32-E72D297353CC}">
              <c16:uniqueId val="{00000000-2C06-48CD-87CA-3939248F40B9}"/>
            </c:ext>
          </c:extLst>
        </c:ser>
        <c:dLbls>
          <c:dLblPos val="outEnd"/>
          <c:showLegendKey val="0"/>
          <c:showVal val="1"/>
          <c:showCatName val="0"/>
          <c:showSerName val="0"/>
          <c:showPercent val="0"/>
          <c:showBubbleSize val="0"/>
        </c:dLbls>
        <c:gapWidth val="219"/>
        <c:overlap val="-27"/>
        <c:axId val="309972312"/>
        <c:axId val="309968376"/>
      </c:barChart>
      <c:catAx>
        <c:axId val="3099723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309968376"/>
        <c:crosses val="autoZero"/>
        <c:auto val="1"/>
        <c:lblAlgn val="ctr"/>
        <c:lblOffset val="100"/>
        <c:noMultiLvlLbl val="0"/>
      </c:catAx>
      <c:valAx>
        <c:axId val="309968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309972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Počet dnů na odpověď</c:v>
                </c:pt>
              </c:strCache>
            </c:strRef>
          </c:tx>
          <c:spPr>
            <a:solidFill>
              <a:schemeClr val="accent1"/>
            </a:solidFill>
            <a:ln>
              <a:noFill/>
            </a:ln>
            <a:effectLst/>
          </c:spPr>
          <c:invertIfNegative val="0"/>
          <c:cat>
            <c:numRef>
              <c:f>List1!$A$2</c:f>
              <c:numCache>
                <c:formatCode>General</c:formatCode>
                <c:ptCount val="1"/>
                <c:pt idx="0">
                  <c:v>1</c:v>
                </c:pt>
              </c:numCache>
            </c:numRef>
          </c:cat>
          <c:val>
            <c:numRef>
              <c:f>List1!$B$2</c:f>
              <c:numCache>
                <c:formatCode>General</c:formatCode>
                <c:ptCount val="1"/>
                <c:pt idx="0">
                  <c:v>3</c:v>
                </c:pt>
              </c:numCache>
            </c:numRef>
          </c:val>
          <c:extLst>
            <c:ext xmlns:c16="http://schemas.microsoft.com/office/drawing/2014/chart" uri="{C3380CC4-5D6E-409C-BE32-E72D297353CC}">
              <c16:uniqueId val="{00000000-F5C0-4B18-9931-30D45D824321}"/>
            </c:ext>
          </c:extLst>
        </c:ser>
        <c:dLbls>
          <c:showLegendKey val="0"/>
          <c:showVal val="0"/>
          <c:showCatName val="0"/>
          <c:showSerName val="0"/>
          <c:showPercent val="0"/>
          <c:showBubbleSize val="0"/>
        </c:dLbls>
        <c:gapWidth val="219"/>
        <c:overlap val="-27"/>
        <c:axId val="478856112"/>
        <c:axId val="478847912"/>
      </c:barChart>
      <c:catAx>
        <c:axId val="47885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47912"/>
        <c:crosses val="autoZero"/>
        <c:auto val="1"/>
        <c:lblAlgn val="ctr"/>
        <c:lblOffset val="100"/>
        <c:noMultiLvlLbl val="0"/>
      </c:catAx>
      <c:valAx>
        <c:axId val="478847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odpovědí</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5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Počet dnů na odpověď</c:v>
                </c:pt>
              </c:strCache>
            </c:strRef>
          </c:tx>
          <c:spPr>
            <a:solidFill>
              <a:schemeClr val="accent1"/>
            </a:solidFill>
            <a:ln>
              <a:noFill/>
            </a:ln>
            <a:effectLst/>
          </c:spPr>
          <c:invertIfNegative val="0"/>
          <c:cat>
            <c:numRef>
              <c:f>List1!$A$2:$A$5</c:f>
              <c:numCache>
                <c:formatCode>General</c:formatCode>
                <c:ptCount val="4"/>
                <c:pt idx="0">
                  <c:v>0</c:v>
                </c:pt>
                <c:pt idx="1">
                  <c:v>1</c:v>
                </c:pt>
                <c:pt idx="2">
                  <c:v>4</c:v>
                </c:pt>
                <c:pt idx="3">
                  <c:v>7</c:v>
                </c:pt>
              </c:numCache>
            </c:numRef>
          </c:cat>
          <c:val>
            <c:numRef>
              <c:f>List1!$B$2:$B$5</c:f>
              <c:numCache>
                <c:formatCode>General</c:formatCode>
                <c:ptCount val="4"/>
                <c:pt idx="0">
                  <c:v>1</c:v>
                </c:pt>
                <c:pt idx="1">
                  <c:v>8</c:v>
                </c:pt>
                <c:pt idx="2">
                  <c:v>1</c:v>
                </c:pt>
                <c:pt idx="3">
                  <c:v>1</c:v>
                </c:pt>
              </c:numCache>
            </c:numRef>
          </c:val>
          <c:extLst>
            <c:ext xmlns:c16="http://schemas.microsoft.com/office/drawing/2014/chart" uri="{C3380CC4-5D6E-409C-BE32-E72D297353CC}">
              <c16:uniqueId val="{00000000-F5C0-4B18-9931-30D45D824321}"/>
            </c:ext>
          </c:extLst>
        </c:ser>
        <c:dLbls>
          <c:showLegendKey val="0"/>
          <c:showVal val="0"/>
          <c:showCatName val="0"/>
          <c:showSerName val="0"/>
          <c:showPercent val="0"/>
          <c:showBubbleSize val="0"/>
        </c:dLbls>
        <c:gapWidth val="219"/>
        <c:overlap val="-27"/>
        <c:axId val="478856112"/>
        <c:axId val="478847912"/>
      </c:barChart>
      <c:catAx>
        <c:axId val="47885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47912"/>
        <c:crosses val="autoZero"/>
        <c:auto val="1"/>
        <c:lblAlgn val="ctr"/>
        <c:lblOffset val="100"/>
        <c:noMultiLvlLbl val="0"/>
      </c:catAx>
      <c:valAx>
        <c:axId val="478847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odpovědí</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5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Počet dnů na odpověď</c:v>
                </c:pt>
              </c:strCache>
            </c:strRef>
          </c:tx>
          <c:spPr>
            <a:solidFill>
              <a:schemeClr val="accent1"/>
            </a:solidFill>
            <a:ln>
              <a:noFill/>
            </a:ln>
            <a:effectLst/>
          </c:spPr>
          <c:invertIfNegative val="0"/>
          <c:cat>
            <c:numRef>
              <c:f>List1!$A$2:$A$12</c:f>
              <c:numCache>
                <c:formatCode>General</c:formatCode>
                <c:ptCount val="11"/>
                <c:pt idx="0">
                  <c:v>0</c:v>
                </c:pt>
                <c:pt idx="1">
                  <c:v>1</c:v>
                </c:pt>
                <c:pt idx="2">
                  <c:v>2</c:v>
                </c:pt>
                <c:pt idx="3">
                  <c:v>4</c:v>
                </c:pt>
                <c:pt idx="4">
                  <c:v>5</c:v>
                </c:pt>
                <c:pt idx="5">
                  <c:v>7</c:v>
                </c:pt>
                <c:pt idx="6">
                  <c:v>8</c:v>
                </c:pt>
                <c:pt idx="7">
                  <c:v>12</c:v>
                </c:pt>
                <c:pt idx="8">
                  <c:v>13</c:v>
                </c:pt>
                <c:pt idx="9">
                  <c:v>14</c:v>
                </c:pt>
                <c:pt idx="10">
                  <c:v>28</c:v>
                </c:pt>
              </c:numCache>
            </c:numRef>
          </c:cat>
          <c:val>
            <c:numRef>
              <c:f>List1!$B$2:$B$12</c:f>
              <c:numCache>
                <c:formatCode>General</c:formatCode>
                <c:ptCount val="11"/>
                <c:pt idx="0">
                  <c:v>11</c:v>
                </c:pt>
                <c:pt idx="1">
                  <c:v>7</c:v>
                </c:pt>
                <c:pt idx="2">
                  <c:v>4</c:v>
                </c:pt>
                <c:pt idx="3">
                  <c:v>1</c:v>
                </c:pt>
                <c:pt idx="4">
                  <c:v>3</c:v>
                </c:pt>
                <c:pt idx="5">
                  <c:v>1</c:v>
                </c:pt>
                <c:pt idx="6">
                  <c:v>1</c:v>
                </c:pt>
                <c:pt idx="7">
                  <c:v>1</c:v>
                </c:pt>
                <c:pt idx="8">
                  <c:v>1</c:v>
                </c:pt>
                <c:pt idx="9">
                  <c:v>3</c:v>
                </c:pt>
                <c:pt idx="10">
                  <c:v>1</c:v>
                </c:pt>
              </c:numCache>
            </c:numRef>
          </c:val>
          <c:extLst>
            <c:ext xmlns:c16="http://schemas.microsoft.com/office/drawing/2014/chart" uri="{C3380CC4-5D6E-409C-BE32-E72D297353CC}">
              <c16:uniqueId val="{00000000-F5C0-4B18-9931-30D45D824321}"/>
            </c:ext>
          </c:extLst>
        </c:ser>
        <c:dLbls>
          <c:showLegendKey val="0"/>
          <c:showVal val="0"/>
          <c:showCatName val="0"/>
          <c:showSerName val="0"/>
          <c:showPercent val="0"/>
          <c:showBubbleSize val="0"/>
        </c:dLbls>
        <c:gapWidth val="219"/>
        <c:overlap val="-27"/>
        <c:axId val="478856112"/>
        <c:axId val="478847912"/>
      </c:barChart>
      <c:catAx>
        <c:axId val="47885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47912"/>
        <c:crosses val="autoZero"/>
        <c:auto val="1"/>
        <c:lblAlgn val="ctr"/>
        <c:lblOffset val="100"/>
        <c:noMultiLvlLbl val="0"/>
      </c:catAx>
      <c:valAx>
        <c:axId val="478847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odpovědí</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5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Počet dnů na odpověď</c:v>
                </c:pt>
              </c:strCache>
            </c:strRef>
          </c:tx>
          <c:spPr>
            <a:solidFill>
              <a:schemeClr val="accent1"/>
            </a:solidFill>
            <a:ln>
              <a:noFill/>
            </a:ln>
            <a:effectLst/>
          </c:spPr>
          <c:invertIfNegative val="0"/>
          <c:cat>
            <c:numRef>
              <c:f>List1!$A$2:$A$4</c:f>
              <c:numCache>
                <c:formatCode>General</c:formatCode>
                <c:ptCount val="3"/>
                <c:pt idx="0">
                  <c:v>1</c:v>
                </c:pt>
                <c:pt idx="1">
                  <c:v>2</c:v>
                </c:pt>
                <c:pt idx="2">
                  <c:v>37</c:v>
                </c:pt>
              </c:numCache>
            </c:numRef>
          </c:cat>
          <c:val>
            <c:numRef>
              <c:f>List1!$B$2:$B$4</c:f>
              <c:numCache>
                <c:formatCode>General</c:formatCode>
                <c:ptCount val="3"/>
                <c:pt idx="0">
                  <c:v>2</c:v>
                </c:pt>
                <c:pt idx="1">
                  <c:v>2</c:v>
                </c:pt>
                <c:pt idx="2">
                  <c:v>1</c:v>
                </c:pt>
              </c:numCache>
            </c:numRef>
          </c:val>
          <c:extLst>
            <c:ext xmlns:c16="http://schemas.microsoft.com/office/drawing/2014/chart" uri="{C3380CC4-5D6E-409C-BE32-E72D297353CC}">
              <c16:uniqueId val="{00000000-F5C0-4B18-9931-30D45D824321}"/>
            </c:ext>
          </c:extLst>
        </c:ser>
        <c:dLbls>
          <c:showLegendKey val="0"/>
          <c:showVal val="0"/>
          <c:showCatName val="0"/>
          <c:showSerName val="0"/>
          <c:showPercent val="0"/>
          <c:showBubbleSize val="0"/>
        </c:dLbls>
        <c:gapWidth val="219"/>
        <c:overlap val="-27"/>
        <c:axId val="478856112"/>
        <c:axId val="478847912"/>
      </c:barChart>
      <c:catAx>
        <c:axId val="47885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47912"/>
        <c:crosses val="autoZero"/>
        <c:auto val="1"/>
        <c:lblAlgn val="ctr"/>
        <c:lblOffset val="100"/>
        <c:noMultiLvlLbl val="0"/>
      </c:catAx>
      <c:valAx>
        <c:axId val="478847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odpovědí</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5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Počet dnů na odpověď</c:v>
                </c:pt>
              </c:strCache>
            </c:strRef>
          </c:tx>
          <c:spPr>
            <a:solidFill>
              <a:schemeClr val="accent1"/>
            </a:solidFill>
            <a:ln>
              <a:noFill/>
            </a:ln>
            <a:effectLst/>
          </c:spPr>
          <c:invertIfNegative val="0"/>
          <c:cat>
            <c:numRef>
              <c:f>List1!$A$2:$A$7</c:f>
              <c:numCache>
                <c:formatCode>General</c:formatCode>
                <c:ptCount val="6"/>
                <c:pt idx="0">
                  <c:v>0</c:v>
                </c:pt>
                <c:pt idx="1">
                  <c:v>1</c:v>
                </c:pt>
                <c:pt idx="2">
                  <c:v>2</c:v>
                </c:pt>
                <c:pt idx="3">
                  <c:v>3</c:v>
                </c:pt>
                <c:pt idx="4">
                  <c:v>7</c:v>
                </c:pt>
                <c:pt idx="5">
                  <c:v>8</c:v>
                </c:pt>
              </c:numCache>
            </c:numRef>
          </c:cat>
          <c:val>
            <c:numRef>
              <c:f>List1!$B$2:$B$7</c:f>
              <c:numCache>
                <c:formatCode>General</c:formatCode>
                <c:ptCount val="6"/>
                <c:pt idx="0">
                  <c:v>5</c:v>
                </c:pt>
                <c:pt idx="1">
                  <c:v>2</c:v>
                </c:pt>
                <c:pt idx="2">
                  <c:v>1</c:v>
                </c:pt>
                <c:pt idx="3">
                  <c:v>1</c:v>
                </c:pt>
                <c:pt idx="4">
                  <c:v>1</c:v>
                </c:pt>
                <c:pt idx="5">
                  <c:v>1</c:v>
                </c:pt>
              </c:numCache>
            </c:numRef>
          </c:val>
          <c:extLst>
            <c:ext xmlns:c16="http://schemas.microsoft.com/office/drawing/2014/chart" uri="{C3380CC4-5D6E-409C-BE32-E72D297353CC}">
              <c16:uniqueId val="{00000000-F5C0-4B18-9931-30D45D824321}"/>
            </c:ext>
          </c:extLst>
        </c:ser>
        <c:dLbls>
          <c:showLegendKey val="0"/>
          <c:showVal val="0"/>
          <c:showCatName val="0"/>
          <c:showSerName val="0"/>
          <c:showPercent val="0"/>
          <c:showBubbleSize val="0"/>
        </c:dLbls>
        <c:gapWidth val="219"/>
        <c:overlap val="-27"/>
        <c:axId val="478856112"/>
        <c:axId val="478847912"/>
      </c:barChart>
      <c:catAx>
        <c:axId val="47885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47912"/>
        <c:crosses val="autoZero"/>
        <c:auto val="1"/>
        <c:lblAlgn val="ctr"/>
        <c:lblOffset val="100"/>
        <c:noMultiLvlLbl val="0"/>
      </c:catAx>
      <c:valAx>
        <c:axId val="478847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odpovědí</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5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Počet dnů na odpověď</c:v>
                </c:pt>
              </c:strCache>
            </c:strRef>
          </c:tx>
          <c:spPr>
            <a:solidFill>
              <a:schemeClr val="accent1"/>
            </a:solidFill>
            <a:ln>
              <a:noFill/>
            </a:ln>
            <a:effectLst/>
          </c:spPr>
          <c:invertIfNegative val="0"/>
          <c:cat>
            <c:numRef>
              <c:f>List1!$A$2</c:f>
              <c:numCache>
                <c:formatCode>General</c:formatCode>
                <c:ptCount val="1"/>
                <c:pt idx="0">
                  <c:v>1</c:v>
                </c:pt>
              </c:numCache>
            </c:numRef>
          </c:cat>
          <c:val>
            <c:numRef>
              <c:f>List1!$B$2</c:f>
              <c:numCache>
                <c:formatCode>General</c:formatCode>
                <c:ptCount val="1"/>
                <c:pt idx="0">
                  <c:v>2</c:v>
                </c:pt>
              </c:numCache>
            </c:numRef>
          </c:val>
          <c:extLst>
            <c:ext xmlns:c16="http://schemas.microsoft.com/office/drawing/2014/chart" uri="{C3380CC4-5D6E-409C-BE32-E72D297353CC}">
              <c16:uniqueId val="{00000000-F5C0-4B18-9931-30D45D824321}"/>
            </c:ext>
          </c:extLst>
        </c:ser>
        <c:dLbls>
          <c:showLegendKey val="0"/>
          <c:showVal val="0"/>
          <c:showCatName val="0"/>
          <c:showSerName val="0"/>
          <c:showPercent val="0"/>
          <c:showBubbleSize val="0"/>
        </c:dLbls>
        <c:gapWidth val="219"/>
        <c:overlap val="-27"/>
        <c:axId val="478856112"/>
        <c:axId val="478847912"/>
      </c:barChart>
      <c:catAx>
        <c:axId val="47885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47912"/>
        <c:crosses val="autoZero"/>
        <c:auto val="1"/>
        <c:lblAlgn val="ctr"/>
        <c:lblOffset val="100"/>
        <c:noMultiLvlLbl val="0"/>
      </c:catAx>
      <c:valAx>
        <c:axId val="478847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odpovědí</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5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Počet dnů na odpověď</c:v>
                </c:pt>
              </c:strCache>
            </c:strRef>
          </c:tx>
          <c:spPr>
            <a:solidFill>
              <a:schemeClr val="accent1"/>
            </a:solidFill>
            <a:ln>
              <a:noFill/>
            </a:ln>
            <a:effectLst/>
          </c:spPr>
          <c:invertIfNegative val="0"/>
          <c:cat>
            <c:numRef>
              <c:f>List1!$A$2:$A$3</c:f>
              <c:numCache>
                <c:formatCode>General</c:formatCode>
                <c:ptCount val="2"/>
                <c:pt idx="0">
                  <c:v>0</c:v>
                </c:pt>
                <c:pt idx="1">
                  <c:v>3</c:v>
                </c:pt>
              </c:numCache>
            </c:numRef>
          </c:cat>
          <c:val>
            <c:numRef>
              <c:f>List1!$B$2:$B$3</c:f>
              <c:numCache>
                <c:formatCode>General</c:formatCode>
                <c:ptCount val="2"/>
                <c:pt idx="0">
                  <c:v>3</c:v>
                </c:pt>
                <c:pt idx="1">
                  <c:v>1</c:v>
                </c:pt>
              </c:numCache>
            </c:numRef>
          </c:val>
          <c:extLst>
            <c:ext xmlns:c16="http://schemas.microsoft.com/office/drawing/2014/chart" uri="{C3380CC4-5D6E-409C-BE32-E72D297353CC}">
              <c16:uniqueId val="{00000000-F5C0-4B18-9931-30D45D824321}"/>
            </c:ext>
          </c:extLst>
        </c:ser>
        <c:dLbls>
          <c:showLegendKey val="0"/>
          <c:showVal val="0"/>
          <c:showCatName val="0"/>
          <c:showSerName val="0"/>
          <c:showPercent val="0"/>
          <c:showBubbleSize val="0"/>
        </c:dLbls>
        <c:gapWidth val="219"/>
        <c:overlap val="-27"/>
        <c:axId val="478856112"/>
        <c:axId val="478847912"/>
      </c:barChart>
      <c:catAx>
        <c:axId val="47885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47912"/>
        <c:crosses val="autoZero"/>
        <c:auto val="1"/>
        <c:lblAlgn val="ctr"/>
        <c:lblOffset val="100"/>
        <c:noMultiLvlLbl val="0"/>
      </c:catAx>
      <c:valAx>
        <c:axId val="478847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odpovědí</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5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Počet dnů na odpověď</c:v>
                </c:pt>
              </c:strCache>
            </c:strRef>
          </c:tx>
          <c:spPr>
            <a:solidFill>
              <a:schemeClr val="accent1"/>
            </a:solidFill>
            <a:ln>
              <a:noFill/>
            </a:ln>
            <a:effectLst/>
          </c:spPr>
          <c:invertIfNegative val="0"/>
          <c:cat>
            <c:numRef>
              <c:f>List1!$A$2:$A$11</c:f>
              <c:numCache>
                <c:formatCode>General</c:formatCode>
                <c:ptCount val="10"/>
                <c:pt idx="0">
                  <c:v>1</c:v>
                </c:pt>
                <c:pt idx="1">
                  <c:v>2</c:v>
                </c:pt>
                <c:pt idx="2">
                  <c:v>5</c:v>
                </c:pt>
                <c:pt idx="3">
                  <c:v>6</c:v>
                </c:pt>
                <c:pt idx="4">
                  <c:v>7</c:v>
                </c:pt>
                <c:pt idx="5">
                  <c:v>8</c:v>
                </c:pt>
                <c:pt idx="6">
                  <c:v>9</c:v>
                </c:pt>
                <c:pt idx="7">
                  <c:v>10</c:v>
                </c:pt>
                <c:pt idx="8">
                  <c:v>14</c:v>
                </c:pt>
                <c:pt idx="9">
                  <c:v>16</c:v>
                </c:pt>
              </c:numCache>
            </c:numRef>
          </c:cat>
          <c:val>
            <c:numRef>
              <c:f>List1!$B$2:$B$11</c:f>
              <c:numCache>
                <c:formatCode>General</c:formatCode>
                <c:ptCount val="10"/>
                <c:pt idx="0">
                  <c:v>8</c:v>
                </c:pt>
                <c:pt idx="1">
                  <c:v>7</c:v>
                </c:pt>
                <c:pt idx="2">
                  <c:v>1</c:v>
                </c:pt>
                <c:pt idx="3">
                  <c:v>2</c:v>
                </c:pt>
                <c:pt idx="4">
                  <c:v>1</c:v>
                </c:pt>
                <c:pt idx="5">
                  <c:v>1</c:v>
                </c:pt>
                <c:pt idx="6">
                  <c:v>1</c:v>
                </c:pt>
                <c:pt idx="7">
                  <c:v>1</c:v>
                </c:pt>
                <c:pt idx="8">
                  <c:v>1</c:v>
                </c:pt>
                <c:pt idx="9">
                  <c:v>1</c:v>
                </c:pt>
              </c:numCache>
            </c:numRef>
          </c:val>
          <c:extLst>
            <c:ext xmlns:c16="http://schemas.microsoft.com/office/drawing/2014/chart" uri="{C3380CC4-5D6E-409C-BE32-E72D297353CC}">
              <c16:uniqueId val="{00000000-F5C0-4B18-9931-30D45D824321}"/>
            </c:ext>
          </c:extLst>
        </c:ser>
        <c:dLbls>
          <c:showLegendKey val="0"/>
          <c:showVal val="0"/>
          <c:showCatName val="0"/>
          <c:showSerName val="0"/>
          <c:showPercent val="0"/>
          <c:showBubbleSize val="0"/>
        </c:dLbls>
        <c:gapWidth val="219"/>
        <c:overlap val="-27"/>
        <c:axId val="478856112"/>
        <c:axId val="478847912"/>
      </c:barChart>
      <c:catAx>
        <c:axId val="47885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47912"/>
        <c:crosses val="autoZero"/>
        <c:auto val="1"/>
        <c:lblAlgn val="ctr"/>
        <c:lblOffset val="100"/>
        <c:noMultiLvlLbl val="0"/>
      </c:catAx>
      <c:valAx>
        <c:axId val="478847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odpovědí</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5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Počet dnů na odpověď</c:v>
                </c:pt>
              </c:strCache>
            </c:strRef>
          </c:tx>
          <c:spPr>
            <a:solidFill>
              <a:schemeClr val="accent1"/>
            </a:solidFill>
            <a:ln>
              <a:noFill/>
            </a:ln>
            <a:effectLst/>
          </c:spPr>
          <c:invertIfNegative val="0"/>
          <c:cat>
            <c:numRef>
              <c:f>List1!$A$2:$A$9</c:f>
              <c:numCache>
                <c:formatCode>General</c:formatCode>
                <c:ptCount val="8"/>
                <c:pt idx="0">
                  <c:v>2</c:v>
                </c:pt>
                <c:pt idx="1">
                  <c:v>3</c:v>
                </c:pt>
                <c:pt idx="2">
                  <c:v>4</c:v>
                </c:pt>
                <c:pt idx="3">
                  <c:v>9</c:v>
                </c:pt>
                <c:pt idx="4">
                  <c:v>13</c:v>
                </c:pt>
                <c:pt idx="5">
                  <c:v>18</c:v>
                </c:pt>
                <c:pt idx="6">
                  <c:v>19</c:v>
                </c:pt>
                <c:pt idx="7">
                  <c:v>21</c:v>
                </c:pt>
              </c:numCache>
            </c:numRef>
          </c:cat>
          <c:val>
            <c:numRef>
              <c:f>List1!$B$2:$B$9</c:f>
              <c:numCache>
                <c:formatCode>General</c:formatCode>
                <c:ptCount val="8"/>
                <c:pt idx="0">
                  <c:v>1</c:v>
                </c:pt>
                <c:pt idx="1">
                  <c:v>2</c:v>
                </c:pt>
                <c:pt idx="2">
                  <c:v>1</c:v>
                </c:pt>
                <c:pt idx="3">
                  <c:v>1</c:v>
                </c:pt>
                <c:pt idx="4">
                  <c:v>1</c:v>
                </c:pt>
                <c:pt idx="5">
                  <c:v>1</c:v>
                </c:pt>
                <c:pt idx="6">
                  <c:v>1</c:v>
                </c:pt>
                <c:pt idx="7">
                  <c:v>1</c:v>
                </c:pt>
              </c:numCache>
            </c:numRef>
          </c:val>
          <c:extLst>
            <c:ext xmlns:c16="http://schemas.microsoft.com/office/drawing/2014/chart" uri="{C3380CC4-5D6E-409C-BE32-E72D297353CC}">
              <c16:uniqueId val="{00000000-F5C0-4B18-9931-30D45D824321}"/>
            </c:ext>
          </c:extLst>
        </c:ser>
        <c:dLbls>
          <c:showLegendKey val="0"/>
          <c:showVal val="0"/>
          <c:showCatName val="0"/>
          <c:showSerName val="0"/>
          <c:showPercent val="0"/>
          <c:showBubbleSize val="0"/>
        </c:dLbls>
        <c:gapWidth val="219"/>
        <c:overlap val="-27"/>
        <c:axId val="478856112"/>
        <c:axId val="478847912"/>
      </c:barChart>
      <c:catAx>
        <c:axId val="47885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47912"/>
        <c:crosses val="autoZero"/>
        <c:auto val="1"/>
        <c:lblAlgn val="ctr"/>
        <c:lblOffset val="100"/>
        <c:noMultiLvlLbl val="0"/>
      </c:catAx>
      <c:valAx>
        <c:axId val="478847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odpovědí</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5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Počet dnů na odpověď</c:v>
                </c:pt>
              </c:strCache>
            </c:strRef>
          </c:tx>
          <c:spPr>
            <a:solidFill>
              <a:schemeClr val="accent1"/>
            </a:solidFill>
            <a:ln>
              <a:noFill/>
            </a:ln>
            <a:effectLst/>
          </c:spPr>
          <c:invertIfNegative val="0"/>
          <c:cat>
            <c:numRef>
              <c:f>List1!$A$2:$A$6</c:f>
              <c:numCache>
                <c:formatCode>General</c:formatCode>
                <c:ptCount val="5"/>
                <c:pt idx="0">
                  <c:v>0</c:v>
                </c:pt>
                <c:pt idx="1">
                  <c:v>1</c:v>
                </c:pt>
                <c:pt idx="2">
                  <c:v>2</c:v>
                </c:pt>
                <c:pt idx="3">
                  <c:v>7</c:v>
                </c:pt>
                <c:pt idx="4">
                  <c:v>8</c:v>
                </c:pt>
              </c:numCache>
            </c:numRef>
          </c:cat>
          <c:val>
            <c:numRef>
              <c:f>List1!$B$2:$B$6</c:f>
              <c:numCache>
                <c:formatCode>General</c:formatCode>
                <c:ptCount val="5"/>
                <c:pt idx="0">
                  <c:v>2</c:v>
                </c:pt>
                <c:pt idx="1">
                  <c:v>12</c:v>
                </c:pt>
                <c:pt idx="2">
                  <c:v>2</c:v>
                </c:pt>
                <c:pt idx="3">
                  <c:v>1</c:v>
                </c:pt>
                <c:pt idx="4">
                  <c:v>1</c:v>
                </c:pt>
              </c:numCache>
            </c:numRef>
          </c:val>
          <c:extLst>
            <c:ext xmlns:c16="http://schemas.microsoft.com/office/drawing/2014/chart" uri="{C3380CC4-5D6E-409C-BE32-E72D297353CC}">
              <c16:uniqueId val="{00000000-F5C0-4B18-9931-30D45D824321}"/>
            </c:ext>
          </c:extLst>
        </c:ser>
        <c:dLbls>
          <c:showLegendKey val="0"/>
          <c:showVal val="0"/>
          <c:showCatName val="0"/>
          <c:showSerName val="0"/>
          <c:showPercent val="0"/>
          <c:showBubbleSize val="0"/>
        </c:dLbls>
        <c:gapWidth val="219"/>
        <c:overlap val="-27"/>
        <c:axId val="478856112"/>
        <c:axId val="478847912"/>
      </c:barChart>
      <c:catAx>
        <c:axId val="47885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47912"/>
        <c:crosses val="autoZero"/>
        <c:auto val="1"/>
        <c:lblAlgn val="ctr"/>
        <c:lblOffset val="100"/>
        <c:noMultiLvlLbl val="0"/>
      </c:catAx>
      <c:valAx>
        <c:axId val="478847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odpovědí</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5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1" i="0" u="none" strike="noStrike" kern="1200" spc="0" baseline="0">
                <a:solidFill>
                  <a:schemeClr val="tx1">
                    <a:lumMod val="65000"/>
                    <a:lumOff val="35000"/>
                  </a:schemeClr>
                </a:solidFill>
                <a:latin typeface="+mn-lt"/>
                <a:ea typeface="+mn-ea"/>
                <a:cs typeface="+mn-cs"/>
              </a:defRPr>
            </a:pPr>
            <a:r>
              <a:rPr lang="cs-CZ" sz="1200" b="1" dirty="0"/>
              <a:t>Počet kontaktovaných škol v %</a:t>
            </a:r>
          </a:p>
        </c:rich>
      </c:tx>
      <c:layout>
        <c:manualLayout>
          <c:xMode val="edge"/>
          <c:yMode val="edge"/>
          <c:x val="0.24311735801622672"/>
          <c:y val="3.7270698994351432E-2"/>
        </c:manualLayout>
      </c:layout>
      <c:overlay val="0"/>
      <c:spPr>
        <a:noFill/>
        <a:ln>
          <a:noFill/>
        </a:ln>
        <a:effectLst/>
      </c:spPr>
      <c:txPr>
        <a:bodyPr rot="0" spcFirstLastPara="1" vertOverflow="ellipsis" vert="horz" wrap="square" anchor="ctr" anchorCtr="1"/>
        <a:lstStyle/>
        <a:p>
          <a:pPr algn="ctr">
            <a:defRPr sz="1200" b="1"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pieChart>
        <c:varyColors val="1"/>
        <c:ser>
          <c:idx val="0"/>
          <c:order val="0"/>
          <c:tx>
            <c:strRef>
              <c:f>List1!$B$1</c:f>
              <c:strCache>
                <c:ptCount val="1"/>
                <c:pt idx="0">
                  <c:v>Počet došlých odpovědí</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E38-4F96-A94A-79385D86DBF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E38-4F96-A94A-79385D86DBF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E38-4F96-A94A-79385D86DBF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E38-4F96-A94A-79385D86DBF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E38-4F96-A94A-79385D86DBF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List1!$A$2:$A$6</c:f>
              <c:strCache>
                <c:ptCount val="5"/>
                <c:pt idx="0">
                  <c:v>Jihomoravský</c:v>
                </c:pt>
                <c:pt idx="1">
                  <c:v>Moravskoslezský</c:v>
                </c:pt>
                <c:pt idx="2">
                  <c:v>Olomoucký</c:v>
                </c:pt>
                <c:pt idx="3">
                  <c:v>Praha</c:v>
                </c:pt>
                <c:pt idx="4">
                  <c:v>Zlínský</c:v>
                </c:pt>
              </c:strCache>
            </c:strRef>
          </c:cat>
          <c:val>
            <c:numRef>
              <c:f>List1!$B$2:$B$6</c:f>
              <c:numCache>
                <c:formatCode>General</c:formatCode>
                <c:ptCount val="5"/>
                <c:pt idx="0">
                  <c:v>6</c:v>
                </c:pt>
                <c:pt idx="1">
                  <c:v>4</c:v>
                </c:pt>
                <c:pt idx="2">
                  <c:v>28</c:v>
                </c:pt>
                <c:pt idx="3">
                  <c:v>6</c:v>
                </c:pt>
                <c:pt idx="4">
                  <c:v>5</c:v>
                </c:pt>
              </c:numCache>
            </c:numRef>
          </c:val>
          <c:extLst>
            <c:ext xmlns:c16="http://schemas.microsoft.com/office/drawing/2014/chart" uri="{C3380CC4-5D6E-409C-BE32-E72D297353CC}">
              <c16:uniqueId val="{00000000-CDEE-413B-9CC1-A176DD19136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Počet dnů na odpověď</c:v>
                </c:pt>
              </c:strCache>
            </c:strRef>
          </c:tx>
          <c:spPr>
            <a:solidFill>
              <a:schemeClr val="accent1"/>
            </a:solidFill>
            <a:ln>
              <a:noFill/>
            </a:ln>
            <a:effectLst/>
          </c:spPr>
          <c:invertIfNegative val="0"/>
          <c:cat>
            <c:numRef>
              <c:f>List1!$A$2:$A$7</c:f>
              <c:numCache>
                <c:formatCode>General</c:formatCode>
                <c:ptCount val="6"/>
                <c:pt idx="0">
                  <c:v>0</c:v>
                </c:pt>
                <c:pt idx="1">
                  <c:v>1</c:v>
                </c:pt>
                <c:pt idx="2">
                  <c:v>4</c:v>
                </c:pt>
                <c:pt idx="3">
                  <c:v>5</c:v>
                </c:pt>
                <c:pt idx="4">
                  <c:v>6</c:v>
                </c:pt>
                <c:pt idx="5">
                  <c:v>7</c:v>
                </c:pt>
              </c:numCache>
            </c:numRef>
          </c:cat>
          <c:val>
            <c:numRef>
              <c:f>List1!$B$2:$B$7</c:f>
              <c:numCache>
                <c:formatCode>General</c:formatCode>
                <c:ptCount val="6"/>
                <c:pt idx="0">
                  <c:v>1</c:v>
                </c:pt>
                <c:pt idx="1">
                  <c:v>1</c:v>
                </c:pt>
                <c:pt idx="2">
                  <c:v>4</c:v>
                </c:pt>
                <c:pt idx="3">
                  <c:v>1</c:v>
                </c:pt>
                <c:pt idx="4">
                  <c:v>1</c:v>
                </c:pt>
                <c:pt idx="5">
                  <c:v>1</c:v>
                </c:pt>
              </c:numCache>
            </c:numRef>
          </c:val>
          <c:extLst>
            <c:ext xmlns:c16="http://schemas.microsoft.com/office/drawing/2014/chart" uri="{C3380CC4-5D6E-409C-BE32-E72D297353CC}">
              <c16:uniqueId val="{00000000-F5C0-4B18-9931-30D45D824321}"/>
            </c:ext>
          </c:extLst>
        </c:ser>
        <c:dLbls>
          <c:showLegendKey val="0"/>
          <c:showVal val="0"/>
          <c:showCatName val="0"/>
          <c:showSerName val="0"/>
          <c:showPercent val="0"/>
          <c:showBubbleSize val="0"/>
        </c:dLbls>
        <c:gapWidth val="219"/>
        <c:overlap val="-27"/>
        <c:axId val="478856112"/>
        <c:axId val="478847912"/>
      </c:barChart>
      <c:catAx>
        <c:axId val="47885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47912"/>
        <c:crosses val="autoZero"/>
        <c:auto val="1"/>
        <c:lblAlgn val="ctr"/>
        <c:lblOffset val="100"/>
        <c:noMultiLvlLbl val="0"/>
      </c:catAx>
      <c:valAx>
        <c:axId val="478847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odpovědí</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5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Počet dnů na odpověď</c:v>
                </c:pt>
              </c:strCache>
            </c:strRef>
          </c:tx>
          <c:spPr>
            <a:solidFill>
              <a:schemeClr val="accent1"/>
            </a:solidFill>
            <a:ln>
              <a:noFill/>
            </a:ln>
            <a:effectLst/>
          </c:spPr>
          <c:invertIfNegative val="0"/>
          <c:cat>
            <c:numRef>
              <c:f>List1!$A$2:$A$5</c:f>
              <c:numCache>
                <c:formatCode>General</c:formatCode>
                <c:ptCount val="4"/>
                <c:pt idx="0">
                  <c:v>0</c:v>
                </c:pt>
                <c:pt idx="1">
                  <c:v>1</c:v>
                </c:pt>
                <c:pt idx="2">
                  <c:v>6</c:v>
                </c:pt>
                <c:pt idx="3">
                  <c:v>11</c:v>
                </c:pt>
              </c:numCache>
            </c:numRef>
          </c:cat>
          <c:val>
            <c:numRef>
              <c:f>List1!$B$2:$B$5</c:f>
              <c:numCache>
                <c:formatCode>General</c:formatCode>
                <c:ptCount val="4"/>
                <c:pt idx="0">
                  <c:v>2</c:v>
                </c:pt>
                <c:pt idx="1">
                  <c:v>9</c:v>
                </c:pt>
                <c:pt idx="2">
                  <c:v>1</c:v>
                </c:pt>
                <c:pt idx="3">
                  <c:v>1</c:v>
                </c:pt>
              </c:numCache>
            </c:numRef>
          </c:val>
          <c:extLst>
            <c:ext xmlns:c16="http://schemas.microsoft.com/office/drawing/2014/chart" uri="{C3380CC4-5D6E-409C-BE32-E72D297353CC}">
              <c16:uniqueId val="{00000000-F5C0-4B18-9931-30D45D824321}"/>
            </c:ext>
          </c:extLst>
        </c:ser>
        <c:dLbls>
          <c:showLegendKey val="0"/>
          <c:showVal val="0"/>
          <c:showCatName val="0"/>
          <c:showSerName val="0"/>
          <c:showPercent val="0"/>
          <c:showBubbleSize val="0"/>
        </c:dLbls>
        <c:gapWidth val="219"/>
        <c:overlap val="-27"/>
        <c:axId val="478856112"/>
        <c:axId val="478847912"/>
      </c:barChart>
      <c:catAx>
        <c:axId val="47885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47912"/>
        <c:crosses val="autoZero"/>
        <c:auto val="1"/>
        <c:lblAlgn val="ctr"/>
        <c:lblOffset val="100"/>
        <c:noMultiLvlLbl val="0"/>
      </c:catAx>
      <c:valAx>
        <c:axId val="478847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odpovědí</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5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Počet dnů na odpověď</c:v>
                </c:pt>
              </c:strCache>
            </c:strRef>
          </c:tx>
          <c:spPr>
            <a:solidFill>
              <a:schemeClr val="accent1"/>
            </a:solidFill>
            <a:ln>
              <a:noFill/>
            </a:ln>
            <a:effectLst/>
          </c:spPr>
          <c:invertIfNegative val="0"/>
          <c:cat>
            <c:numRef>
              <c:f>List1!$A$2:$A$8</c:f>
              <c:numCache>
                <c:formatCode>General</c:formatCode>
                <c:ptCount val="7"/>
                <c:pt idx="0">
                  <c:v>1</c:v>
                </c:pt>
                <c:pt idx="1">
                  <c:v>4</c:v>
                </c:pt>
                <c:pt idx="2">
                  <c:v>5</c:v>
                </c:pt>
                <c:pt idx="3">
                  <c:v>6</c:v>
                </c:pt>
                <c:pt idx="4">
                  <c:v>7</c:v>
                </c:pt>
                <c:pt idx="5">
                  <c:v>12</c:v>
                </c:pt>
                <c:pt idx="6">
                  <c:v>21</c:v>
                </c:pt>
              </c:numCache>
            </c:numRef>
          </c:cat>
          <c:val>
            <c:numRef>
              <c:f>List1!$B$2:$B$8</c:f>
              <c:numCache>
                <c:formatCode>General</c:formatCode>
                <c:ptCount val="7"/>
                <c:pt idx="0">
                  <c:v>6</c:v>
                </c:pt>
                <c:pt idx="1">
                  <c:v>2</c:v>
                </c:pt>
                <c:pt idx="2">
                  <c:v>1</c:v>
                </c:pt>
                <c:pt idx="3">
                  <c:v>1</c:v>
                </c:pt>
                <c:pt idx="4">
                  <c:v>1</c:v>
                </c:pt>
                <c:pt idx="5">
                  <c:v>1</c:v>
                </c:pt>
                <c:pt idx="6">
                  <c:v>1</c:v>
                </c:pt>
              </c:numCache>
            </c:numRef>
          </c:val>
          <c:extLst>
            <c:ext xmlns:c16="http://schemas.microsoft.com/office/drawing/2014/chart" uri="{C3380CC4-5D6E-409C-BE32-E72D297353CC}">
              <c16:uniqueId val="{00000000-F5C0-4B18-9931-30D45D824321}"/>
            </c:ext>
          </c:extLst>
        </c:ser>
        <c:dLbls>
          <c:showLegendKey val="0"/>
          <c:showVal val="0"/>
          <c:showCatName val="0"/>
          <c:showSerName val="0"/>
          <c:showPercent val="0"/>
          <c:showBubbleSize val="0"/>
        </c:dLbls>
        <c:gapWidth val="219"/>
        <c:overlap val="-27"/>
        <c:axId val="478856112"/>
        <c:axId val="478847912"/>
      </c:barChart>
      <c:catAx>
        <c:axId val="47885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47912"/>
        <c:crosses val="autoZero"/>
        <c:auto val="1"/>
        <c:lblAlgn val="ctr"/>
        <c:lblOffset val="100"/>
        <c:noMultiLvlLbl val="0"/>
      </c:catAx>
      <c:valAx>
        <c:axId val="478847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odpovědí</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5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Počet dnů na odpověď</c:v>
                </c:pt>
              </c:strCache>
            </c:strRef>
          </c:tx>
          <c:spPr>
            <a:solidFill>
              <a:schemeClr val="accent1"/>
            </a:solidFill>
            <a:ln>
              <a:noFill/>
            </a:ln>
            <a:effectLst/>
          </c:spPr>
          <c:invertIfNegative val="0"/>
          <c:cat>
            <c:numRef>
              <c:f>List1!$A$2:$A$11</c:f>
              <c:numCache>
                <c:formatCode>General</c:formatCode>
                <c:ptCount val="10"/>
                <c:pt idx="0">
                  <c:v>0</c:v>
                </c:pt>
                <c:pt idx="1">
                  <c:v>1</c:v>
                </c:pt>
                <c:pt idx="2">
                  <c:v>2</c:v>
                </c:pt>
                <c:pt idx="3">
                  <c:v>4</c:v>
                </c:pt>
                <c:pt idx="4">
                  <c:v>5</c:v>
                </c:pt>
                <c:pt idx="5">
                  <c:v>8</c:v>
                </c:pt>
                <c:pt idx="6">
                  <c:v>10</c:v>
                </c:pt>
                <c:pt idx="7">
                  <c:v>12</c:v>
                </c:pt>
                <c:pt idx="8">
                  <c:v>14</c:v>
                </c:pt>
                <c:pt idx="9">
                  <c:v>15</c:v>
                </c:pt>
              </c:numCache>
            </c:numRef>
          </c:cat>
          <c:val>
            <c:numRef>
              <c:f>List1!$B$2:$B$11</c:f>
              <c:numCache>
                <c:formatCode>General</c:formatCode>
                <c:ptCount val="10"/>
                <c:pt idx="0">
                  <c:v>8</c:v>
                </c:pt>
                <c:pt idx="1">
                  <c:v>13</c:v>
                </c:pt>
                <c:pt idx="2">
                  <c:v>1</c:v>
                </c:pt>
                <c:pt idx="3">
                  <c:v>1</c:v>
                </c:pt>
                <c:pt idx="4">
                  <c:v>3</c:v>
                </c:pt>
                <c:pt idx="5">
                  <c:v>3</c:v>
                </c:pt>
                <c:pt idx="6">
                  <c:v>2</c:v>
                </c:pt>
                <c:pt idx="7">
                  <c:v>1</c:v>
                </c:pt>
                <c:pt idx="8">
                  <c:v>1</c:v>
                </c:pt>
                <c:pt idx="9">
                  <c:v>1</c:v>
                </c:pt>
              </c:numCache>
            </c:numRef>
          </c:val>
          <c:extLst>
            <c:ext xmlns:c16="http://schemas.microsoft.com/office/drawing/2014/chart" uri="{C3380CC4-5D6E-409C-BE32-E72D297353CC}">
              <c16:uniqueId val="{00000000-F5C0-4B18-9931-30D45D824321}"/>
            </c:ext>
          </c:extLst>
        </c:ser>
        <c:dLbls>
          <c:showLegendKey val="0"/>
          <c:showVal val="0"/>
          <c:showCatName val="0"/>
          <c:showSerName val="0"/>
          <c:showPercent val="0"/>
          <c:showBubbleSize val="0"/>
        </c:dLbls>
        <c:gapWidth val="219"/>
        <c:overlap val="-27"/>
        <c:axId val="478856112"/>
        <c:axId val="478847912"/>
      </c:barChart>
      <c:catAx>
        <c:axId val="47885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47912"/>
        <c:crosses val="autoZero"/>
        <c:auto val="1"/>
        <c:lblAlgn val="ctr"/>
        <c:lblOffset val="100"/>
        <c:noMultiLvlLbl val="0"/>
      </c:catAx>
      <c:valAx>
        <c:axId val="478847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odpovědí</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5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Počet dnů na odpověď</c:v>
                </c:pt>
              </c:strCache>
            </c:strRef>
          </c:tx>
          <c:spPr>
            <a:solidFill>
              <a:schemeClr val="accent1"/>
            </a:solidFill>
            <a:ln>
              <a:noFill/>
            </a:ln>
            <a:effectLst/>
          </c:spPr>
          <c:invertIfNegative val="0"/>
          <c:cat>
            <c:numRef>
              <c:f>List1!$A$2:$A$9</c:f>
              <c:numCache>
                <c:formatCode>General</c:formatCode>
                <c:ptCount val="8"/>
                <c:pt idx="0">
                  <c:v>0</c:v>
                </c:pt>
                <c:pt idx="1">
                  <c:v>1</c:v>
                </c:pt>
                <c:pt idx="2">
                  <c:v>2</c:v>
                </c:pt>
                <c:pt idx="3">
                  <c:v>4</c:v>
                </c:pt>
                <c:pt idx="4">
                  <c:v>7</c:v>
                </c:pt>
                <c:pt idx="5">
                  <c:v>8</c:v>
                </c:pt>
                <c:pt idx="6">
                  <c:v>12</c:v>
                </c:pt>
                <c:pt idx="7">
                  <c:v>14</c:v>
                </c:pt>
              </c:numCache>
            </c:numRef>
          </c:cat>
          <c:val>
            <c:numRef>
              <c:f>List1!$B$2:$B$9</c:f>
              <c:numCache>
                <c:formatCode>General</c:formatCode>
                <c:ptCount val="8"/>
                <c:pt idx="0">
                  <c:v>3</c:v>
                </c:pt>
                <c:pt idx="1">
                  <c:v>8</c:v>
                </c:pt>
                <c:pt idx="2">
                  <c:v>5</c:v>
                </c:pt>
                <c:pt idx="3">
                  <c:v>2</c:v>
                </c:pt>
                <c:pt idx="4">
                  <c:v>1</c:v>
                </c:pt>
                <c:pt idx="5">
                  <c:v>2</c:v>
                </c:pt>
                <c:pt idx="6">
                  <c:v>1</c:v>
                </c:pt>
                <c:pt idx="7">
                  <c:v>1</c:v>
                </c:pt>
              </c:numCache>
            </c:numRef>
          </c:val>
          <c:extLst>
            <c:ext xmlns:c16="http://schemas.microsoft.com/office/drawing/2014/chart" uri="{C3380CC4-5D6E-409C-BE32-E72D297353CC}">
              <c16:uniqueId val="{00000000-F5C0-4B18-9931-30D45D824321}"/>
            </c:ext>
          </c:extLst>
        </c:ser>
        <c:dLbls>
          <c:showLegendKey val="0"/>
          <c:showVal val="0"/>
          <c:showCatName val="0"/>
          <c:showSerName val="0"/>
          <c:showPercent val="0"/>
          <c:showBubbleSize val="0"/>
        </c:dLbls>
        <c:gapWidth val="219"/>
        <c:overlap val="-27"/>
        <c:axId val="478856112"/>
        <c:axId val="478847912"/>
      </c:barChart>
      <c:catAx>
        <c:axId val="47885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47912"/>
        <c:crosses val="autoZero"/>
        <c:auto val="1"/>
        <c:lblAlgn val="ctr"/>
        <c:lblOffset val="100"/>
        <c:noMultiLvlLbl val="0"/>
      </c:catAx>
      <c:valAx>
        <c:axId val="478847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odpovědí</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5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Počet dnů na odpověď</c:v>
                </c:pt>
              </c:strCache>
            </c:strRef>
          </c:tx>
          <c:spPr>
            <a:solidFill>
              <a:schemeClr val="accent1"/>
            </a:solidFill>
            <a:ln>
              <a:noFill/>
            </a:ln>
            <a:effectLst/>
          </c:spPr>
          <c:invertIfNegative val="0"/>
          <c:cat>
            <c:numRef>
              <c:f>List1!$A$2:$A$5</c:f>
              <c:numCache>
                <c:formatCode>General</c:formatCode>
                <c:ptCount val="4"/>
                <c:pt idx="0">
                  <c:v>1</c:v>
                </c:pt>
                <c:pt idx="1">
                  <c:v>2</c:v>
                </c:pt>
                <c:pt idx="2">
                  <c:v>8</c:v>
                </c:pt>
                <c:pt idx="3">
                  <c:v>14</c:v>
                </c:pt>
              </c:numCache>
            </c:numRef>
          </c:cat>
          <c:val>
            <c:numRef>
              <c:f>List1!$B$2:$B$5</c:f>
              <c:numCache>
                <c:formatCode>General</c:formatCode>
                <c:ptCount val="4"/>
                <c:pt idx="0">
                  <c:v>6</c:v>
                </c:pt>
                <c:pt idx="1">
                  <c:v>4</c:v>
                </c:pt>
                <c:pt idx="2">
                  <c:v>1</c:v>
                </c:pt>
                <c:pt idx="3">
                  <c:v>1</c:v>
                </c:pt>
              </c:numCache>
            </c:numRef>
          </c:val>
          <c:extLst>
            <c:ext xmlns:c16="http://schemas.microsoft.com/office/drawing/2014/chart" uri="{C3380CC4-5D6E-409C-BE32-E72D297353CC}">
              <c16:uniqueId val="{00000000-F5C0-4B18-9931-30D45D824321}"/>
            </c:ext>
          </c:extLst>
        </c:ser>
        <c:dLbls>
          <c:showLegendKey val="0"/>
          <c:showVal val="0"/>
          <c:showCatName val="0"/>
          <c:showSerName val="0"/>
          <c:showPercent val="0"/>
          <c:showBubbleSize val="0"/>
        </c:dLbls>
        <c:gapWidth val="219"/>
        <c:overlap val="-27"/>
        <c:axId val="478856112"/>
        <c:axId val="478847912"/>
      </c:barChart>
      <c:catAx>
        <c:axId val="47885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47912"/>
        <c:crosses val="autoZero"/>
        <c:auto val="1"/>
        <c:lblAlgn val="ctr"/>
        <c:lblOffset val="100"/>
        <c:noMultiLvlLbl val="0"/>
      </c:catAx>
      <c:valAx>
        <c:axId val="478847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odpovědí</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5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Počet dnů na odpověď</c:v>
                </c:pt>
              </c:strCache>
            </c:strRef>
          </c:tx>
          <c:spPr>
            <a:solidFill>
              <a:schemeClr val="accent1"/>
            </a:solidFill>
            <a:ln>
              <a:noFill/>
            </a:ln>
            <a:effectLst/>
          </c:spPr>
          <c:invertIfNegative val="0"/>
          <c:cat>
            <c:numRef>
              <c:f>List1!$A$2</c:f>
              <c:numCache>
                <c:formatCode>General</c:formatCode>
                <c:ptCount val="1"/>
                <c:pt idx="0">
                  <c:v>7</c:v>
                </c:pt>
              </c:numCache>
            </c:numRef>
          </c:cat>
          <c:val>
            <c:numRef>
              <c:f>List1!$B$2</c:f>
              <c:numCache>
                <c:formatCode>General</c:formatCode>
                <c:ptCount val="1"/>
                <c:pt idx="0">
                  <c:v>1</c:v>
                </c:pt>
              </c:numCache>
            </c:numRef>
          </c:val>
          <c:extLst>
            <c:ext xmlns:c16="http://schemas.microsoft.com/office/drawing/2014/chart" uri="{C3380CC4-5D6E-409C-BE32-E72D297353CC}">
              <c16:uniqueId val="{00000000-F5C0-4B18-9931-30D45D824321}"/>
            </c:ext>
          </c:extLst>
        </c:ser>
        <c:dLbls>
          <c:showLegendKey val="0"/>
          <c:showVal val="0"/>
          <c:showCatName val="0"/>
          <c:showSerName val="0"/>
          <c:showPercent val="0"/>
          <c:showBubbleSize val="0"/>
        </c:dLbls>
        <c:gapWidth val="219"/>
        <c:overlap val="-27"/>
        <c:axId val="478856112"/>
        <c:axId val="478847912"/>
      </c:barChart>
      <c:catAx>
        <c:axId val="47885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47912"/>
        <c:crosses val="autoZero"/>
        <c:auto val="1"/>
        <c:lblAlgn val="ctr"/>
        <c:lblOffset val="100"/>
        <c:noMultiLvlLbl val="0"/>
      </c:catAx>
      <c:valAx>
        <c:axId val="478847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odpovědí</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5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Počet dnů na odpověď</c:v>
                </c:pt>
              </c:strCache>
            </c:strRef>
          </c:tx>
          <c:spPr>
            <a:solidFill>
              <a:schemeClr val="accent1"/>
            </a:solidFill>
            <a:ln>
              <a:noFill/>
            </a:ln>
            <a:effectLst/>
          </c:spPr>
          <c:invertIfNegative val="0"/>
          <c:cat>
            <c:numRef>
              <c:f>List1!$A$2:$A$3</c:f>
              <c:numCache>
                <c:formatCode>General</c:formatCode>
                <c:ptCount val="2"/>
                <c:pt idx="0">
                  <c:v>1</c:v>
                </c:pt>
                <c:pt idx="1">
                  <c:v>3</c:v>
                </c:pt>
              </c:numCache>
            </c:numRef>
          </c:cat>
          <c:val>
            <c:numRef>
              <c:f>List1!$B$2:$B$3</c:f>
              <c:numCache>
                <c:formatCode>General</c:formatCode>
                <c:ptCount val="2"/>
                <c:pt idx="0">
                  <c:v>2</c:v>
                </c:pt>
                <c:pt idx="1">
                  <c:v>1</c:v>
                </c:pt>
              </c:numCache>
            </c:numRef>
          </c:val>
          <c:extLst>
            <c:ext xmlns:c16="http://schemas.microsoft.com/office/drawing/2014/chart" uri="{C3380CC4-5D6E-409C-BE32-E72D297353CC}">
              <c16:uniqueId val="{00000000-F5C0-4B18-9931-30D45D824321}"/>
            </c:ext>
          </c:extLst>
        </c:ser>
        <c:dLbls>
          <c:showLegendKey val="0"/>
          <c:showVal val="0"/>
          <c:showCatName val="0"/>
          <c:showSerName val="0"/>
          <c:showPercent val="0"/>
          <c:showBubbleSize val="0"/>
        </c:dLbls>
        <c:gapWidth val="219"/>
        <c:overlap val="-27"/>
        <c:axId val="478856112"/>
        <c:axId val="478847912"/>
      </c:barChart>
      <c:catAx>
        <c:axId val="47885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47912"/>
        <c:crosses val="autoZero"/>
        <c:auto val="1"/>
        <c:lblAlgn val="ctr"/>
        <c:lblOffset val="100"/>
        <c:noMultiLvlLbl val="0"/>
      </c:catAx>
      <c:valAx>
        <c:axId val="478847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odpovědí</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5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Počet dnů na odpověď</c:v>
                </c:pt>
              </c:strCache>
            </c:strRef>
          </c:tx>
          <c:spPr>
            <a:solidFill>
              <a:schemeClr val="accent1"/>
            </a:solidFill>
            <a:ln>
              <a:noFill/>
            </a:ln>
            <a:effectLst/>
          </c:spPr>
          <c:invertIfNegative val="0"/>
          <c:cat>
            <c:numRef>
              <c:f>List1!$A$2:$A$3</c:f>
              <c:numCache>
                <c:formatCode>General</c:formatCode>
                <c:ptCount val="2"/>
                <c:pt idx="0">
                  <c:v>0</c:v>
                </c:pt>
                <c:pt idx="1">
                  <c:v>10</c:v>
                </c:pt>
              </c:numCache>
            </c:numRef>
          </c:cat>
          <c:val>
            <c:numRef>
              <c:f>List1!$B$2:$B$3</c:f>
              <c:numCache>
                <c:formatCode>General</c:formatCode>
                <c:ptCount val="2"/>
                <c:pt idx="0">
                  <c:v>2</c:v>
                </c:pt>
                <c:pt idx="1">
                  <c:v>1</c:v>
                </c:pt>
              </c:numCache>
            </c:numRef>
          </c:val>
          <c:extLst>
            <c:ext xmlns:c16="http://schemas.microsoft.com/office/drawing/2014/chart" uri="{C3380CC4-5D6E-409C-BE32-E72D297353CC}">
              <c16:uniqueId val="{00000000-F5C0-4B18-9931-30D45D824321}"/>
            </c:ext>
          </c:extLst>
        </c:ser>
        <c:dLbls>
          <c:showLegendKey val="0"/>
          <c:showVal val="0"/>
          <c:showCatName val="0"/>
          <c:showSerName val="0"/>
          <c:showPercent val="0"/>
          <c:showBubbleSize val="0"/>
        </c:dLbls>
        <c:gapWidth val="219"/>
        <c:overlap val="-27"/>
        <c:axId val="478856112"/>
        <c:axId val="478847912"/>
      </c:barChart>
      <c:catAx>
        <c:axId val="47885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47912"/>
        <c:crosses val="autoZero"/>
        <c:auto val="1"/>
        <c:lblAlgn val="ctr"/>
        <c:lblOffset val="100"/>
        <c:noMultiLvlLbl val="0"/>
      </c:catAx>
      <c:valAx>
        <c:axId val="478847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odpovědí</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5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Počet dnů na odpověď</c:v>
                </c:pt>
              </c:strCache>
            </c:strRef>
          </c:tx>
          <c:spPr>
            <a:solidFill>
              <a:schemeClr val="accent1"/>
            </a:solidFill>
            <a:ln>
              <a:noFill/>
            </a:ln>
            <a:effectLst/>
          </c:spPr>
          <c:invertIfNegative val="0"/>
          <c:cat>
            <c:numRef>
              <c:f>List1!$A$2</c:f>
              <c:numCache>
                <c:formatCode>General</c:formatCode>
                <c:ptCount val="1"/>
                <c:pt idx="0">
                  <c:v>1</c:v>
                </c:pt>
              </c:numCache>
            </c:numRef>
          </c:cat>
          <c:val>
            <c:numRef>
              <c:f>List1!$B$2</c:f>
              <c:numCache>
                <c:formatCode>General</c:formatCode>
                <c:ptCount val="1"/>
                <c:pt idx="0">
                  <c:v>5</c:v>
                </c:pt>
              </c:numCache>
            </c:numRef>
          </c:val>
          <c:extLst>
            <c:ext xmlns:c16="http://schemas.microsoft.com/office/drawing/2014/chart" uri="{C3380CC4-5D6E-409C-BE32-E72D297353CC}">
              <c16:uniqueId val="{00000000-F5C0-4B18-9931-30D45D824321}"/>
            </c:ext>
          </c:extLst>
        </c:ser>
        <c:dLbls>
          <c:showLegendKey val="0"/>
          <c:showVal val="0"/>
          <c:showCatName val="0"/>
          <c:showSerName val="0"/>
          <c:showPercent val="0"/>
          <c:showBubbleSize val="0"/>
        </c:dLbls>
        <c:gapWidth val="219"/>
        <c:overlap val="-27"/>
        <c:axId val="478856112"/>
        <c:axId val="478847912"/>
      </c:barChart>
      <c:catAx>
        <c:axId val="47885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47912"/>
        <c:crosses val="autoZero"/>
        <c:auto val="1"/>
        <c:lblAlgn val="ctr"/>
        <c:lblOffset val="100"/>
        <c:noMultiLvlLbl val="0"/>
      </c:catAx>
      <c:valAx>
        <c:axId val="478847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odpovědí</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5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Počet dnů na odpověď</c:v>
                </c:pt>
              </c:strCache>
            </c:strRef>
          </c:tx>
          <c:spPr>
            <a:solidFill>
              <a:schemeClr val="accent1"/>
            </a:solidFill>
            <a:ln>
              <a:noFill/>
            </a:ln>
            <a:effectLst/>
          </c:spPr>
          <c:invertIfNegative val="0"/>
          <c:cat>
            <c:numRef>
              <c:f>List1!$A$2:$A$5</c:f>
              <c:numCache>
                <c:formatCode>General</c:formatCode>
                <c:ptCount val="4"/>
                <c:pt idx="0">
                  <c:v>0</c:v>
                </c:pt>
                <c:pt idx="1">
                  <c:v>1</c:v>
                </c:pt>
                <c:pt idx="2">
                  <c:v>3</c:v>
                </c:pt>
                <c:pt idx="3">
                  <c:v>14</c:v>
                </c:pt>
              </c:numCache>
            </c:numRef>
          </c:cat>
          <c:val>
            <c:numRef>
              <c:f>List1!$B$2:$B$5</c:f>
              <c:numCache>
                <c:formatCode>General</c:formatCode>
                <c:ptCount val="4"/>
                <c:pt idx="0">
                  <c:v>2</c:v>
                </c:pt>
                <c:pt idx="1">
                  <c:v>2</c:v>
                </c:pt>
                <c:pt idx="2">
                  <c:v>1</c:v>
                </c:pt>
                <c:pt idx="3">
                  <c:v>1</c:v>
                </c:pt>
              </c:numCache>
            </c:numRef>
          </c:val>
          <c:extLst>
            <c:ext xmlns:c16="http://schemas.microsoft.com/office/drawing/2014/chart" uri="{C3380CC4-5D6E-409C-BE32-E72D297353CC}">
              <c16:uniqueId val="{00000000-F5C0-4B18-9931-30D45D824321}"/>
            </c:ext>
          </c:extLst>
        </c:ser>
        <c:dLbls>
          <c:showLegendKey val="0"/>
          <c:showVal val="0"/>
          <c:showCatName val="0"/>
          <c:showSerName val="0"/>
          <c:showPercent val="0"/>
          <c:showBubbleSize val="0"/>
        </c:dLbls>
        <c:gapWidth val="219"/>
        <c:overlap val="-27"/>
        <c:axId val="478856112"/>
        <c:axId val="478847912"/>
      </c:barChart>
      <c:catAx>
        <c:axId val="47885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47912"/>
        <c:crosses val="autoZero"/>
        <c:auto val="1"/>
        <c:lblAlgn val="ctr"/>
        <c:lblOffset val="100"/>
        <c:noMultiLvlLbl val="0"/>
      </c:catAx>
      <c:valAx>
        <c:axId val="478847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odpovědí</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5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Počet dnů na odpověď</c:v>
                </c:pt>
              </c:strCache>
            </c:strRef>
          </c:tx>
          <c:spPr>
            <a:solidFill>
              <a:schemeClr val="accent1"/>
            </a:solidFill>
            <a:ln>
              <a:noFill/>
            </a:ln>
            <a:effectLst/>
          </c:spPr>
          <c:invertIfNegative val="0"/>
          <c:cat>
            <c:numRef>
              <c:f>List1!$A$2:$A$7</c:f>
              <c:numCache>
                <c:formatCode>General</c:formatCode>
                <c:ptCount val="6"/>
                <c:pt idx="0">
                  <c:v>0</c:v>
                </c:pt>
                <c:pt idx="1">
                  <c:v>1</c:v>
                </c:pt>
                <c:pt idx="2">
                  <c:v>2</c:v>
                </c:pt>
                <c:pt idx="3">
                  <c:v>3</c:v>
                </c:pt>
                <c:pt idx="4">
                  <c:v>14</c:v>
                </c:pt>
                <c:pt idx="5">
                  <c:v>15</c:v>
                </c:pt>
              </c:numCache>
            </c:numRef>
          </c:cat>
          <c:val>
            <c:numRef>
              <c:f>List1!$B$2:$B$7</c:f>
              <c:numCache>
                <c:formatCode>General</c:formatCode>
                <c:ptCount val="6"/>
                <c:pt idx="0">
                  <c:v>11</c:v>
                </c:pt>
                <c:pt idx="1">
                  <c:v>11</c:v>
                </c:pt>
                <c:pt idx="2">
                  <c:v>3</c:v>
                </c:pt>
                <c:pt idx="3">
                  <c:v>1</c:v>
                </c:pt>
                <c:pt idx="4">
                  <c:v>2</c:v>
                </c:pt>
                <c:pt idx="5">
                  <c:v>1</c:v>
                </c:pt>
              </c:numCache>
            </c:numRef>
          </c:val>
          <c:extLst>
            <c:ext xmlns:c16="http://schemas.microsoft.com/office/drawing/2014/chart" uri="{C3380CC4-5D6E-409C-BE32-E72D297353CC}">
              <c16:uniqueId val="{00000000-F5C0-4B18-9931-30D45D824321}"/>
            </c:ext>
          </c:extLst>
        </c:ser>
        <c:dLbls>
          <c:showLegendKey val="0"/>
          <c:showVal val="0"/>
          <c:showCatName val="0"/>
          <c:showSerName val="0"/>
          <c:showPercent val="0"/>
          <c:showBubbleSize val="0"/>
        </c:dLbls>
        <c:gapWidth val="219"/>
        <c:overlap val="-27"/>
        <c:axId val="478856112"/>
        <c:axId val="478847912"/>
      </c:barChart>
      <c:catAx>
        <c:axId val="47885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47912"/>
        <c:crosses val="autoZero"/>
        <c:auto val="1"/>
        <c:lblAlgn val="ctr"/>
        <c:lblOffset val="100"/>
        <c:noMultiLvlLbl val="0"/>
      </c:catAx>
      <c:valAx>
        <c:axId val="478847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odpovědí</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5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Počet dnů na odpověď</c:v>
                </c:pt>
              </c:strCache>
            </c:strRef>
          </c:tx>
          <c:spPr>
            <a:solidFill>
              <a:schemeClr val="accent1"/>
            </a:solidFill>
            <a:ln>
              <a:noFill/>
            </a:ln>
            <a:effectLst/>
          </c:spPr>
          <c:invertIfNegative val="0"/>
          <c:cat>
            <c:numRef>
              <c:f>List1!$A$2:$A$4</c:f>
              <c:numCache>
                <c:formatCode>General</c:formatCode>
                <c:ptCount val="3"/>
                <c:pt idx="0">
                  <c:v>0</c:v>
                </c:pt>
                <c:pt idx="1">
                  <c:v>1</c:v>
                </c:pt>
                <c:pt idx="2">
                  <c:v>2</c:v>
                </c:pt>
              </c:numCache>
            </c:numRef>
          </c:cat>
          <c:val>
            <c:numRef>
              <c:f>List1!$B$2:$B$4</c:f>
              <c:numCache>
                <c:formatCode>General</c:formatCode>
                <c:ptCount val="3"/>
                <c:pt idx="0">
                  <c:v>3</c:v>
                </c:pt>
                <c:pt idx="1">
                  <c:v>2</c:v>
                </c:pt>
                <c:pt idx="2">
                  <c:v>4</c:v>
                </c:pt>
              </c:numCache>
            </c:numRef>
          </c:val>
          <c:extLst>
            <c:ext xmlns:c16="http://schemas.microsoft.com/office/drawing/2014/chart" uri="{C3380CC4-5D6E-409C-BE32-E72D297353CC}">
              <c16:uniqueId val="{00000000-F5C0-4B18-9931-30D45D824321}"/>
            </c:ext>
          </c:extLst>
        </c:ser>
        <c:dLbls>
          <c:showLegendKey val="0"/>
          <c:showVal val="0"/>
          <c:showCatName val="0"/>
          <c:showSerName val="0"/>
          <c:showPercent val="0"/>
          <c:showBubbleSize val="0"/>
        </c:dLbls>
        <c:gapWidth val="219"/>
        <c:overlap val="-27"/>
        <c:axId val="478856112"/>
        <c:axId val="478847912"/>
      </c:barChart>
      <c:catAx>
        <c:axId val="47885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47912"/>
        <c:crosses val="autoZero"/>
        <c:auto val="1"/>
        <c:lblAlgn val="ctr"/>
        <c:lblOffset val="100"/>
        <c:noMultiLvlLbl val="0"/>
      </c:catAx>
      <c:valAx>
        <c:axId val="478847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odpovědí</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5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Počet dnů na odpověď</c:v>
                </c:pt>
              </c:strCache>
            </c:strRef>
          </c:tx>
          <c:spPr>
            <a:solidFill>
              <a:schemeClr val="accent1"/>
            </a:solidFill>
            <a:ln>
              <a:noFill/>
            </a:ln>
            <a:effectLst/>
          </c:spPr>
          <c:invertIfNegative val="0"/>
          <c:cat>
            <c:numRef>
              <c:f>List1!$A$2:$A$4</c:f>
              <c:numCache>
                <c:formatCode>General</c:formatCode>
                <c:ptCount val="3"/>
                <c:pt idx="0">
                  <c:v>0</c:v>
                </c:pt>
                <c:pt idx="1">
                  <c:v>1</c:v>
                </c:pt>
                <c:pt idx="2">
                  <c:v>3</c:v>
                </c:pt>
              </c:numCache>
            </c:numRef>
          </c:cat>
          <c:val>
            <c:numRef>
              <c:f>List1!$B$2:$B$4</c:f>
              <c:numCache>
                <c:formatCode>General</c:formatCode>
                <c:ptCount val="3"/>
                <c:pt idx="0">
                  <c:v>2</c:v>
                </c:pt>
                <c:pt idx="1">
                  <c:v>1</c:v>
                </c:pt>
                <c:pt idx="2">
                  <c:v>1</c:v>
                </c:pt>
              </c:numCache>
            </c:numRef>
          </c:val>
          <c:extLst>
            <c:ext xmlns:c16="http://schemas.microsoft.com/office/drawing/2014/chart" uri="{C3380CC4-5D6E-409C-BE32-E72D297353CC}">
              <c16:uniqueId val="{00000000-F5C0-4B18-9931-30D45D824321}"/>
            </c:ext>
          </c:extLst>
        </c:ser>
        <c:dLbls>
          <c:showLegendKey val="0"/>
          <c:showVal val="0"/>
          <c:showCatName val="0"/>
          <c:showSerName val="0"/>
          <c:showPercent val="0"/>
          <c:showBubbleSize val="0"/>
        </c:dLbls>
        <c:gapWidth val="219"/>
        <c:overlap val="-27"/>
        <c:axId val="478856112"/>
        <c:axId val="478847912"/>
      </c:barChart>
      <c:catAx>
        <c:axId val="47885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47912"/>
        <c:crosses val="autoZero"/>
        <c:auto val="1"/>
        <c:lblAlgn val="ctr"/>
        <c:lblOffset val="100"/>
        <c:noMultiLvlLbl val="0"/>
      </c:catAx>
      <c:valAx>
        <c:axId val="478847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odpovědí</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5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Počet dnů na odpověď</c:v>
                </c:pt>
              </c:strCache>
            </c:strRef>
          </c:tx>
          <c:spPr>
            <a:solidFill>
              <a:schemeClr val="accent1"/>
            </a:solidFill>
            <a:ln>
              <a:noFill/>
            </a:ln>
            <a:effectLst/>
          </c:spPr>
          <c:invertIfNegative val="0"/>
          <c:cat>
            <c:numRef>
              <c:f>List1!$A$2:$A$5</c:f>
              <c:numCache>
                <c:formatCode>General</c:formatCode>
                <c:ptCount val="4"/>
                <c:pt idx="0">
                  <c:v>0</c:v>
                </c:pt>
                <c:pt idx="1">
                  <c:v>7</c:v>
                </c:pt>
                <c:pt idx="2">
                  <c:v>9</c:v>
                </c:pt>
                <c:pt idx="3">
                  <c:v>14</c:v>
                </c:pt>
              </c:numCache>
            </c:numRef>
          </c:cat>
          <c:val>
            <c:numRef>
              <c:f>List1!$B$2:$B$5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F5C0-4B18-9931-30D45D824321}"/>
            </c:ext>
          </c:extLst>
        </c:ser>
        <c:dLbls>
          <c:showLegendKey val="0"/>
          <c:showVal val="0"/>
          <c:showCatName val="0"/>
          <c:showSerName val="0"/>
          <c:showPercent val="0"/>
          <c:showBubbleSize val="0"/>
        </c:dLbls>
        <c:gapWidth val="219"/>
        <c:overlap val="-27"/>
        <c:axId val="478856112"/>
        <c:axId val="478847912"/>
      </c:barChart>
      <c:catAx>
        <c:axId val="47885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47912"/>
        <c:crosses val="autoZero"/>
        <c:auto val="1"/>
        <c:lblAlgn val="ctr"/>
        <c:lblOffset val="100"/>
        <c:noMultiLvlLbl val="0"/>
      </c:catAx>
      <c:valAx>
        <c:axId val="478847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odpovědí</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5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Počet dnů na odpověď</c:v>
                </c:pt>
              </c:strCache>
            </c:strRef>
          </c:tx>
          <c:spPr>
            <a:solidFill>
              <a:schemeClr val="accent1"/>
            </a:solidFill>
            <a:ln>
              <a:noFill/>
            </a:ln>
            <a:effectLst/>
          </c:spPr>
          <c:invertIfNegative val="0"/>
          <c:cat>
            <c:numRef>
              <c:f>List1!$A$2:$A$5</c:f>
              <c:numCache>
                <c:formatCode>General</c:formatCode>
                <c:ptCount val="4"/>
                <c:pt idx="0">
                  <c:v>0</c:v>
                </c:pt>
                <c:pt idx="1">
                  <c:v>1</c:v>
                </c:pt>
                <c:pt idx="2">
                  <c:v>3</c:v>
                </c:pt>
                <c:pt idx="3">
                  <c:v>7</c:v>
                </c:pt>
              </c:numCache>
            </c:numRef>
          </c:cat>
          <c:val>
            <c:numRef>
              <c:f>List1!$B$2:$B$5</c:f>
              <c:numCache>
                <c:formatCode>General</c:formatCode>
                <c:ptCount val="4"/>
                <c:pt idx="0">
                  <c:v>1</c:v>
                </c:pt>
                <c:pt idx="1">
                  <c:v>6</c:v>
                </c:pt>
                <c:pt idx="2">
                  <c:v>1</c:v>
                </c:pt>
                <c:pt idx="3">
                  <c:v>1</c:v>
                </c:pt>
              </c:numCache>
            </c:numRef>
          </c:val>
          <c:extLst>
            <c:ext xmlns:c16="http://schemas.microsoft.com/office/drawing/2014/chart" uri="{C3380CC4-5D6E-409C-BE32-E72D297353CC}">
              <c16:uniqueId val="{00000000-F5C0-4B18-9931-30D45D824321}"/>
            </c:ext>
          </c:extLst>
        </c:ser>
        <c:dLbls>
          <c:showLegendKey val="0"/>
          <c:showVal val="0"/>
          <c:showCatName val="0"/>
          <c:showSerName val="0"/>
          <c:showPercent val="0"/>
          <c:showBubbleSize val="0"/>
        </c:dLbls>
        <c:gapWidth val="219"/>
        <c:overlap val="-27"/>
        <c:axId val="478856112"/>
        <c:axId val="478847912"/>
      </c:barChart>
      <c:catAx>
        <c:axId val="47885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47912"/>
        <c:crosses val="autoZero"/>
        <c:auto val="1"/>
        <c:lblAlgn val="ctr"/>
        <c:lblOffset val="100"/>
        <c:noMultiLvlLbl val="0"/>
      </c:catAx>
      <c:valAx>
        <c:axId val="478847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odpovědí</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5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Počet dnů na odpověď</c:v>
                </c:pt>
              </c:strCache>
            </c:strRef>
          </c:tx>
          <c:spPr>
            <a:solidFill>
              <a:schemeClr val="accent1"/>
            </a:solidFill>
            <a:ln>
              <a:noFill/>
            </a:ln>
            <a:effectLst/>
          </c:spPr>
          <c:invertIfNegative val="0"/>
          <c:cat>
            <c:numRef>
              <c:f>List1!$A$2:$A$5</c:f>
              <c:numCache>
                <c:formatCode>General</c:formatCode>
                <c:ptCount val="4"/>
                <c:pt idx="0">
                  <c:v>1</c:v>
                </c:pt>
                <c:pt idx="1">
                  <c:v>2</c:v>
                </c:pt>
                <c:pt idx="2">
                  <c:v>8</c:v>
                </c:pt>
                <c:pt idx="3">
                  <c:v>9</c:v>
                </c:pt>
              </c:numCache>
            </c:numRef>
          </c:cat>
          <c:val>
            <c:numRef>
              <c:f>List1!$B$2:$B$5</c:f>
              <c:numCache>
                <c:formatCode>General</c:formatCode>
                <c:ptCount val="4"/>
                <c:pt idx="0">
                  <c:v>5</c:v>
                </c:pt>
                <c:pt idx="1">
                  <c:v>3</c:v>
                </c:pt>
                <c:pt idx="2">
                  <c:v>1</c:v>
                </c:pt>
                <c:pt idx="3">
                  <c:v>1</c:v>
                </c:pt>
              </c:numCache>
            </c:numRef>
          </c:val>
          <c:extLst>
            <c:ext xmlns:c16="http://schemas.microsoft.com/office/drawing/2014/chart" uri="{C3380CC4-5D6E-409C-BE32-E72D297353CC}">
              <c16:uniqueId val="{00000000-F5C0-4B18-9931-30D45D824321}"/>
            </c:ext>
          </c:extLst>
        </c:ser>
        <c:dLbls>
          <c:showLegendKey val="0"/>
          <c:showVal val="0"/>
          <c:showCatName val="0"/>
          <c:showSerName val="0"/>
          <c:showPercent val="0"/>
          <c:showBubbleSize val="0"/>
        </c:dLbls>
        <c:gapWidth val="219"/>
        <c:overlap val="-27"/>
        <c:axId val="478856112"/>
        <c:axId val="478847912"/>
      </c:barChart>
      <c:catAx>
        <c:axId val="47885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47912"/>
        <c:crosses val="autoZero"/>
        <c:auto val="1"/>
        <c:lblAlgn val="ctr"/>
        <c:lblOffset val="100"/>
        <c:noMultiLvlLbl val="0"/>
      </c:catAx>
      <c:valAx>
        <c:axId val="478847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odpovědí</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5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Počet dnů na odpověď</c:v>
                </c:pt>
              </c:strCache>
            </c:strRef>
          </c:tx>
          <c:spPr>
            <a:solidFill>
              <a:schemeClr val="accent1"/>
            </a:solidFill>
            <a:ln>
              <a:noFill/>
            </a:ln>
            <a:effectLst/>
          </c:spPr>
          <c:invertIfNegative val="0"/>
          <c:cat>
            <c:numRef>
              <c:f>List1!$A$2:$A$5</c:f>
              <c:numCache>
                <c:formatCode>General</c:formatCode>
                <c:ptCount val="4"/>
                <c:pt idx="0">
                  <c:v>0</c:v>
                </c:pt>
                <c:pt idx="1">
                  <c:v>1</c:v>
                </c:pt>
                <c:pt idx="2">
                  <c:v>2</c:v>
                </c:pt>
                <c:pt idx="3">
                  <c:v>3</c:v>
                </c:pt>
              </c:numCache>
            </c:numRef>
          </c:cat>
          <c:val>
            <c:numRef>
              <c:f>List1!$B$2:$B$5</c:f>
              <c:numCache>
                <c:formatCode>General</c:formatCode>
                <c:ptCount val="4"/>
                <c:pt idx="0">
                  <c:v>1</c:v>
                </c:pt>
                <c:pt idx="1">
                  <c:v>2</c:v>
                </c:pt>
                <c:pt idx="2">
                  <c:v>2</c:v>
                </c:pt>
                <c:pt idx="3">
                  <c:v>1</c:v>
                </c:pt>
              </c:numCache>
            </c:numRef>
          </c:val>
          <c:extLst>
            <c:ext xmlns:c16="http://schemas.microsoft.com/office/drawing/2014/chart" uri="{C3380CC4-5D6E-409C-BE32-E72D297353CC}">
              <c16:uniqueId val="{00000000-F5C0-4B18-9931-30D45D824321}"/>
            </c:ext>
          </c:extLst>
        </c:ser>
        <c:dLbls>
          <c:showLegendKey val="0"/>
          <c:showVal val="0"/>
          <c:showCatName val="0"/>
          <c:showSerName val="0"/>
          <c:showPercent val="0"/>
          <c:showBubbleSize val="0"/>
        </c:dLbls>
        <c:gapWidth val="219"/>
        <c:overlap val="-27"/>
        <c:axId val="478856112"/>
        <c:axId val="478847912"/>
      </c:barChart>
      <c:catAx>
        <c:axId val="47885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47912"/>
        <c:crosses val="autoZero"/>
        <c:auto val="1"/>
        <c:lblAlgn val="ctr"/>
        <c:lblOffset val="100"/>
        <c:noMultiLvlLbl val="0"/>
      </c:catAx>
      <c:valAx>
        <c:axId val="478847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odpovědí</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5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Počet dnů na odpověď</c:v>
                </c:pt>
              </c:strCache>
            </c:strRef>
          </c:tx>
          <c:spPr>
            <a:solidFill>
              <a:schemeClr val="accent1"/>
            </a:solidFill>
            <a:ln>
              <a:noFill/>
            </a:ln>
            <a:effectLst/>
          </c:spPr>
          <c:invertIfNegative val="0"/>
          <c:cat>
            <c:numRef>
              <c:f>List1!$A$2:$A$3</c:f>
              <c:numCache>
                <c:formatCode>General</c:formatCode>
                <c:ptCount val="2"/>
                <c:pt idx="0">
                  <c:v>1</c:v>
                </c:pt>
                <c:pt idx="1">
                  <c:v>2</c:v>
                </c:pt>
              </c:numCache>
            </c:numRef>
          </c:cat>
          <c:val>
            <c:numRef>
              <c:f>List1!$B$2:$B$3</c:f>
              <c:numCache>
                <c:formatCode>General</c:formatCode>
                <c:ptCount val="2"/>
                <c:pt idx="0">
                  <c:v>1</c:v>
                </c:pt>
                <c:pt idx="1">
                  <c:v>1</c:v>
                </c:pt>
              </c:numCache>
            </c:numRef>
          </c:val>
          <c:extLst>
            <c:ext xmlns:c16="http://schemas.microsoft.com/office/drawing/2014/chart" uri="{C3380CC4-5D6E-409C-BE32-E72D297353CC}">
              <c16:uniqueId val="{00000000-F5C0-4B18-9931-30D45D824321}"/>
            </c:ext>
          </c:extLst>
        </c:ser>
        <c:dLbls>
          <c:showLegendKey val="0"/>
          <c:showVal val="0"/>
          <c:showCatName val="0"/>
          <c:showSerName val="0"/>
          <c:showPercent val="0"/>
          <c:showBubbleSize val="0"/>
        </c:dLbls>
        <c:gapWidth val="219"/>
        <c:overlap val="-27"/>
        <c:axId val="478856112"/>
        <c:axId val="478847912"/>
      </c:barChart>
      <c:catAx>
        <c:axId val="47885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47912"/>
        <c:crosses val="autoZero"/>
        <c:auto val="1"/>
        <c:lblAlgn val="ctr"/>
        <c:lblOffset val="100"/>
        <c:noMultiLvlLbl val="0"/>
      </c:catAx>
      <c:valAx>
        <c:axId val="478847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odpovědí</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5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Počet dnů na odpověď</c:v>
                </c:pt>
              </c:strCache>
            </c:strRef>
          </c:tx>
          <c:spPr>
            <a:solidFill>
              <a:schemeClr val="accent1"/>
            </a:solidFill>
            <a:ln>
              <a:noFill/>
            </a:ln>
            <a:effectLst/>
          </c:spPr>
          <c:invertIfNegative val="0"/>
          <c:cat>
            <c:numRef>
              <c:f>List1!$A$2:$A$5</c:f>
              <c:numCache>
                <c:formatCode>General</c:formatCode>
                <c:ptCount val="4"/>
                <c:pt idx="0">
                  <c:v>0</c:v>
                </c:pt>
                <c:pt idx="1">
                  <c:v>2</c:v>
                </c:pt>
                <c:pt idx="2">
                  <c:v>7</c:v>
                </c:pt>
                <c:pt idx="3">
                  <c:v>14</c:v>
                </c:pt>
              </c:numCache>
            </c:numRef>
          </c:cat>
          <c:val>
            <c:numRef>
              <c:f>List1!$B$2:$B$5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F5C0-4B18-9931-30D45D824321}"/>
            </c:ext>
          </c:extLst>
        </c:ser>
        <c:dLbls>
          <c:showLegendKey val="0"/>
          <c:showVal val="0"/>
          <c:showCatName val="0"/>
          <c:showSerName val="0"/>
          <c:showPercent val="0"/>
          <c:showBubbleSize val="0"/>
        </c:dLbls>
        <c:gapWidth val="219"/>
        <c:overlap val="-27"/>
        <c:axId val="478856112"/>
        <c:axId val="478847912"/>
      </c:barChart>
      <c:catAx>
        <c:axId val="47885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47912"/>
        <c:crosses val="autoZero"/>
        <c:auto val="1"/>
        <c:lblAlgn val="ctr"/>
        <c:lblOffset val="100"/>
        <c:noMultiLvlLbl val="0"/>
      </c:catAx>
      <c:valAx>
        <c:axId val="478847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odpovědí</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5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lineChart>
        <c:grouping val="standard"/>
        <c:varyColors val="0"/>
        <c:ser>
          <c:idx val="0"/>
          <c:order val="0"/>
          <c:tx>
            <c:strRef>
              <c:f>List1!$B$1</c:f>
              <c:strCache>
                <c:ptCount val="1"/>
                <c:pt idx="0">
                  <c:v>Četnost</c:v>
                </c:pt>
              </c:strCache>
            </c:strRef>
          </c:tx>
          <c:spPr>
            <a:ln w="28575" cap="rnd">
              <a:solidFill>
                <a:schemeClr val="accent1"/>
              </a:solidFill>
              <a:round/>
            </a:ln>
            <a:effectLst/>
          </c:spPr>
          <c:marker>
            <c:symbol val="none"/>
          </c:marker>
          <c:cat>
            <c:numRef>
              <c:f>List1!$A$2:$A$30</c:f>
              <c:numCache>
                <c:formatCode>General</c:formatCode>
                <c:ptCount val="2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28</c:v>
                </c:pt>
                <c:pt idx="28">
                  <c:v>37</c:v>
                </c:pt>
              </c:numCache>
            </c:numRef>
          </c:cat>
          <c:val>
            <c:numRef>
              <c:f>List1!$B$2:$B$30</c:f>
              <c:numCache>
                <c:formatCode>General</c:formatCode>
                <c:ptCount val="29"/>
                <c:pt idx="0">
                  <c:v>83</c:v>
                </c:pt>
                <c:pt idx="1">
                  <c:v>139</c:v>
                </c:pt>
                <c:pt idx="2">
                  <c:v>53</c:v>
                </c:pt>
                <c:pt idx="3">
                  <c:v>21</c:v>
                </c:pt>
                <c:pt idx="4">
                  <c:v>18</c:v>
                </c:pt>
                <c:pt idx="5">
                  <c:v>10</c:v>
                </c:pt>
                <c:pt idx="6">
                  <c:v>5</c:v>
                </c:pt>
                <c:pt idx="7">
                  <c:v>17</c:v>
                </c:pt>
                <c:pt idx="8">
                  <c:v>13</c:v>
                </c:pt>
                <c:pt idx="9">
                  <c:v>4</c:v>
                </c:pt>
                <c:pt idx="10">
                  <c:v>6</c:v>
                </c:pt>
                <c:pt idx="11">
                  <c:v>3</c:v>
                </c:pt>
                <c:pt idx="12">
                  <c:v>4</c:v>
                </c:pt>
                <c:pt idx="13">
                  <c:v>2</c:v>
                </c:pt>
                <c:pt idx="14">
                  <c:v>14</c:v>
                </c:pt>
                <c:pt idx="15">
                  <c:v>2</c:v>
                </c:pt>
                <c:pt idx="16">
                  <c:v>3</c:v>
                </c:pt>
                <c:pt idx="18">
                  <c:v>2</c:v>
                </c:pt>
                <c:pt idx="19">
                  <c:v>1</c:v>
                </c:pt>
                <c:pt idx="21">
                  <c:v>3</c:v>
                </c:pt>
                <c:pt idx="22">
                  <c:v>1</c:v>
                </c:pt>
                <c:pt idx="25">
                  <c:v>1</c:v>
                </c:pt>
                <c:pt idx="27">
                  <c:v>1</c:v>
                </c:pt>
                <c:pt idx="28">
                  <c:v>1</c:v>
                </c:pt>
              </c:numCache>
            </c:numRef>
          </c:val>
          <c:smooth val="0"/>
          <c:extLst>
            <c:ext xmlns:c16="http://schemas.microsoft.com/office/drawing/2014/chart" uri="{C3380CC4-5D6E-409C-BE32-E72D297353CC}">
              <c16:uniqueId val="{00000000-4F5A-4186-964B-00AFA9948A7F}"/>
            </c:ext>
          </c:extLst>
        </c:ser>
        <c:dLbls>
          <c:showLegendKey val="0"/>
          <c:showVal val="0"/>
          <c:showCatName val="0"/>
          <c:showSerName val="0"/>
          <c:showPercent val="0"/>
          <c:showBubbleSize val="0"/>
        </c:dLbls>
        <c:smooth val="0"/>
        <c:axId val="429403712"/>
        <c:axId val="429408304"/>
      </c:lineChart>
      <c:catAx>
        <c:axId val="42940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29408304"/>
        <c:crosses val="autoZero"/>
        <c:auto val="1"/>
        <c:lblAlgn val="ctr"/>
        <c:lblOffset val="100"/>
        <c:noMultiLvlLbl val="0"/>
      </c:catAx>
      <c:valAx>
        <c:axId val="429408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29403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Počet dnů na odpověď</c:v>
                </c:pt>
              </c:strCache>
            </c:strRef>
          </c:tx>
          <c:spPr>
            <a:solidFill>
              <a:schemeClr val="accent1"/>
            </a:solidFill>
            <a:ln>
              <a:noFill/>
            </a:ln>
            <a:effectLst/>
          </c:spPr>
          <c:invertIfNegative val="0"/>
          <c:cat>
            <c:numRef>
              <c:f>List1!$A$2:$A$5</c:f>
              <c:numCache>
                <c:formatCode>General</c:formatCode>
                <c:ptCount val="4"/>
                <c:pt idx="0">
                  <c:v>0</c:v>
                </c:pt>
                <c:pt idx="1">
                  <c:v>3</c:v>
                </c:pt>
                <c:pt idx="2">
                  <c:v>7</c:v>
                </c:pt>
                <c:pt idx="3">
                  <c:v>10</c:v>
                </c:pt>
              </c:numCache>
            </c:numRef>
          </c:cat>
          <c:val>
            <c:numRef>
              <c:f>List1!$B$2:$B$5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F5C0-4B18-9931-30D45D824321}"/>
            </c:ext>
          </c:extLst>
        </c:ser>
        <c:dLbls>
          <c:showLegendKey val="0"/>
          <c:showVal val="0"/>
          <c:showCatName val="0"/>
          <c:showSerName val="0"/>
          <c:showPercent val="0"/>
          <c:showBubbleSize val="0"/>
        </c:dLbls>
        <c:gapWidth val="219"/>
        <c:overlap val="-27"/>
        <c:axId val="478856112"/>
        <c:axId val="478847912"/>
      </c:barChart>
      <c:catAx>
        <c:axId val="47885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47912"/>
        <c:crosses val="autoZero"/>
        <c:auto val="1"/>
        <c:lblAlgn val="ctr"/>
        <c:lblOffset val="100"/>
        <c:noMultiLvlLbl val="0"/>
      </c:catAx>
      <c:valAx>
        <c:axId val="478847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odpovědí</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5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Počet dnů na odpověď</c:v>
                </c:pt>
              </c:strCache>
            </c:strRef>
          </c:tx>
          <c:spPr>
            <a:solidFill>
              <a:schemeClr val="accent1"/>
            </a:solidFill>
            <a:ln>
              <a:noFill/>
            </a:ln>
            <a:effectLst/>
          </c:spPr>
          <c:invertIfNegative val="0"/>
          <c:cat>
            <c:numRef>
              <c:f>List1!$A$2:$A$9</c:f>
              <c:numCache>
                <c:formatCode>General</c:formatCode>
                <c:ptCount val="8"/>
                <c:pt idx="0">
                  <c:v>0</c:v>
                </c:pt>
                <c:pt idx="1">
                  <c:v>1</c:v>
                </c:pt>
                <c:pt idx="2">
                  <c:v>2</c:v>
                </c:pt>
                <c:pt idx="3">
                  <c:v>3</c:v>
                </c:pt>
                <c:pt idx="4">
                  <c:v>7</c:v>
                </c:pt>
                <c:pt idx="5">
                  <c:v>8</c:v>
                </c:pt>
                <c:pt idx="6">
                  <c:v>14</c:v>
                </c:pt>
                <c:pt idx="7">
                  <c:v>16</c:v>
                </c:pt>
              </c:numCache>
            </c:numRef>
          </c:cat>
          <c:val>
            <c:numRef>
              <c:f>List1!$B$2:$B$9</c:f>
              <c:numCache>
                <c:formatCode>General</c:formatCode>
                <c:ptCount val="8"/>
                <c:pt idx="0">
                  <c:v>8</c:v>
                </c:pt>
                <c:pt idx="1">
                  <c:v>9</c:v>
                </c:pt>
                <c:pt idx="2">
                  <c:v>4</c:v>
                </c:pt>
                <c:pt idx="3">
                  <c:v>2</c:v>
                </c:pt>
                <c:pt idx="4">
                  <c:v>2</c:v>
                </c:pt>
                <c:pt idx="5">
                  <c:v>1</c:v>
                </c:pt>
                <c:pt idx="6">
                  <c:v>1</c:v>
                </c:pt>
                <c:pt idx="7">
                  <c:v>1</c:v>
                </c:pt>
              </c:numCache>
            </c:numRef>
          </c:val>
          <c:extLst>
            <c:ext xmlns:c16="http://schemas.microsoft.com/office/drawing/2014/chart" uri="{C3380CC4-5D6E-409C-BE32-E72D297353CC}">
              <c16:uniqueId val="{00000000-F5C0-4B18-9931-30D45D824321}"/>
            </c:ext>
          </c:extLst>
        </c:ser>
        <c:dLbls>
          <c:showLegendKey val="0"/>
          <c:showVal val="0"/>
          <c:showCatName val="0"/>
          <c:showSerName val="0"/>
          <c:showPercent val="0"/>
          <c:showBubbleSize val="0"/>
        </c:dLbls>
        <c:gapWidth val="219"/>
        <c:overlap val="-27"/>
        <c:axId val="478856112"/>
        <c:axId val="478847912"/>
      </c:barChart>
      <c:catAx>
        <c:axId val="47885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47912"/>
        <c:crosses val="autoZero"/>
        <c:auto val="1"/>
        <c:lblAlgn val="ctr"/>
        <c:lblOffset val="100"/>
        <c:noMultiLvlLbl val="0"/>
      </c:catAx>
      <c:valAx>
        <c:axId val="478847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odpovědí</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5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Počet dnů na odpověď</c:v>
                </c:pt>
              </c:strCache>
            </c:strRef>
          </c:tx>
          <c:spPr>
            <a:solidFill>
              <a:schemeClr val="accent1"/>
            </a:solidFill>
            <a:ln>
              <a:noFill/>
            </a:ln>
            <a:effectLst/>
          </c:spPr>
          <c:invertIfNegative val="0"/>
          <c:cat>
            <c:numRef>
              <c:f>List1!$A$2:$A$6</c:f>
              <c:numCache>
                <c:formatCode>General</c:formatCode>
                <c:ptCount val="5"/>
                <c:pt idx="0">
                  <c:v>0</c:v>
                </c:pt>
                <c:pt idx="1">
                  <c:v>1</c:v>
                </c:pt>
                <c:pt idx="2">
                  <c:v>2</c:v>
                </c:pt>
                <c:pt idx="3">
                  <c:v>7</c:v>
                </c:pt>
                <c:pt idx="4">
                  <c:v>14</c:v>
                </c:pt>
              </c:numCache>
            </c:numRef>
          </c:cat>
          <c:val>
            <c:numRef>
              <c:f>List1!$B$2:$B$6</c:f>
              <c:numCache>
                <c:formatCode>General</c:formatCode>
                <c:ptCount val="5"/>
                <c:pt idx="0">
                  <c:v>2</c:v>
                </c:pt>
                <c:pt idx="1">
                  <c:v>1</c:v>
                </c:pt>
                <c:pt idx="2">
                  <c:v>1</c:v>
                </c:pt>
                <c:pt idx="3">
                  <c:v>1</c:v>
                </c:pt>
                <c:pt idx="4">
                  <c:v>1</c:v>
                </c:pt>
              </c:numCache>
            </c:numRef>
          </c:val>
          <c:extLst>
            <c:ext xmlns:c16="http://schemas.microsoft.com/office/drawing/2014/chart" uri="{C3380CC4-5D6E-409C-BE32-E72D297353CC}">
              <c16:uniqueId val="{00000000-F5C0-4B18-9931-30D45D824321}"/>
            </c:ext>
          </c:extLst>
        </c:ser>
        <c:dLbls>
          <c:showLegendKey val="0"/>
          <c:showVal val="0"/>
          <c:showCatName val="0"/>
          <c:showSerName val="0"/>
          <c:showPercent val="0"/>
          <c:showBubbleSize val="0"/>
        </c:dLbls>
        <c:gapWidth val="219"/>
        <c:overlap val="-27"/>
        <c:axId val="478856112"/>
        <c:axId val="478847912"/>
      </c:barChart>
      <c:catAx>
        <c:axId val="47885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47912"/>
        <c:crosses val="autoZero"/>
        <c:auto val="1"/>
        <c:lblAlgn val="ctr"/>
        <c:lblOffset val="100"/>
        <c:noMultiLvlLbl val="0"/>
      </c:catAx>
      <c:valAx>
        <c:axId val="478847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odpovědí</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5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Počet dnů na odpověď</c:v>
                </c:pt>
              </c:strCache>
            </c:strRef>
          </c:tx>
          <c:spPr>
            <a:solidFill>
              <a:schemeClr val="accent1"/>
            </a:solidFill>
            <a:ln>
              <a:noFill/>
            </a:ln>
            <a:effectLst/>
          </c:spPr>
          <c:invertIfNegative val="0"/>
          <c:cat>
            <c:numRef>
              <c:f>List1!$A$2:$A$5</c:f>
              <c:numCache>
                <c:formatCode>General</c:formatCode>
                <c:ptCount val="4"/>
                <c:pt idx="0">
                  <c:v>0</c:v>
                </c:pt>
                <c:pt idx="1">
                  <c:v>3</c:v>
                </c:pt>
                <c:pt idx="2">
                  <c:v>4</c:v>
                </c:pt>
                <c:pt idx="3">
                  <c:v>8</c:v>
                </c:pt>
              </c:numCache>
            </c:numRef>
          </c:cat>
          <c:val>
            <c:numRef>
              <c:f>List1!$B$2:$B$5</c:f>
              <c:numCache>
                <c:formatCode>General</c:formatCode>
                <c:ptCount val="4"/>
                <c:pt idx="0">
                  <c:v>1</c:v>
                </c:pt>
                <c:pt idx="1">
                  <c:v>2</c:v>
                </c:pt>
                <c:pt idx="2">
                  <c:v>1</c:v>
                </c:pt>
                <c:pt idx="3">
                  <c:v>1</c:v>
                </c:pt>
              </c:numCache>
            </c:numRef>
          </c:val>
          <c:extLst>
            <c:ext xmlns:c16="http://schemas.microsoft.com/office/drawing/2014/chart" uri="{C3380CC4-5D6E-409C-BE32-E72D297353CC}">
              <c16:uniqueId val="{00000000-F5C0-4B18-9931-30D45D824321}"/>
            </c:ext>
          </c:extLst>
        </c:ser>
        <c:dLbls>
          <c:showLegendKey val="0"/>
          <c:showVal val="0"/>
          <c:showCatName val="0"/>
          <c:showSerName val="0"/>
          <c:showPercent val="0"/>
          <c:showBubbleSize val="0"/>
        </c:dLbls>
        <c:gapWidth val="219"/>
        <c:overlap val="-27"/>
        <c:axId val="478856112"/>
        <c:axId val="478847912"/>
      </c:barChart>
      <c:catAx>
        <c:axId val="47885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47912"/>
        <c:crosses val="autoZero"/>
        <c:auto val="1"/>
        <c:lblAlgn val="ctr"/>
        <c:lblOffset val="100"/>
        <c:noMultiLvlLbl val="0"/>
      </c:catAx>
      <c:valAx>
        <c:axId val="478847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odpovědí</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5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Počet dnů na odpověď</c:v>
                </c:pt>
              </c:strCache>
            </c:strRef>
          </c:tx>
          <c:spPr>
            <a:solidFill>
              <a:schemeClr val="accent1"/>
            </a:solidFill>
            <a:ln>
              <a:noFill/>
            </a:ln>
            <a:effectLst/>
          </c:spPr>
          <c:invertIfNegative val="0"/>
          <c:cat>
            <c:numRef>
              <c:f>List1!$A$2:$A$4</c:f>
              <c:numCache>
                <c:formatCode>General</c:formatCode>
                <c:ptCount val="3"/>
                <c:pt idx="0">
                  <c:v>1</c:v>
                </c:pt>
                <c:pt idx="1">
                  <c:v>2</c:v>
                </c:pt>
                <c:pt idx="2">
                  <c:v>4</c:v>
                </c:pt>
              </c:numCache>
            </c:numRef>
          </c:cat>
          <c:val>
            <c:numRef>
              <c:f>List1!$B$2:$B$4</c:f>
              <c:numCache>
                <c:formatCode>General</c:formatCode>
                <c:ptCount val="3"/>
                <c:pt idx="0">
                  <c:v>3</c:v>
                </c:pt>
                <c:pt idx="1">
                  <c:v>1</c:v>
                </c:pt>
                <c:pt idx="2">
                  <c:v>2</c:v>
                </c:pt>
              </c:numCache>
            </c:numRef>
          </c:val>
          <c:extLst>
            <c:ext xmlns:c16="http://schemas.microsoft.com/office/drawing/2014/chart" uri="{C3380CC4-5D6E-409C-BE32-E72D297353CC}">
              <c16:uniqueId val="{00000000-F5C0-4B18-9931-30D45D824321}"/>
            </c:ext>
          </c:extLst>
        </c:ser>
        <c:dLbls>
          <c:showLegendKey val="0"/>
          <c:showVal val="0"/>
          <c:showCatName val="0"/>
          <c:showSerName val="0"/>
          <c:showPercent val="0"/>
          <c:showBubbleSize val="0"/>
        </c:dLbls>
        <c:gapWidth val="219"/>
        <c:overlap val="-27"/>
        <c:axId val="478856112"/>
        <c:axId val="478847912"/>
      </c:barChart>
      <c:catAx>
        <c:axId val="47885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47912"/>
        <c:crosses val="autoZero"/>
        <c:auto val="1"/>
        <c:lblAlgn val="ctr"/>
        <c:lblOffset val="100"/>
        <c:noMultiLvlLbl val="0"/>
      </c:catAx>
      <c:valAx>
        <c:axId val="478847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odpovědí</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5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Počet dnů na odpověď</c:v>
                </c:pt>
              </c:strCache>
            </c:strRef>
          </c:tx>
          <c:spPr>
            <a:solidFill>
              <a:schemeClr val="accent1"/>
            </a:solidFill>
            <a:ln>
              <a:noFill/>
            </a:ln>
            <a:effectLst/>
          </c:spPr>
          <c:invertIfNegative val="0"/>
          <c:cat>
            <c:numRef>
              <c:f>List1!$A$2:$A$15</c:f>
              <c:numCache>
                <c:formatCode>General</c:formatCode>
                <c:ptCount val="14"/>
                <c:pt idx="0">
                  <c:v>0</c:v>
                </c:pt>
                <c:pt idx="1">
                  <c:v>1</c:v>
                </c:pt>
                <c:pt idx="2">
                  <c:v>2</c:v>
                </c:pt>
                <c:pt idx="3">
                  <c:v>3</c:v>
                </c:pt>
                <c:pt idx="4">
                  <c:v>4</c:v>
                </c:pt>
                <c:pt idx="5">
                  <c:v>5</c:v>
                </c:pt>
                <c:pt idx="6">
                  <c:v>7</c:v>
                </c:pt>
                <c:pt idx="7">
                  <c:v>10</c:v>
                </c:pt>
                <c:pt idx="8">
                  <c:v>11</c:v>
                </c:pt>
                <c:pt idx="9">
                  <c:v>16</c:v>
                </c:pt>
                <c:pt idx="10">
                  <c:v>18</c:v>
                </c:pt>
                <c:pt idx="11">
                  <c:v>21</c:v>
                </c:pt>
                <c:pt idx="12">
                  <c:v>22</c:v>
                </c:pt>
                <c:pt idx="13">
                  <c:v>25</c:v>
                </c:pt>
              </c:numCache>
            </c:numRef>
          </c:cat>
          <c:val>
            <c:numRef>
              <c:f>List1!$B$2:$B$15</c:f>
              <c:numCache>
                <c:formatCode>General</c:formatCode>
                <c:ptCount val="14"/>
                <c:pt idx="0">
                  <c:v>11</c:v>
                </c:pt>
                <c:pt idx="1">
                  <c:v>2</c:v>
                </c:pt>
                <c:pt idx="2">
                  <c:v>6</c:v>
                </c:pt>
                <c:pt idx="3">
                  <c:v>6</c:v>
                </c:pt>
                <c:pt idx="4">
                  <c:v>3</c:v>
                </c:pt>
                <c:pt idx="5">
                  <c:v>1</c:v>
                </c:pt>
                <c:pt idx="6">
                  <c:v>1</c:v>
                </c:pt>
                <c:pt idx="7">
                  <c:v>1</c:v>
                </c:pt>
                <c:pt idx="8">
                  <c:v>2</c:v>
                </c:pt>
                <c:pt idx="9">
                  <c:v>1</c:v>
                </c:pt>
                <c:pt idx="10">
                  <c:v>1</c:v>
                </c:pt>
                <c:pt idx="11">
                  <c:v>1</c:v>
                </c:pt>
                <c:pt idx="12">
                  <c:v>1</c:v>
                </c:pt>
                <c:pt idx="13">
                  <c:v>1</c:v>
                </c:pt>
              </c:numCache>
            </c:numRef>
          </c:val>
          <c:extLst>
            <c:ext xmlns:c16="http://schemas.microsoft.com/office/drawing/2014/chart" uri="{C3380CC4-5D6E-409C-BE32-E72D297353CC}">
              <c16:uniqueId val="{00000000-F5C0-4B18-9931-30D45D824321}"/>
            </c:ext>
          </c:extLst>
        </c:ser>
        <c:dLbls>
          <c:showLegendKey val="0"/>
          <c:showVal val="0"/>
          <c:showCatName val="0"/>
          <c:showSerName val="0"/>
          <c:showPercent val="0"/>
          <c:showBubbleSize val="0"/>
        </c:dLbls>
        <c:gapWidth val="219"/>
        <c:overlap val="-27"/>
        <c:axId val="478856112"/>
        <c:axId val="478847912"/>
      </c:barChart>
      <c:catAx>
        <c:axId val="47885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47912"/>
        <c:crosses val="autoZero"/>
        <c:auto val="1"/>
        <c:lblAlgn val="ctr"/>
        <c:lblOffset val="100"/>
        <c:noMultiLvlLbl val="0"/>
      </c:catAx>
      <c:valAx>
        <c:axId val="478847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cs-CZ" dirty="0"/>
                  <a:t>Počet odpovědí</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7885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3F4A72-10C8-467E-8D31-946F375FF9FD}" type="doc">
      <dgm:prSet loTypeId="urn:microsoft.com/office/officeart/2005/8/layout/arrow2" loCatId="process" qsTypeId="urn:microsoft.com/office/officeart/2005/8/quickstyle/simple1" qsCatId="simple" csTypeId="urn:microsoft.com/office/officeart/2005/8/colors/accent1_2" csCatId="accent1" phldr="1"/>
      <dgm:spPr/>
    </dgm:pt>
    <dgm:pt modelId="{F4DFA7E4-DEC4-4925-8497-8D6D3475A2A6}">
      <dgm:prSet phldrT="[Text]"/>
      <dgm:spPr/>
      <dgm:t>
        <a:bodyPr/>
        <a:lstStyle/>
        <a:p>
          <a:r>
            <a:rPr lang="cs-CZ" dirty="0"/>
            <a:t>1. vlna</a:t>
          </a:r>
        </a:p>
      </dgm:t>
    </dgm:pt>
    <dgm:pt modelId="{686F1191-324F-4CD1-9DA6-EBBCEEB9705F}" type="parTrans" cxnId="{A11DEE52-171C-424C-996F-54F801E7D438}">
      <dgm:prSet/>
      <dgm:spPr/>
      <dgm:t>
        <a:bodyPr/>
        <a:lstStyle/>
        <a:p>
          <a:endParaRPr lang="cs-CZ"/>
        </a:p>
      </dgm:t>
    </dgm:pt>
    <dgm:pt modelId="{1064A0C2-1FAA-4014-A1F7-DF9EF87A3CE9}" type="sibTrans" cxnId="{A11DEE52-171C-424C-996F-54F801E7D438}">
      <dgm:prSet/>
      <dgm:spPr/>
      <dgm:t>
        <a:bodyPr/>
        <a:lstStyle/>
        <a:p>
          <a:endParaRPr lang="cs-CZ"/>
        </a:p>
      </dgm:t>
    </dgm:pt>
    <dgm:pt modelId="{A4DF13B4-4C51-4476-9C1E-6D93D73E67A1}">
      <dgm:prSet phldrT="[Text]"/>
      <dgm:spPr/>
      <dgm:t>
        <a:bodyPr/>
        <a:lstStyle/>
        <a:p>
          <a:r>
            <a:rPr lang="cs-CZ" dirty="0"/>
            <a:t>2., 3. vlna</a:t>
          </a:r>
        </a:p>
      </dgm:t>
    </dgm:pt>
    <dgm:pt modelId="{8AF56B17-2828-48EA-A153-A1047C7AC5DA}" type="parTrans" cxnId="{81384CAB-5B7C-445D-B86E-E40A70133B47}">
      <dgm:prSet/>
      <dgm:spPr/>
      <dgm:t>
        <a:bodyPr/>
        <a:lstStyle/>
        <a:p>
          <a:endParaRPr lang="cs-CZ"/>
        </a:p>
      </dgm:t>
    </dgm:pt>
    <dgm:pt modelId="{F299462D-DC7A-40F9-A76E-3FFEF059D17B}" type="sibTrans" cxnId="{81384CAB-5B7C-445D-B86E-E40A70133B47}">
      <dgm:prSet/>
      <dgm:spPr/>
      <dgm:t>
        <a:bodyPr/>
        <a:lstStyle/>
        <a:p>
          <a:endParaRPr lang="cs-CZ"/>
        </a:p>
      </dgm:t>
    </dgm:pt>
    <dgm:pt modelId="{84D20268-3489-4C0A-B0E7-E519E018C8FB}">
      <dgm:prSet phldrT="[Text]"/>
      <dgm:spPr/>
      <dgm:t>
        <a:bodyPr/>
        <a:lstStyle/>
        <a:p>
          <a:r>
            <a:rPr lang="cs-CZ" dirty="0"/>
            <a:t>4. vlna</a:t>
          </a:r>
        </a:p>
      </dgm:t>
    </dgm:pt>
    <dgm:pt modelId="{BC26CD4B-1741-4454-B93F-F7DA27170EB8}" type="parTrans" cxnId="{E74CA312-AFE1-42E1-90A3-F189A9D3C198}">
      <dgm:prSet/>
      <dgm:spPr/>
      <dgm:t>
        <a:bodyPr/>
        <a:lstStyle/>
        <a:p>
          <a:endParaRPr lang="cs-CZ"/>
        </a:p>
      </dgm:t>
    </dgm:pt>
    <dgm:pt modelId="{E7FE4630-ADE5-4782-9559-D3EFE7FB91DC}" type="sibTrans" cxnId="{E74CA312-AFE1-42E1-90A3-F189A9D3C198}">
      <dgm:prSet/>
      <dgm:spPr/>
      <dgm:t>
        <a:bodyPr/>
        <a:lstStyle/>
        <a:p>
          <a:endParaRPr lang="cs-CZ"/>
        </a:p>
      </dgm:t>
    </dgm:pt>
    <dgm:pt modelId="{998F7BD0-45CA-4AD9-A6BF-ACB7D05C8C6D}">
      <dgm:prSet phldrT="[Text]"/>
      <dgm:spPr/>
      <dgm:t>
        <a:bodyPr/>
        <a:lstStyle/>
        <a:p>
          <a:r>
            <a:rPr lang="cs-CZ" dirty="0"/>
            <a:t>Opakované žádosti</a:t>
          </a:r>
        </a:p>
      </dgm:t>
    </dgm:pt>
    <dgm:pt modelId="{24F346B9-4452-4E34-9C2A-6C35B3DA0A4D}" type="parTrans" cxnId="{19B262FD-D64C-4218-B855-6C74D2DB6E25}">
      <dgm:prSet/>
      <dgm:spPr/>
      <dgm:t>
        <a:bodyPr/>
        <a:lstStyle/>
        <a:p>
          <a:endParaRPr lang="cs-CZ"/>
        </a:p>
      </dgm:t>
    </dgm:pt>
    <dgm:pt modelId="{32E6FA10-7608-41A0-8273-371B88E0A0AF}" type="sibTrans" cxnId="{19B262FD-D64C-4218-B855-6C74D2DB6E25}">
      <dgm:prSet/>
      <dgm:spPr/>
      <dgm:t>
        <a:bodyPr/>
        <a:lstStyle/>
        <a:p>
          <a:endParaRPr lang="cs-CZ"/>
        </a:p>
      </dgm:t>
    </dgm:pt>
    <dgm:pt modelId="{764499EF-B049-4287-BD71-CD943A7437BE}">
      <dgm:prSet phldrT="[Text]"/>
      <dgm:spPr/>
      <dgm:t>
        <a:bodyPr/>
        <a:lstStyle/>
        <a:p>
          <a:endParaRPr lang="cs-CZ"/>
        </a:p>
      </dgm:t>
    </dgm:pt>
    <dgm:pt modelId="{0099B16B-F380-48A6-B6CC-77EDF68488D0}" type="parTrans" cxnId="{50858FB3-1522-4C5C-AA48-7AD3D6F83B62}">
      <dgm:prSet/>
      <dgm:spPr/>
      <dgm:t>
        <a:bodyPr/>
        <a:lstStyle/>
        <a:p>
          <a:endParaRPr lang="cs-CZ"/>
        </a:p>
      </dgm:t>
    </dgm:pt>
    <dgm:pt modelId="{257741CF-950F-4A72-B633-F928485F99AF}" type="sibTrans" cxnId="{50858FB3-1522-4C5C-AA48-7AD3D6F83B62}">
      <dgm:prSet/>
      <dgm:spPr/>
      <dgm:t>
        <a:bodyPr/>
        <a:lstStyle/>
        <a:p>
          <a:endParaRPr lang="cs-CZ"/>
        </a:p>
      </dgm:t>
    </dgm:pt>
    <dgm:pt modelId="{771235CE-8FBE-4A2C-997A-C46A2F657E82}">
      <dgm:prSet phldrT="[Text]"/>
      <dgm:spPr/>
      <dgm:t>
        <a:bodyPr/>
        <a:lstStyle/>
        <a:p>
          <a:r>
            <a:rPr lang="cs-CZ" dirty="0"/>
            <a:t>Vysvětlivky</a:t>
          </a:r>
        </a:p>
      </dgm:t>
    </dgm:pt>
    <dgm:pt modelId="{79A1D209-682A-4610-8677-D9A2C3BBFFED}" type="parTrans" cxnId="{78D980B7-1475-4650-A84E-F33B10F03209}">
      <dgm:prSet/>
      <dgm:spPr/>
      <dgm:t>
        <a:bodyPr/>
        <a:lstStyle/>
        <a:p>
          <a:endParaRPr lang="cs-CZ"/>
        </a:p>
      </dgm:t>
    </dgm:pt>
    <dgm:pt modelId="{457BE648-DC14-4D08-9E1F-965D863AE826}" type="sibTrans" cxnId="{78D980B7-1475-4650-A84E-F33B10F03209}">
      <dgm:prSet/>
      <dgm:spPr/>
      <dgm:t>
        <a:bodyPr/>
        <a:lstStyle/>
        <a:p>
          <a:endParaRPr lang="cs-CZ"/>
        </a:p>
      </dgm:t>
    </dgm:pt>
    <dgm:pt modelId="{CBAAD4DF-EE9B-4E0A-B98B-EED1E147FD2B}" type="pres">
      <dgm:prSet presAssocID="{A03F4A72-10C8-467E-8D31-946F375FF9FD}" presName="arrowDiagram" presStyleCnt="0">
        <dgm:presLayoutVars>
          <dgm:chMax val="5"/>
          <dgm:dir/>
          <dgm:resizeHandles val="exact"/>
        </dgm:presLayoutVars>
      </dgm:prSet>
      <dgm:spPr/>
    </dgm:pt>
    <dgm:pt modelId="{06159B35-5DD9-49C4-9DB8-8A3A24C16B9B}" type="pres">
      <dgm:prSet presAssocID="{A03F4A72-10C8-467E-8D31-946F375FF9FD}" presName="arrow" presStyleLbl="bgShp" presStyleIdx="0" presStyleCnt="1"/>
      <dgm:spPr/>
    </dgm:pt>
    <dgm:pt modelId="{09F11BD9-D7CE-4DF6-AABC-FD6FFD0165DB}" type="pres">
      <dgm:prSet presAssocID="{A03F4A72-10C8-467E-8D31-946F375FF9FD}" presName="arrowDiagram5" presStyleCnt="0"/>
      <dgm:spPr/>
    </dgm:pt>
    <dgm:pt modelId="{046E345C-CFCC-4FED-8374-2044C96B15E2}" type="pres">
      <dgm:prSet presAssocID="{771235CE-8FBE-4A2C-997A-C46A2F657E82}" presName="bullet5a" presStyleLbl="node1" presStyleIdx="0" presStyleCnt="5"/>
      <dgm:spPr/>
    </dgm:pt>
    <dgm:pt modelId="{EEA83702-4667-4C65-995C-A6220EF7E99C}" type="pres">
      <dgm:prSet presAssocID="{771235CE-8FBE-4A2C-997A-C46A2F657E82}" presName="textBox5a" presStyleLbl="revTx" presStyleIdx="0" presStyleCnt="5">
        <dgm:presLayoutVars>
          <dgm:bulletEnabled val="1"/>
        </dgm:presLayoutVars>
      </dgm:prSet>
      <dgm:spPr/>
      <dgm:t>
        <a:bodyPr/>
        <a:lstStyle/>
        <a:p>
          <a:endParaRPr lang="cs-CZ"/>
        </a:p>
      </dgm:t>
    </dgm:pt>
    <dgm:pt modelId="{3D01AFB5-E743-4A83-986E-C194699AE2A8}" type="pres">
      <dgm:prSet presAssocID="{F4DFA7E4-DEC4-4925-8497-8D6D3475A2A6}" presName="bullet5b" presStyleLbl="node1" presStyleIdx="1" presStyleCnt="5"/>
      <dgm:spPr/>
    </dgm:pt>
    <dgm:pt modelId="{9B211F86-FD71-4944-BC63-19AC74D552A3}" type="pres">
      <dgm:prSet presAssocID="{F4DFA7E4-DEC4-4925-8497-8D6D3475A2A6}" presName="textBox5b" presStyleLbl="revTx" presStyleIdx="1" presStyleCnt="5">
        <dgm:presLayoutVars>
          <dgm:bulletEnabled val="1"/>
        </dgm:presLayoutVars>
      </dgm:prSet>
      <dgm:spPr/>
      <dgm:t>
        <a:bodyPr/>
        <a:lstStyle/>
        <a:p>
          <a:endParaRPr lang="cs-CZ"/>
        </a:p>
      </dgm:t>
    </dgm:pt>
    <dgm:pt modelId="{CC79DBFD-E910-460E-9140-70A220F8147F}" type="pres">
      <dgm:prSet presAssocID="{A4DF13B4-4C51-4476-9C1E-6D93D73E67A1}" presName="bullet5c" presStyleLbl="node1" presStyleIdx="2" presStyleCnt="5"/>
      <dgm:spPr/>
    </dgm:pt>
    <dgm:pt modelId="{75C353E8-7BC0-437C-9F77-8803D5C4CC17}" type="pres">
      <dgm:prSet presAssocID="{A4DF13B4-4C51-4476-9C1E-6D93D73E67A1}" presName="textBox5c" presStyleLbl="revTx" presStyleIdx="2" presStyleCnt="5">
        <dgm:presLayoutVars>
          <dgm:bulletEnabled val="1"/>
        </dgm:presLayoutVars>
      </dgm:prSet>
      <dgm:spPr/>
      <dgm:t>
        <a:bodyPr/>
        <a:lstStyle/>
        <a:p>
          <a:endParaRPr lang="cs-CZ"/>
        </a:p>
      </dgm:t>
    </dgm:pt>
    <dgm:pt modelId="{15907073-4E24-46BA-AA30-9324F36251FC}" type="pres">
      <dgm:prSet presAssocID="{84D20268-3489-4C0A-B0E7-E519E018C8FB}" presName="bullet5d" presStyleLbl="node1" presStyleIdx="3" presStyleCnt="5"/>
      <dgm:spPr/>
    </dgm:pt>
    <dgm:pt modelId="{CED533F6-C10B-4154-83BB-18E0E5E44206}" type="pres">
      <dgm:prSet presAssocID="{84D20268-3489-4C0A-B0E7-E519E018C8FB}" presName="textBox5d" presStyleLbl="revTx" presStyleIdx="3" presStyleCnt="5">
        <dgm:presLayoutVars>
          <dgm:bulletEnabled val="1"/>
        </dgm:presLayoutVars>
      </dgm:prSet>
      <dgm:spPr/>
      <dgm:t>
        <a:bodyPr/>
        <a:lstStyle/>
        <a:p>
          <a:endParaRPr lang="cs-CZ"/>
        </a:p>
      </dgm:t>
    </dgm:pt>
    <dgm:pt modelId="{0E636EBF-C629-4D38-91B0-318FB0F08A51}" type="pres">
      <dgm:prSet presAssocID="{998F7BD0-45CA-4AD9-A6BF-ACB7D05C8C6D}" presName="bullet5e" presStyleLbl="node1" presStyleIdx="4" presStyleCnt="5"/>
      <dgm:spPr/>
    </dgm:pt>
    <dgm:pt modelId="{8D379755-2B49-4422-B440-F085F8F852D9}" type="pres">
      <dgm:prSet presAssocID="{998F7BD0-45CA-4AD9-A6BF-ACB7D05C8C6D}" presName="textBox5e" presStyleLbl="revTx" presStyleIdx="4" presStyleCnt="5">
        <dgm:presLayoutVars>
          <dgm:bulletEnabled val="1"/>
        </dgm:presLayoutVars>
      </dgm:prSet>
      <dgm:spPr/>
      <dgm:t>
        <a:bodyPr/>
        <a:lstStyle/>
        <a:p>
          <a:endParaRPr lang="cs-CZ"/>
        </a:p>
      </dgm:t>
    </dgm:pt>
  </dgm:ptLst>
  <dgm:cxnLst>
    <dgm:cxn modelId="{50858FB3-1522-4C5C-AA48-7AD3D6F83B62}" srcId="{A03F4A72-10C8-467E-8D31-946F375FF9FD}" destId="{764499EF-B049-4287-BD71-CD943A7437BE}" srcOrd="5" destOrd="0" parTransId="{0099B16B-F380-48A6-B6CC-77EDF68488D0}" sibTransId="{257741CF-950F-4A72-B633-F928485F99AF}"/>
    <dgm:cxn modelId="{78D980B7-1475-4650-A84E-F33B10F03209}" srcId="{A03F4A72-10C8-467E-8D31-946F375FF9FD}" destId="{771235CE-8FBE-4A2C-997A-C46A2F657E82}" srcOrd="0" destOrd="0" parTransId="{79A1D209-682A-4610-8677-D9A2C3BBFFED}" sibTransId="{457BE648-DC14-4D08-9E1F-965D863AE826}"/>
    <dgm:cxn modelId="{04538510-1018-40DE-868D-ACE00E8233E2}" type="presOf" srcId="{A03F4A72-10C8-467E-8D31-946F375FF9FD}" destId="{CBAAD4DF-EE9B-4E0A-B98B-EED1E147FD2B}" srcOrd="0" destOrd="0" presId="urn:microsoft.com/office/officeart/2005/8/layout/arrow2"/>
    <dgm:cxn modelId="{19B262FD-D64C-4218-B855-6C74D2DB6E25}" srcId="{A03F4A72-10C8-467E-8D31-946F375FF9FD}" destId="{998F7BD0-45CA-4AD9-A6BF-ACB7D05C8C6D}" srcOrd="4" destOrd="0" parTransId="{24F346B9-4452-4E34-9C2A-6C35B3DA0A4D}" sibTransId="{32E6FA10-7608-41A0-8273-371B88E0A0AF}"/>
    <dgm:cxn modelId="{A11DEE52-171C-424C-996F-54F801E7D438}" srcId="{A03F4A72-10C8-467E-8D31-946F375FF9FD}" destId="{F4DFA7E4-DEC4-4925-8497-8D6D3475A2A6}" srcOrd="1" destOrd="0" parTransId="{686F1191-324F-4CD1-9DA6-EBBCEEB9705F}" sibTransId="{1064A0C2-1FAA-4014-A1F7-DF9EF87A3CE9}"/>
    <dgm:cxn modelId="{0C7C7723-B523-49DA-88B8-3F1EC244DCE2}" type="presOf" srcId="{998F7BD0-45CA-4AD9-A6BF-ACB7D05C8C6D}" destId="{8D379755-2B49-4422-B440-F085F8F852D9}" srcOrd="0" destOrd="0" presId="urn:microsoft.com/office/officeart/2005/8/layout/arrow2"/>
    <dgm:cxn modelId="{253FFC91-04FD-4605-BB90-B1F57D076C63}" type="presOf" srcId="{771235CE-8FBE-4A2C-997A-C46A2F657E82}" destId="{EEA83702-4667-4C65-995C-A6220EF7E99C}" srcOrd="0" destOrd="0" presId="urn:microsoft.com/office/officeart/2005/8/layout/arrow2"/>
    <dgm:cxn modelId="{81384CAB-5B7C-445D-B86E-E40A70133B47}" srcId="{A03F4A72-10C8-467E-8D31-946F375FF9FD}" destId="{A4DF13B4-4C51-4476-9C1E-6D93D73E67A1}" srcOrd="2" destOrd="0" parTransId="{8AF56B17-2828-48EA-A153-A1047C7AC5DA}" sibTransId="{F299462D-DC7A-40F9-A76E-3FFEF059D17B}"/>
    <dgm:cxn modelId="{0D4A6223-0115-420D-A5C4-9706A47C3261}" type="presOf" srcId="{84D20268-3489-4C0A-B0E7-E519E018C8FB}" destId="{CED533F6-C10B-4154-83BB-18E0E5E44206}" srcOrd="0" destOrd="0" presId="urn:microsoft.com/office/officeart/2005/8/layout/arrow2"/>
    <dgm:cxn modelId="{7CE748CD-11A3-42FD-86E3-06948A5A0701}" type="presOf" srcId="{F4DFA7E4-DEC4-4925-8497-8D6D3475A2A6}" destId="{9B211F86-FD71-4944-BC63-19AC74D552A3}" srcOrd="0" destOrd="0" presId="urn:microsoft.com/office/officeart/2005/8/layout/arrow2"/>
    <dgm:cxn modelId="{16409BB6-79E3-450D-B502-2B64F697E746}" type="presOf" srcId="{A4DF13B4-4C51-4476-9C1E-6D93D73E67A1}" destId="{75C353E8-7BC0-437C-9F77-8803D5C4CC17}" srcOrd="0" destOrd="0" presId="urn:microsoft.com/office/officeart/2005/8/layout/arrow2"/>
    <dgm:cxn modelId="{E74CA312-AFE1-42E1-90A3-F189A9D3C198}" srcId="{A03F4A72-10C8-467E-8D31-946F375FF9FD}" destId="{84D20268-3489-4C0A-B0E7-E519E018C8FB}" srcOrd="3" destOrd="0" parTransId="{BC26CD4B-1741-4454-B93F-F7DA27170EB8}" sibTransId="{E7FE4630-ADE5-4782-9559-D3EFE7FB91DC}"/>
    <dgm:cxn modelId="{736C3AB5-2585-4A83-86D5-43CFA3D6E834}" type="presParOf" srcId="{CBAAD4DF-EE9B-4E0A-B98B-EED1E147FD2B}" destId="{06159B35-5DD9-49C4-9DB8-8A3A24C16B9B}" srcOrd="0" destOrd="0" presId="urn:microsoft.com/office/officeart/2005/8/layout/arrow2"/>
    <dgm:cxn modelId="{E68F8CD7-B079-4832-9A0D-DBBFA2D54310}" type="presParOf" srcId="{CBAAD4DF-EE9B-4E0A-B98B-EED1E147FD2B}" destId="{09F11BD9-D7CE-4DF6-AABC-FD6FFD0165DB}" srcOrd="1" destOrd="0" presId="urn:microsoft.com/office/officeart/2005/8/layout/arrow2"/>
    <dgm:cxn modelId="{C5FC7835-DDF9-424D-ABAC-66F9780CD3C9}" type="presParOf" srcId="{09F11BD9-D7CE-4DF6-AABC-FD6FFD0165DB}" destId="{046E345C-CFCC-4FED-8374-2044C96B15E2}" srcOrd="0" destOrd="0" presId="urn:microsoft.com/office/officeart/2005/8/layout/arrow2"/>
    <dgm:cxn modelId="{1C070BE6-8215-431C-9F8B-79054D8580FB}" type="presParOf" srcId="{09F11BD9-D7CE-4DF6-AABC-FD6FFD0165DB}" destId="{EEA83702-4667-4C65-995C-A6220EF7E99C}" srcOrd="1" destOrd="0" presId="urn:microsoft.com/office/officeart/2005/8/layout/arrow2"/>
    <dgm:cxn modelId="{4C6819A0-57D8-41BD-A964-2336C1354860}" type="presParOf" srcId="{09F11BD9-D7CE-4DF6-AABC-FD6FFD0165DB}" destId="{3D01AFB5-E743-4A83-986E-C194699AE2A8}" srcOrd="2" destOrd="0" presId="urn:microsoft.com/office/officeart/2005/8/layout/arrow2"/>
    <dgm:cxn modelId="{2EA223ED-74F7-4F8A-B1CF-0DA9D86A102D}" type="presParOf" srcId="{09F11BD9-D7CE-4DF6-AABC-FD6FFD0165DB}" destId="{9B211F86-FD71-4944-BC63-19AC74D552A3}" srcOrd="3" destOrd="0" presId="urn:microsoft.com/office/officeart/2005/8/layout/arrow2"/>
    <dgm:cxn modelId="{92C0C24B-82A0-4071-B363-BC25122D8277}" type="presParOf" srcId="{09F11BD9-D7CE-4DF6-AABC-FD6FFD0165DB}" destId="{CC79DBFD-E910-460E-9140-70A220F8147F}" srcOrd="4" destOrd="0" presId="urn:microsoft.com/office/officeart/2005/8/layout/arrow2"/>
    <dgm:cxn modelId="{8DBF2DD4-FEAA-48D6-A535-060C3D41124F}" type="presParOf" srcId="{09F11BD9-D7CE-4DF6-AABC-FD6FFD0165DB}" destId="{75C353E8-7BC0-437C-9F77-8803D5C4CC17}" srcOrd="5" destOrd="0" presId="urn:microsoft.com/office/officeart/2005/8/layout/arrow2"/>
    <dgm:cxn modelId="{A7C2A086-EC5C-4EAC-A71B-4C5153C379A5}" type="presParOf" srcId="{09F11BD9-D7CE-4DF6-AABC-FD6FFD0165DB}" destId="{15907073-4E24-46BA-AA30-9324F36251FC}" srcOrd="6" destOrd="0" presId="urn:microsoft.com/office/officeart/2005/8/layout/arrow2"/>
    <dgm:cxn modelId="{706ADB7A-6717-492C-AFFB-32518C859FD7}" type="presParOf" srcId="{09F11BD9-D7CE-4DF6-AABC-FD6FFD0165DB}" destId="{CED533F6-C10B-4154-83BB-18E0E5E44206}" srcOrd="7" destOrd="0" presId="urn:microsoft.com/office/officeart/2005/8/layout/arrow2"/>
    <dgm:cxn modelId="{1C72375D-3AB8-441F-96FB-5B25B9560D19}" type="presParOf" srcId="{09F11BD9-D7CE-4DF6-AABC-FD6FFD0165DB}" destId="{0E636EBF-C629-4D38-91B0-318FB0F08A51}" srcOrd="8" destOrd="0" presId="urn:microsoft.com/office/officeart/2005/8/layout/arrow2"/>
    <dgm:cxn modelId="{50A3C0DB-A5BD-4926-BEAB-6A78737E4038}" type="presParOf" srcId="{09F11BD9-D7CE-4DF6-AABC-FD6FFD0165DB}" destId="{8D379755-2B49-4422-B440-F085F8F852D9}"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59B35-5DD9-49C4-9DB8-8A3A24C16B9B}">
      <dsp:nvSpPr>
        <dsp:cNvPr id="0" name=""/>
        <dsp:cNvSpPr/>
      </dsp:nvSpPr>
      <dsp:spPr>
        <a:xfrm>
          <a:off x="0" y="274637"/>
          <a:ext cx="7315200" cy="45719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6E345C-CFCC-4FED-8374-2044C96B15E2}">
      <dsp:nvSpPr>
        <dsp:cNvPr id="0" name=""/>
        <dsp:cNvSpPr/>
      </dsp:nvSpPr>
      <dsp:spPr>
        <a:xfrm>
          <a:off x="720547" y="3674376"/>
          <a:ext cx="168249" cy="168249"/>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A83702-4667-4C65-995C-A6220EF7E99C}">
      <dsp:nvSpPr>
        <dsp:cNvPr id="0" name=""/>
        <dsp:cNvSpPr/>
      </dsp:nvSpPr>
      <dsp:spPr>
        <a:xfrm>
          <a:off x="804672" y="3758501"/>
          <a:ext cx="958291"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152" tIns="0" rIns="0" bIns="0" numCol="1" spcCol="1270" anchor="t" anchorCtr="0">
          <a:noAutofit/>
        </a:bodyPr>
        <a:lstStyle/>
        <a:p>
          <a:pPr lvl="0" algn="l" defTabSz="622300">
            <a:lnSpc>
              <a:spcPct val="90000"/>
            </a:lnSpc>
            <a:spcBef>
              <a:spcPct val="0"/>
            </a:spcBef>
            <a:spcAft>
              <a:spcPct val="35000"/>
            </a:spcAft>
          </a:pPr>
          <a:r>
            <a:rPr lang="cs-CZ" sz="1400" kern="1200" dirty="0"/>
            <a:t>Vysvětlivky</a:t>
          </a:r>
        </a:p>
      </dsp:txBody>
      <dsp:txXfrm>
        <a:off x="804672" y="3758501"/>
        <a:ext cx="958291" cy="1088136"/>
      </dsp:txXfrm>
    </dsp:sp>
    <dsp:sp modelId="{3D01AFB5-E743-4A83-986E-C194699AE2A8}">
      <dsp:nvSpPr>
        <dsp:cNvPr id="0" name=""/>
        <dsp:cNvSpPr/>
      </dsp:nvSpPr>
      <dsp:spPr>
        <a:xfrm>
          <a:off x="1631289" y="2799295"/>
          <a:ext cx="263347" cy="263347"/>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211F86-FD71-4944-BC63-19AC74D552A3}">
      <dsp:nvSpPr>
        <dsp:cNvPr id="0" name=""/>
        <dsp:cNvSpPr/>
      </dsp:nvSpPr>
      <dsp:spPr>
        <a:xfrm>
          <a:off x="1762963" y="2930969"/>
          <a:ext cx="1214323" cy="1915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542" tIns="0" rIns="0" bIns="0" numCol="1" spcCol="1270" anchor="t" anchorCtr="0">
          <a:noAutofit/>
        </a:bodyPr>
        <a:lstStyle/>
        <a:p>
          <a:pPr lvl="0" algn="l" defTabSz="622300">
            <a:lnSpc>
              <a:spcPct val="90000"/>
            </a:lnSpc>
            <a:spcBef>
              <a:spcPct val="0"/>
            </a:spcBef>
            <a:spcAft>
              <a:spcPct val="35000"/>
            </a:spcAft>
          </a:pPr>
          <a:r>
            <a:rPr lang="cs-CZ" sz="1400" kern="1200" dirty="0"/>
            <a:t>1. vlna</a:t>
          </a:r>
        </a:p>
      </dsp:txBody>
      <dsp:txXfrm>
        <a:off x="1762963" y="2930969"/>
        <a:ext cx="1214323" cy="1915668"/>
      </dsp:txXfrm>
    </dsp:sp>
    <dsp:sp modelId="{CC79DBFD-E910-460E-9140-70A220F8147F}">
      <dsp:nvSpPr>
        <dsp:cNvPr id="0" name=""/>
        <dsp:cNvSpPr/>
      </dsp:nvSpPr>
      <dsp:spPr>
        <a:xfrm>
          <a:off x="2801721" y="2101608"/>
          <a:ext cx="351129" cy="351129"/>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C353E8-7BC0-437C-9F77-8803D5C4CC17}">
      <dsp:nvSpPr>
        <dsp:cNvPr id="0" name=""/>
        <dsp:cNvSpPr/>
      </dsp:nvSpPr>
      <dsp:spPr>
        <a:xfrm>
          <a:off x="2977286" y="2277173"/>
          <a:ext cx="1411833" cy="2569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056" tIns="0" rIns="0" bIns="0" numCol="1" spcCol="1270" anchor="t" anchorCtr="0">
          <a:noAutofit/>
        </a:bodyPr>
        <a:lstStyle/>
        <a:p>
          <a:pPr lvl="0" algn="l" defTabSz="622300">
            <a:lnSpc>
              <a:spcPct val="90000"/>
            </a:lnSpc>
            <a:spcBef>
              <a:spcPct val="0"/>
            </a:spcBef>
            <a:spcAft>
              <a:spcPct val="35000"/>
            </a:spcAft>
          </a:pPr>
          <a:r>
            <a:rPr lang="cs-CZ" sz="1400" kern="1200" dirty="0"/>
            <a:t>2., 3. vlna</a:t>
          </a:r>
        </a:p>
      </dsp:txBody>
      <dsp:txXfrm>
        <a:off x="2977286" y="2277173"/>
        <a:ext cx="1411833" cy="2569464"/>
      </dsp:txXfrm>
    </dsp:sp>
    <dsp:sp modelId="{15907073-4E24-46BA-AA30-9324F36251FC}">
      <dsp:nvSpPr>
        <dsp:cNvPr id="0" name=""/>
        <dsp:cNvSpPr/>
      </dsp:nvSpPr>
      <dsp:spPr>
        <a:xfrm>
          <a:off x="4162348" y="1556626"/>
          <a:ext cx="453542" cy="453542"/>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D533F6-C10B-4154-83BB-18E0E5E44206}">
      <dsp:nvSpPr>
        <dsp:cNvPr id="0" name=""/>
        <dsp:cNvSpPr/>
      </dsp:nvSpPr>
      <dsp:spPr>
        <a:xfrm>
          <a:off x="4389120" y="1783397"/>
          <a:ext cx="1463040" cy="3063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323" tIns="0" rIns="0" bIns="0" numCol="1" spcCol="1270" anchor="t" anchorCtr="0">
          <a:noAutofit/>
        </a:bodyPr>
        <a:lstStyle/>
        <a:p>
          <a:pPr lvl="0" algn="l" defTabSz="622300">
            <a:lnSpc>
              <a:spcPct val="90000"/>
            </a:lnSpc>
            <a:spcBef>
              <a:spcPct val="0"/>
            </a:spcBef>
            <a:spcAft>
              <a:spcPct val="35000"/>
            </a:spcAft>
          </a:pPr>
          <a:r>
            <a:rPr lang="cs-CZ" sz="1400" kern="1200" dirty="0"/>
            <a:t>4. vlna</a:t>
          </a:r>
        </a:p>
      </dsp:txBody>
      <dsp:txXfrm>
        <a:off x="4389120" y="1783397"/>
        <a:ext cx="1463040" cy="3063240"/>
      </dsp:txXfrm>
    </dsp:sp>
    <dsp:sp modelId="{0E636EBF-C629-4D38-91B0-318FB0F08A51}">
      <dsp:nvSpPr>
        <dsp:cNvPr id="0" name=""/>
        <dsp:cNvSpPr/>
      </dsp:nvSpPr>
      <dsp:spPr>
        <a:xfrm>
          <a:off x="5563209" y="1192695"/>
          <a:ext cx="577900" cy="577900"/>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379755-2B49-4422-B440-F085F8F852D9}">
      <dsp:nvSpPr>
        <dsp:cNvPr id="0" name=""/>
        <dsp:cNvSpPr/>
      </dsp:nvSpPr>
      <dsp:spPr>
        <a:xfrm>
          <a:off x="5852160" y="1481645"/>
          <a:ext cx="1463040" cy="3364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218" tIns="0" rIns="0" bIns="0" numCol="1" spcCol="1270" anchor="t" anchorCtr="0">
          <a:noAutofit/>
        </a:bodyPr>
        <a:lstStyle/>
        <a:p>
          <a:pPr lvl="0" algn="l" defTabSz="622300">
            <a:lnSpc>
              <a:spcPct val="90000"/>
            </a:lnSpc>
            <a:spcBef>
              <a:spcPct val="0"/>
            </a:spcBef>
            <a:spcAft>
              <a:spcPct val="35000"/>
            </a:spcAft>
          </a:pPr>
          <a:r>
            <a:rPr lang="cs-CZ" sz="1400" kern="1200" dirty="0"/>
            <a:t>Opakované žádosti</a:t>
          </a:r>
        </a:p>
      </dsp:txBody>
      <dsp:txXfrm>
        <a:off x="5852160" y="1481645"/>
        <a:ext cx="1463040" cy="336499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cs-CZ"/>
              <a:t>Kliknutím lze upravit styl.</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6FCB52B9-1E58-4630-B9EB-D12C891CB6D6}" type="datetimeFigureOut">
              <a:rPr lang="cs-CZ" smtClean="0"/>
              <a:t>07.03.2018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B28EC04-2FAF-4A2F-A3F2-84D1801E5378}" type="slidenum">
              <a:rPr lang="cs-CZ" smtClean="0"/>
              <a:t>‹#›</a:t>
            </a:fld>
            <a:endParaRPr lang="cs-CZ"/>
          </a:p>
        </p:txBody>
      </p:sp>
    </p:spTree>
    <p:extLst>
      <p:ext uri="{BB962C8B-B14F-4D97-AF65-F5344CB8AC3E}">
        <p14:creationId xmlns:p14="http://schemas.microsoft.com/office/powerpoint/2010/main" val="4005192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6FCB52B9-1E58-4630-B9EB-D12C891CB6D6}" type="datetimeFigureOut">
              <a:rPr lang="cs-CZ" smtClean="0"/>
              <a:t>07.03.2018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B28EC04-2FAF-4A2F-A3F2-84D1801E5378}" type="slidenum">
              <a:rPr lang="cs-CZ" smtClean="0"/>
              <a:t>‹#›</a:t>
            </a:fld>
            <a:endParaRPr lang="cs-CZ"/>
          </a:p>
        </p:txBody>
      </p:sp>
    </p:spTree>
    <p:extLst>
      <p:ext uri="{BB962C8B-B14F-4D97-AF65-F5344CB8AC3E}">
        <p14:creationId xmlns:p14="http://schemas.microsoft.com/office/powerpoint/2010/main" val="3143940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6FCB52B9-1E58-4630-B9EB-D12C891CB6D6}" type="datetimeFigureOut">
              <a:rPr lang="cs-CZ" smtClean="0"/>
              <a:t>07.03.2018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B28EC04-2FAF-4A2F-A3F2-84D1801E5378}" type="slidenum">
              <a:rPr lang="cs-CZ" smtClean="0"/>
              <a:t>‹#›</a:t>
            </a:fld>
            <a:endParaRPr lang="cs-CZ"/>
          </a:p>
        </p:txBody>
      </p:sp>
    </p:spTree>
    <p:extLst>
      <p:ext uri="{BB962C8B-B14F-4D97-AF65-F5344CB8AC3E}">
        <p14:creationId xmlns:p14="http://schemas.microsoft.com/office/powerpoint/2010/main" val="3092125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FCB52B9-1E58-4630-B9EB-D12C891CB6D6}" type="datetimeFigureOut">
              <a:rPr lang="cs-CZ" smtClean="0"/>
              <a:t>07.03.2018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B28EC04-2FAF-4A2F-A3F2-84D1801E5378}" type="slidenum">
              <a:rPr lang="cs-CZ" smtClean="0"/>
              <a:t>‹#›</a:t>
            </a:fld>
            <a:endParaRPr lang="cs-CZ"/>
          </a:p>
        </p:txBody>
      </p:sp>
    </p:spTree>
    <p:extLst>
      <p:ext uri="{BB962C8B-B14F-4D97-AF65-F5344CB8AC3E}">
        <p14:creationId xmlns:p14="http://schemas.microsoft.com/office/powerpoint/2010/main" val="444795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6FCB52B9-1E58-4630-B9EB-D12C891CB6D6}" type="datetimeFigureOut">
              <a:rPr lang="cs-CZ" smtClean="0"/>
              <a:t>07.03.2018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B28EC04-2FAF-4A2F-A3F2-84D1801E5378}" type="slidenum">
              <a:rPr lang="cs-CZ" smtClean="0"/>
              <a:t>‹#›</a:t>
            </a:fld>
            <a:endParaRPr lang="cs-CZ"/>
          </a:p>
        </p:txBody>
      </p:sp>
    </p:spTree>
    <p:extLst>
      <p:ext uri="{BB962C8B-B14F-4D97-AF65-F5344CB8AC3E}">
        <p14:creationId xmlns:p14="http://schemas.microsoft.com/office/powerpoint/2010/main" val="3751482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8" name="Date Placeholder 7"/>
          <p:cNvSpPr>
            <a:spLocks noGrp="1"/>
          </p:cNvSpPr>
          <p:nvPr>
            <p:ph type="dt" sz="half" idx="10"/>
          </p:nvPr>
        </p:nvSpPr>
        <p:spPr/>
        <p:txBody>
          <a:bodyPr/>
          <a:lstStyle/>
          <a:p>
            <a:fld id="{6FCB52B9-1E58-4630-B9EB-D12C891CB6D6}" type="datetimeFigureOut">
              <a:rPr lang="cs-CZ" smtClean="0"/>
              <a:t>07.03.2018</a:t>
            </a:fld>
            <a:endParaRPr lang="cs-CZ"/>
          </a:p>
        </p:txBody>
      </p:sp>
      <p:sp>
        <p:nvSpPr>
          <p:cNvPr id="9" name="Footer Placeholder 8"/>
          <p:cNvSpPr>
            <a:spLocks noGrp="1"/>
          </p:cNvSpPr>
          <p:nvPr>
            <p:ph type="ftr" sz="quarter" idx="11"/>
          </p:nvPr>
        </p:nvSpPr>
        <p:spPr/>
        <p:txBody>
          <a:bodyPr/>
          <a:lstStyle/>
          <a:p>
            <a:endParaRPr lang="cs-CZ"/>
          </a:p>
        </p:txBody>
      </p:sp>
      <p:sp>
        <p:nvSpPr>
          <p:cNvPr id="10" name="Slide Number Placeholder 9"/>
          <p:cNvSpPr>
            <a:spLocks noGrp="1"/>
          </p:cNvSpPr>
          <p:nvPr>
            <p:ph type="sldNum" sz="quarter" idx="12"/>
          </p:nvPr>
        </p:nvSpPr>
        <p:spPr/>
        <p:txBody>
          <a:bodyPr/>
          <a:lstStyle/>
          <a:p>
            <a:fld id="{9B28EC04-2FAF-4A2F-A3F2-84D1801E5378}" type="slidenum">
              <a:rPr lang="cs-CZ" smtClean="0"/>
              <a:t>‹#›</a:t>
            </a:fld>
            <a:endParaRPr lang="cs-CZ"/>
          </a:p>
        </p:txBody>
      </p:sp>
    </p:spTree>
    <p:extLst>
      <p:ext uri="{BB962C8B-B14F-4D97-AF65-F5344CB8AC3E}">
        <p14:creationId xmlns:p14="http://schemas.microsoft.com/office/powerpoint/2010/main" val="267924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2" name="Date Placeholder 1"/>
          <p:cNvSpPr>
            <a:spLocks noGrp="1"/>
          </p:cNvSpPr>
          <p:nvPr>
            <p:ph type="dt" sz="half" idx="10"/>
          </p:nvPr>
        </p:nvSpPr>
        <p:spPr/>
        <p:txBody>
          <a:bodyPr/>
          <a:lstStyle/>
          <a:p>
            <a:fld id="{6FCB52B9-1E58-4630-B9EB-D12C891CB6D6}" type="datetimeFigureOut">
              <a:rPr lang="cs-CZ" smtClean="0"/>
              <a:t>07.03.2018</a:t>
            </a:fld>
            <a:endParaRPr lang="cs-CZ"/>
          </a:p>
        </p:txBody>
      </p:sp>
      <p:sp>
        <p:nvSpPr>
          <p:cNvPr id="11" name="Footer Placeholder 10"/>
          <p:cNvSpPr>
            <a:spLocks noGrp="1"/>
          </p:cNvSpPr>
          <p:nvPr>
            <p:ph type="ftr" sz="quarter" idx="11"/>
          </p:nvPr>
        </p:nvSpPr>
        <p:spPr/>
        <p:txBody>
          <a:bodyPr/>
          <a:lstStyle/>
          <a:p>
            <a:endParaRPr lang="cs-CZ"/>
          </a:p>
        </p:txBody>
      </p:sp>
      <p:sp>
        <p:nvSpPr>
          <p:cNvPr id="12" name="Slide Number Placeholder 11"/>
          <p:cNvSpPr>
            <a:spLocks noGrp="1"/>
          </p:cNvSpPr>
          <p:nvPr>
            <p:ph type="sldNum" sz="quarter" idx="12"/>
          </p:nvPr>
        </p:nvSpPr>
        <p:spPr/>
        <p:txBody>
          <a:bodyPr/>
          <a:lstStyle/>
          <a:p>
            <a:fld id="{9B28EC04-2FAF-4A2F-A3F2-84D1801E5378}" type="slidenum">
              <a:rPr lang="cs-CZ" smtClean="0"/>
              <a:t>‹#›</a:t>
            </a:fld>
            <a:endParaRPr lang="cs-CZ"/>
          </a:p>
        </p:txBody>
      </p:sp>
    </p:spTree>
    <p:extLst>
      <p:ext uri="{BB962C8B-B14F-4D97-AF65-F5344CB8AC3E}">
        <p14:creationId xmlns:p14="http://schemas.microsoft.com/office/powerpoint/2010/main" val="2167566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dirty="0"/>
          </a:p>
        </p:txBody>
      </p:sp>
      <p:sp>
        <p:nvSpPr>
          <p:cNvPr id="2" name="Date Placeholder 1"/>
          <p:cNvSpPr>
            <a:spLocks noGrp="1"/>
          </p:cNvSpPr>
          <p:nvPr>
            <p:ph type="dt" sz="half" idx="10"/>
          </p:nvPr>
        </p:nvSpPr>
        <p:spPr/>
        <p:txBody>
          <a:bodyPr/>
          <a:lstStyle/>
          <a:p>
            <a:fld id="{6FCB52B9-1E58-4630-B9EB-D12C891CB6D6}" type="datetimeFigureOut">
              <a:rPr lang="cs-CZ" smtClean="0"/>
              <a:t>07.03.2018</a:t>
            </a:fld>
            <a:endParaRPr lang="cs-CZ"/>
          </a:p>
        </p:txBody>
      </p:sp>
      <p:sp>
        <p:nvSpPr>
          <p:cNvPr id="7" name="Footer Placeholder 6"/>
          <p:cNvSpPr>
            <a:spLocks noGrp="1"/>
          </p:cNvSpPr>
          <p:nvPr>
            <p:ph type="ftr" sz="quarter" idx="11"/>
          </p:nvPr>
        </p:nvSpPr>
        <p:spPr/>
        <p:txBody>
          <a:bodyPr/>
          <a:lstStyle/>
          <a:p>
            <a:endParaRPr lang="cs-CZ"/>
          </a:p>
        </p:txBody>
      </p:sp>
      <p:sp>
        <p:nvSpPr>
          <p:cNvPr id="8" name="Slide Number Placeholder 7"/>
          <p:cNvSpPr>
            <a:spLocks noGrp="1"/>
          </p:cNvSpPr>
          <p:nvPr>
            <p:ph type="sldNum" sz="quarter" idx="12"/>
          </p:nvPr>
        </p:nvSpPr>
        <p:spPr/>
        <p:txBody>
          <a:bodyPr/>
          <a:lstStyle/>
          <a:p>
            <a:fld id="{9B28EC04-2FAF-4A2F-A3F2-84D1801E5378}" type="slidenum">
              <a:rPr lang="cs-CZ" smtClean="0"/>
              <a:t>‹#›</a:t>
            </a:fld>
            <a:endParaRPr lang="cs-CZ"/>
          </a:p>
        </p:txBody>
      </p:sp>
    </p:spTree>
    <p:extLst>
      <p:ext uri="{BB962C8B-B14F-4D97-AF65-F5344CB8AC3E}">
        <p14:creationId xmlns:p14="http://schemas.microsoft.com/office/powerpoint/2010/main" val="1056780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FCB52B9-1E58-4630-B9EB-D12C891CB6D6}" type="datetimeFigureOut">
              <a:rPr lang="cs-CZ" smtClean="0"/>
              <a:t>07.03.2018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B28EC04-2FAF-4A2F-A3F2-84D1801E5378}" type="slidenum">
              <a:rPr lang="cs-CZ" smtClean="0"/>
              <a:t>‹#›</a:t>
            </a:fld>
            <a:endParaRPr lang="cs-CZ"/>
          </a:p>
        </p:txBody>
      </p:sp>
    </p:spTree>
    <p:extLst>
      <p:ext uri="{BB962C8B-B14F-4D97-AF65-F5344CB8AC3E}">
        <p14:creationId xmlns:p14="http://schemas.microsoft.com/office/powerpoint/2010/main" val="78934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cs-CZ"/>
              <a:t>Kliknutím lze upravit styl.</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8" name="Date Placeholder 7"/>
          <p:cNvSpPr>
            <a:spLocks noGrp="1"/>
          </p:cNvSpPr>
          <p:nvPr>
            <p:ph type="dt" sz="half" idx="10"/>
          </p:nvPr>
        </p:nvSpPr>
        <p:spPr/>
        <p:txBody>
          <a:bodyPr/>
          <a:lstStyle/>
          <a:p>
            <a:fld id="{6FCB52B9-1E58-4630-B9EB-D12C891CB6D6}" type="datetimeFigureOut">
              <a:rPr lang="cs-CZ" smtClean="0"/>
              <a:t>07.03.2018</a:t>
            </a:fld>
            <a:endParaRPr lang="cs-CZ"/>
          </a:p>
        </p:txBody>
      </p:sp>
      <p:sp>
        <p:nvSpPr>
          <p:cNvPr id="9" name="Footer Placeholder 8"/>
          <p:cNvSpPr>
            <a:spLocks noGrp="1"/>
          </p:cNvSpPr>
          <p:nvPr>
            <p:ph type="ftr" sz="quarter" idx="11"/>
          </p:nvPr>
        </p:nvSpPr>
        <p:spPr/>
        <p:txBody>
          <a:bodyPr/>
          <a:lstStyle/>
          <a:p>
            <a:endParaRPr lang="cs-CZ"/>
          </a:p>
        </p:txBody>
      </p:sp>
      <p:sp>
        <p:nvSpPr>
          <p:cNvPr id="10" name="Slide Number Placeholder 9"/>
          <p:cNvSpPr>
            <a:spLocks noGrp="1"/>
          </p:cNvSpPr>
          <p:nvPr>
            <p:ph type="sldNum" sz="quarter" idx="12"/>
          </p:nvPr>
        </p:nvSpPr>
        <p:spPr/>
        <p:txBody>
          <a:bodyPr/>
          <a:lstStyle/>
          <a:p>
            <a:fld id="{9B28EC04-2FAF-4A2F-A3F2-84D1801E5378}" type="slidenum">
              <a:rPr lang="cs-CZ" smtClean="0"/>
              <a:t>‹#›</a:t>
            </a:fld>
            <a:endParaRPr lang="cs-CZ"/>
          </a:p>
        </p:txBody>
      </p:sp>
    </p:spTree>
    <p:extLst>
      <p:ext uri="{BB962C8B-B14F-4D97-AF65-F5344CB8AC3E}">
        <p14:creationId xmlns:p14="http://schemas.microsoft.com/office/powerpoint/2010/main" val="2955284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cs-CZ"/>
              <a:t>Kliknutím lze upravit styl.</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8" name="Date Placeholder 7"/>
          <p:cNvSpPr>
            <a:spLocks noGrp="1"/>
          </p:cNvSpPr>
          <p:nvPr>
            <p:ph type="dt" sz="half" idx="10"/>
          </p:nvPr>
        </p:nvSpPr>
        <p:spPr/>
        <p:txBody>
          <a:bodyPr/>
          <a:lstStyle/>
          <a:p>
            <a:fld id="{6FCB52B9-1E58-4630-B9EB-D12C891CB6D6}" type="datetimeFigureOut">
              <a:rPr lang="cs-CZ" smtClean="0"/>
              <a:t>07.03.2018</a:t>
            </a:fld>
            <a:endParaRPr lang="cs-CZ"/>
          </a:p>
        </p:txBody>
      </p:sp>
      <p:sp>
        <p:nvSpPr>
          <p:cNvPr id="9" name="Footer Placeholder 8"/>
          <p:cNvSpPr>
            <a:spLocks noGrp="1"/>
          </p:cNvSpPr>
          <p:nvPr>
            <p:ph type="ftr" sz="quarter" idx="11"/>
          </p:nvPr>
        </p:nvSpPr>
        <p:spPr>
          <a:xfrm>
            <a:off x="3499101" y="6356350"/>
            <a:ext cx="5911517" cy="365125"/>
          </a:xfrm>
        </p:spPr>
        <p:txBody>
          <a:bodyPr/>
          <a:lstStyle/>
          <a:p>
            <a:endParaRPr lang="cs-CZ"/>
          </a:p>
        </p:txBody>
      </p:sp>
      <p:sp>
        <p:nvSpPr>
          <p:cNvPr id="10" name="Slide Number Placeholder 9"/>
          <p:cNvSpPr>
            <a:spLocks noGrp="1"/>
          </p:cNvSpPr>
          <p:nvPr>
            <p:ph type="sldNum" sz="quarter" idx="12"/>
          </p:nvPr>
        </p:nvSpPr>
        <p:spPr/>
        <p:txBody>
          <a:bodyPr/>
          <a:lstStyle/>
          <a:p>
            <a:fld id="{9B28EC04-2FAF-4A2F-A3F2-84D1801E5378}" type="slidenum">
              <a:rPr lang="cs-CZ" smtClean="0"/>
              <a:t>‹#›</a:t>
            </a:fld>
            <a:endParaRPr lang="cs-CZ"/>
          </a:p>
        </p:txBody>
      </p:sp>
    </p:spTree>
    <p:extLst>
      <p:ext uri="{BB962C8B-B14F-4D97-AF65-F5344CB8AC3E}">
        <p14:creationId xmlns:p14="http://schemas.microsoft.com/office/powerpoint/2010/main" val="3382900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6FCB52B9-1E58-4630-B9EB-D12C891CB6D6}" type="datetimeFigureOut">
              <a:rPr lang="cs-CZ" smtClean="0"/>
              <a:t>07.03.2018</a:t>
            </a:fld>
            <a:endParaRPr lang="cs-CZ"/>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cs-CZ"/>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9B28EC04-2FAF-4A2F-A3F2-84D1801E5378}" type="slidenum">
              <a:rPr lang="cs-CZ" smtClean="0"/>
              <a:t>‹#›</a:t>
            </a:fld>
            <a:endParaRPr lang="cs-CZ"/>
          </a:p>
        </p:txBody>
      </p:sp>
    </p:spTree>
    <p:extLst>
      <p:ext uri="{BB962C8B-B14F-4D97-AF65-F5344CB8AC3E}">
        <p14:creationId xmlns:p14="http://schemas.microsoft.com/office/powerpoint/2010/main" val="318086113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86CC11-4680-4053-8E3F-148449599D0E}"/>
              </a:ext>
            </a:extLst>
          </p:cNvPr>
          <p:cNvSpPr>
            <a:spLocks noGrp="1"/>
          </p:cNvSpPr>
          <p:nvPr>
            <p:ph type="ctrTitle"/>
          </p:nvPr>
        </p:nvSpPr>
        <p:spPr/>
        <p:txBody>
          <a:bodyPr/>
          <a:lstStyle/>
          <a:p>
            <a:r>
              <a:rPr lang="cs-CZ" dirty="0"/>
              <a:t>Vyhodnocení žádostí o informace</a:t>
            </a:r>
          </a:p>
        </p:txBody>
      </p:sp>
      <p:sp>
        <p:nvSpPr>
          <p:cNvPr id="3" name="Podnadpis 2">
            <a:extLst>
              <a:ext uri="{FF2B5EF4-FFF2-40B4-BE49-F238E27FC236}">
                <a16:creationId xmlns:a16="http://schemas.microsoft.com/office/drawing/2014/main" id="{DDD5382A-E114-4DA3-9246-F88B4423BCD6}"/>
              </a:ext>
            </a:extLst>
          </p:cNvPr>
          <p:cNvSpPr>
            <a:spLocks noGrp="1"/>
          </p:cNvSpPr>
          <p:nvPr>
            <p:ph type="subTitle" idx="1"/>
          </p:nvPr>
        </p:nvSpPr>
        <p:spPr/>
        <p:txBody>
          <a:bodyPr/>
          <a:lstStyle/>
          <a:p>
            <a:r>
              <a:rPr lang="cs-CZ" dirty="0"/>
              <a:t>LIDSKOPRÁVNÍ KLINIKA</a:t>
            </a:r>
          </a:p>
          <a:p>
            <a:r>
              <a:rPr lang="cs-CZ" dirty="0"/>
              <a:t>Lucie Jurečková</a:t>
            </a:r>
          </a:p>
        </p:txBody>
      </p:sp>
    </p:spTree>
    <p:extLst>
      <p:ext uri="{BB962C8B-B14F-4D97-AF65-F5344CB8AC3E}">
        <p14:creationId xmlns:p14="http://schemas.microsoft.com/office/powerpoint/2010/main" val="2434380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210AE8-8655-4824-9C59-2B784580030D}"/>
              </a:ext>
            </a:extLst>
          </p:cNvPr>
          <p:cNvSpPr>
            <a:spLocks noGrp="1"/>
          </p:cNvSpPr>
          <p:nvPr>
            <p:ph type="title"/>
          </p:nvPr>
        </p:nvSpPr>
        <p:spPr/>
        <p:txBody>
          <a:bodyPr/>
          <a:lstStyle/>
          <a:p>
            <a:r>
              <a:rPr lang="cs-CZ" dirty="0"/>
              <a:t>Důvod uvolnění (počítáno podle škol)</a:t>
            </a:r>
          </a:p>
        </p:txBody>
      </p:sp>
      <p:sp>
        <p:nvSpPr>
          <p:cNvPr id="3" name="Zástupný symbol pro obsah 2">
            <a:extLst>
              <a:ext uri="{FF2B5EF4-FFF2-40B4-BE49-F238E27FC236}">
                <a16:creationId xmlns:a16="http://schemas.microsoft.com/office/drawing/2014/main" id="{3696C5C2-F7C5-47E2-A640-D1C7F1426043}"/>
              </a:ext>
            </a:extLst>
          </p:cNvPr>
          <p:cNvSpPr>
            <a:spLocks noGrp="1"/>
          </p:cNvSpPr>
          <p:nvPr>
            <p:ph idx="1"/>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buNone/>
            </a:pPr>
            <a:r>
              <a:rPr lang="en-GB" dirty="0"/>
              <a:t>* </a:t>
            </a:r>
            <a:r>
              <a:rPr lang="cs-CZ" dirty="0"/>
              <a:t>Údaje nejsou k dispozici</a:t>
            </a:r>
          </a:p>
        </p:txBody>
      </p:sp>
      <p:graphicFrame>
        <p:nvGraphicFramePr>
          <p:cNvPr id="4" name="Zástupný symbol pro obsah 4">
            <a:extLst>
              <a:ext uri="{FF2B5EF4-FFF2-40B4-BE49-F238E27FC236}">
                <a16:creationId xmlns:a16="http://schemas.microsoft.com/office/drawing/2014/main" id="{B07CDAE8-84B8-4C82-807C-3C3ED41A233B}"/>
              </a:ext>
            </a:extLst>
          </p:cNvPr>
          <p:cNvGraphicFramePr>
            <a:graphicFrameLocks/>
          </p:cNvGraphicFramePr>
          <p:nvPr>
            <p:extLst>
              <p:ext uri="{D42A27DB-BD31-4B8C-83A1-F6EECF244321}">
                <p14:modId xmlns:p14="http://schemas.microsoft.com/office/powerpoint/2010/main" val="2678877225"/>
              </p:ext>
            </p:extLst>
          </p:nvPr>
        </p:nvGraphicFramePr>
        <p:xfrm>
          <a:off x="3869268" y="130648"/>
          <a:ext cx="7315731" cy="6587560"/>
        </p:xfrm>
        <a:graphic>
          <a:graphicData uri="http://schemas.openxmlformats.org/drawingml/2006/table">
            <a:tbl>
              <a:tblPr firstRow="1" bandRow="1">
                <a:tableStyleId>{5C22544A-7EE6-4342-B048-85BDC9FD1C3A}</a:tableStyleId>
              </a:tblPr>
              <a:tblGrid>
                <a:gridCol w="2438577">
                  <a:extLst>
                    <a:ext uri="{9D8B030D-6E8A-4147-A177-3AD203B41FA5}">
                      <a16:colId xmlns:a16="http://schemas.microsoft.com/office/drawing/2014/main" val="3128400251"/>
                    </a:ext>
                  </a:extLst>
                </a:gridCol>
                <a:gridCol w="2438577">
                  <a:extLst>
                    <a:ext uri="{9D8B030D-6E8A-4147-A177-3AD203B41FA5}">
                      <a16:colId xmlns:a16="http://schemas.microsoft.com/office/drawing/2014/main" val="1002191864"/>
                    </a:ext>
                  </a:extLst>
                </a:gridCol>
                <a:gridCol w="2438577">
                  <a:extLst>
                    <a:ext uri="{9D8B030D-6E8A-4147-A177-3AD203B41FA5}">
                      <a16:colId xmlns:a16="http://schemas.microsoft.com/office/drawing/2014/main" val="2733640901"/>
                    </a:ext>
                  </a:extLst>
                </a:gridCol>
              </a:tblGrid>
              <a:tr h="1015348">
                <a:tc>
                  <a:txBody>
                    <a:bodyPr/>
                    <a:lstStyle/>
                    <a:p>
                      <a:r>
                        <a:rPr lang="cs-CZ" dirty="0"/>
                        <a:t>Výčet kontaktovaných krajů</a:t>
                      </a:r>
                    </a:p>
                  </a:txBody>
                  <a:tcPr/>
                </a:tc>
                <a:tc>
                  <a:txBody>
                    <a:bodyPr/>
                    <a:lstStyle/>
                    <a:p>
                      <a:r>
                        <a:rPr lang="en-GB" dirty="0"/>
                        <a:t>Po</a:t>
                      </a:r>
                      <a:r>
                        <a:rPr lang="cs-CZ" dirty="0"/>
                        <a:t>čet došlých odpovědí</a:t>
                      </a:r>
                    </a:p>
                  </a:txBody>
                  <a:tcPr/>
                </a:tc>
                <a:tc>
                  <a:txBody>
                    <a:bodyPr/>
                    <a:lstStyle/>
                    <a:p>
                      <a:r>
                        <a:rPr lang="cs-CZ" dirty="0"/>
                        <a:t>Důvod uvolnění (počítáno podle škol)</a:t>
                      </a:r>
                    </a:p>
                  </a:txBody>
                  <a:tcPr/>
                </a:tc>
                <a:extLst>
                  <a:ext uri="{0D108BD9-81ED-4DB2-BD59-A6C34878D82A}">
                    <a16:rowId xmlns:a16="http://schemas.microsoft.com/office/drawing/2014/main" val="2616901081"/>
                  </a:ext>
                </a:extLst>
              </a:tr>
              <a:tr h="411780">
                <a:tc>
                  <a:txBody>
                    <a:bodyPr/>
                    <a:lstStyle/>
                    <a:p>
                      <a:r>
                        <a:rPr lang="cs-CZ" dirty="0"/>
                        <a:t>Jihomoravský</a:t>
                      </a:r>
                    </a:p>
                  </a:txBody>
                  <a:tcPr/>
                </a:tc>
                <a:tc>
                  <a:txBody>
                    <a:bodyPr/>
                    <a:lstStyle/>
                    <a:p>
                      <a:r>
                        <a:rPr lang="cs-CZ"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2x jiné, 1x lékař, 3x </a:t>
                      </a:r>
                      <a:r>
                        <a:rPr lang="en-GB" dirty="0"/>
                        <a:t>*</a:t>
                      </a:r>
                      <a:endParaRPr lang="cs-CZ" dirty="0"/>
                    </a:p>
                  </a:txBody>
                  <a:tcPr/>
                </a:tc>
                <a:extLst>
                  <a:ext uri="{0D108BD9-81ED-4DB2-BD59-A6C34878D82A}">
                    <a16:rowId xmlns:a16="http://schemas.microsoft.com/office/drawing/2014/main" val="2776513923"/>
                  </a:ext>
                </a:extLst>
              </a:tr>
              <a:tr h="411780">
                <a:tc>
                  <a:txBody>
                    <a:bodyPr/>
                    <a:lstStyle/>
                    <a:p>
                      <a:r>
                        <a:rPr lang="cs-CZ" dirty="0"/>
                        <a:t>Moravskoslezský</a:t>
                      </a:r>
                    </a:p>
                  </a:txBody>
                  <a:tcPr/>
                </a:tc>
                <a:tc>
                  <a:txBody>
                    <a:bodyPr/>
                    <a:lstStyle/>
                    <a:p>
                      <a:r>
                        <a:rPr lang="cs-CZ"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1x jiné zdravotní postižení, 3x </a:t>
                      </a:r>
                      <a:r>
                        <a:rPr lang="en-GB" dirty="0"/>
                        <a:t>*</a:t>
                      </a:r>
                      <a:endParaRPr lang="cs-CZ" dirty="0"/>
                    </a:p>
                  </a:txBody>
                  <a:tcPr/>
                </a:tc>
                <a:extLst>
                  <a:ext uri="{0D108BD9-81ED-4DB2-BD59-A6C34878D82A}">
                    <a16:rowId xmlns:a16="http://schemas.microsoft.com/office/drawing/2014/main" val="3650229659"/>
                  </a:ext>
                </a:extLst>
              </a:tr>
              <a:tr h="411780">
                <a:tc>
                  <a:txBody>
                    <a:bodyPr/>
                    <a:lstStyle/>
                    <a:p>
                      <a:r>
                        <a:rPr lang="cs-CZ" dirty="0"/>
                        <a:t>Olomoucký</a:t>
                      </a:r>
                    </a:p>
                  </a:txBody>
                  <a:tcPr/>
                </a:tc>
                <a:tc>
                  <a:txBody>
                    <a:bodyPr/>
                    <a:lstStyle/>
                    <a:p>
                      <a:r>
                        <a:rPr lang="cs-CZ" dirty="0"/>
                        <a:t>28</a:t>
                      </a:r>
                    </a:p>
                  </a:txBody>
                  <a:tcPr/>
                </a:tc>
                <a:tc>
                  <a:txBody>
                    <a:bodyPr/>
                    <a:lstStyle/>
                    <a:p>
                      <a:r>
                        <a:rPr lang="cs-CZ" dirty="0"/>
                        <a:t>2x tělesné postižení, 1x zrakové postižení 1x kombinované postižení, 1x zrak, sluch, jiné, tělesné, 1x pooperační, 1x vážný zdravotní stav, 9x jiné, 12x </a:t>
                      </a:r>
                      <a:r>
                        <a:rPr lang="en-GB" dirty="0"/>
                        <a:t>*</a:t>
                      </a:r>
                      <a:endParaRPr lang="cs-CZ" dirty="0"/>
                    </a:p>
                  </a:txBody>
                  <a:tcPr/>
                </a:tc>
                <a:extLst>
                  <a:ext uri="{0D108BD9-81ED-4DB2-BD59-A6C34878D82A}">
                    <a16:rowId xmlns:a16="http://schemas.microsoft.com/office/drawing/2014/main" val="3705990053"/>
                  </a:ext>
                </a:extLst>
              </a:tr>
              <a:tr h="411780">
                <a:tc>
                  <a:txBody>
                    <a:bodyPr/>
                    <a:lstStyle/>
                    <a:p>
                      <a:r>
                        <a:rPr lang="cs-CZ" dirty="0"/>
                        <a:t>Praha</a:t>
                      </a:r>
                    </a:p>
                  </a:txBody>
                  <a:tcPr/>
                </a:tc>
                <a:tc>
                  <a:txBody>
                    <a:bodyPr/>
                    <a:lstStyle/>
                    <a:p>
                      <a:r>
                        <a:rPr lang="cs-CZ" dirty="0"/>
                        <a:t>6</a:t>
                      </a:r>
                    </a:p>
                  </a:txBody>
                  <a:tcPr/>
                </a:tc>
                <a:tc>
                  <a:txBody>
                    <a:bodyPr/>
                    <a:lstStyle/>
                    <a:p>
                      <a:r>
                        <a:rPr lang="cs-CZ" dirty="0"/>
                        <a:t>1x pooperační, 1x jiné, 1x  srdce, Aspergerův syndrom, tělesné postižení, 3x </a:t>
                      </a:r>
                      <a:r>
                        <a:rPr lang="en-GB" dirty="0"/>
                        <a:t>*</a:t>
                      </a:r>
                      <a:endParaRPr lang="cs-CZ" dirty="0"/>
                    </a:p>
                  </a:txBody>
                  <a:tcPr/>
                </a:tc>
                <a:extLst>
                  <a:ext uri="{0D108BD9-81ED-4DB2-BD59-A6C34878D82A}">
                    <a16:rowId xmlns:a16="http://schemas.microsoft.com/office/drawing/2014/main" val="3741027077"/>
                  </a:ext>
                </a:extLst>
              </a:tr>
              <a:tr h="1319952">
                <a:tc>
                  <a:txBody>
                    <a:bodyPr/>
                    <a:lstStyle/>
                    <a:p>
                      <a:r>
                        <a:rPr lang="cs-CZ" dirty="0"/>
                        <a:t>Zlínský</a:t>
                      </a:r>
                    </a:p>
                  </a:txBody>
                  <a:tcPr/>
                </a:tc>
                <a:tc>
                  <a:txBody>
                    <a:bodyPr/>
                    <a:lstStyle/>
                    <a:p>
                      <a:r>
                        <a:rPr lang="cs-CZ" dirty="0"/>
                        <a:t>5</a:t>
                      </a:r>
                    </a:p>
                  </a:txBody>
                  <a:tcPr/>
                </a:tc>
                <a:tc>
                  <a:txBody>
                    <a:bodyPr/>
                    <a:lstStyle/>
                    <a:p>
                      <a:r>
                        <a:rPr lang="cs-CZ" dirty="0"/>
                        <a:t>1x kombinované postižení, 1x jiné zdravotní znevýhodnění,  3x </a:t>
                      </a:r>
                      <a:r>
                        <a:rPr lang="en-GB" dirty="0"/>
                        <a:t>*</a:t>
                      </a:r>
                      <a:endParaRPr lang="cs-CZ" dirty="0"/>
                    </a:p>
                  </a:txBody>
                  <a:tcPr/>
                </a:tc>
                <a:extLst>
                  <a:ext uri="{0D108BD9-81ED-4DB2-BD59-A6C34878D82A}">
                    <a16:rowId xmlns:a16="http://schemas.microsoft.com/office/drawing/2014/main" val="2431535925"/>
                  </a:ext>
                </a:extLst>
              </a:tr>
            </a:tbl>
          </a:graphicData>
        </a:graphic>
      </p:graphicFrame>
    </p:spTree>
    <p:extLst>
      <p:ext uri="{BB962C8B-B14F-4D97-AF65-F5344CB8AC3E}">
        <p14:creationId xmlns:p14="http://schemas.microsoft.com/office/powerpoint/2010/main" val="33871321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AB6FE-8490-4558-BBA0-8A2D599164F0}"/>
              </a:ext>
            </a:extLst>
          </p:cNvPr>
          <p:cNvSpPr>
            <a:spLocks noGrp="1"/>
          </p:cNvSpPr>
          <p:nvPr>
            <p:ph type="title"/>
          </p:nvPr>
        </p:nvSpPr>
        <p:spPr>
          <a:xfrm>
            <a:off x="0" y="1123838"/>
            <a:ext cx="3566160" cy="4614022"/>
          </a:xfrm>
        </p:spPr>
        <p:txBody>
          <a:bodyPr/>
          <a:lstStyle/>
          <a:p>
            <a:r>
              <a:rPr lang="cs-CZ" dirty="0"/>
              <a:t>Počet dnů na odpověď</a:t>
            </a:r>
            <a:br>
              <a:rPr lang="cs-CZ" dirty="0"/>
            </a:br>
            <a:r>
              <a:rPr lang="cs-CZ" dirty="0"/>
              <a:t/>
            </a:r>
            <a:br>
              <a:rPr lang="cs-CZ" dirty="0"/>
            </a:br>
            <a:r>
              <a:rPr lang="cs-CZ" sz="3000" dirty="0"/>
              <a:t>PARDUBICKÝ KRAJ</a:t>
            </a:r>
            <a:br>
              <a:rPr lang="cs-CZ" sz="3000" dirty="0"/>
            </a:br>
            <a:r>
              <a:rPr lang="cs-CZ" sz="3000" dirty="0"/>
              <a:t/>
            </a:r>
            <a:br>
              <a:rPr lang="cs-CZ" sz="3000" dirty="0"/>
            </a:br>
            <a:r>
              <a:rPr lang="cs-CZ" sz="3000" dirty="0"/>
              <a:t>9/13</a:t>
            </a:r>
          </a:p>
        </p:txBody>
      </p:sp>
      <p:graphicFrame>
        <p:nvGraphicFramePr>
          <p:cNvPr id="9" name="Zástupný symbol pro obsah 8">
            <a:extLst>
              <a:ext uri="{FF2B5EF4-FFF2-40B4-BE49-F238E27FC236}">
                <a16:creationId xmlns:a16="http://schemas.microsoft.com/office/drawing/2014/main" id="{3698E48B-2FAC-49AE-B72F-9A1C47444A5B}"/>
              </a:ext>
            </a:extLst>
          </p:cNvPr>
          <p:cNvGraphicFramePr>
            <a:graphicFrameLocks noGrp="1"/>
          </p:cNvGraphicFramePr>
          <p:nvPr>
            <p:ph idx="1"/>
            <p:extLst>
              <p:ext uri="{D42A27DB-BD31-4B8C-83A1-F6EECF244321}">
                <p14:modId xmlns:p14="http://schemas.microsoft.com/office/powerpoint/2010/main" val="660884271"/>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49607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AB6FE-8490-4558-BBA0-8A2D599164F0}"/>
              </a:ext>
            </a:extLst>
          </p:cNvPr>
          <p:cNvSpPr>
            <a:spLocks noGrp="1"/>
          </p:cNvSpPr>
          <p:nvPr>
            <p:ph type="title"/>
          </p:nvPr>
        </p:nvSpPr>
        <p:spPr>
          <a:xfrm>
            <a:off x="0" y="1123838"/>
            <a:ext cx="3566160" cy="4614022"/>
          </a:xfrm>
        </p:spPr>
        <p:txBody>
          <a:bodyPr/>
          <a:lstStyle/>
          <a:p>
            <a:r>
              <a:rPr lang="cs-CZ" dirty="0"/>
              <a:t>Počet dnů na odpověď</a:t>
            </a:r>
            <a:br>
              <a:rPr lang="cs-CZ" dirty="0"/>
            </a:br>
            <a:r>
              <a:rPr lang="cs-CZ" dirty="0"/>
              <a:t/>
            </a:r>
            <a:br>
              <a:rPr lang="cs-CZ" dirty="0"/>
            </a:br>
            <a:r>
              <a:rPr lang="cs-CZ" sz="3000" dirty="0"/>
              <a:t>PLZEŇSKÝ KRAJ</a:t>
            </a:r>
            <a:br>
              <a:rPr lang="cs-CZ" sz="3000" dirty="0"/>
            </a:br>
            <a:r>
              <a:rPr lang="cs-CZ" sz="3000" dirty="0"/>
              <a:t/>
            </a:r>
            <a:br>
              <a:rPr lang="cs-CZ" sz="3000" dirty="0"/>
            </a:br>
            <a:r>
              <a:rPr lang="cs-CZ" sz="3000" dirty="0"/>
              <a:t>10/13</a:t>
            </a:r>
          </a:p>
        </p:txBody>
      </p:sp>
      <p:graphicFrame>
        <p:nvGraphicFramePr>
          <p:cNvPr id="9" name="Zástupný symbol pro obsah 8">
            <a:extLst>
              <a:ext uri="{FF2B5EF4-FFF2-40B4-BE49-F238E27FC236}">
                <a16:creationId xmlns:a16="http://schemas.microsoft.com/office/drawing/2014/main" id="{3698E48B-2FAC-49AE-B72F-9A1C47444A5B}"/>
              </a:ext>
            </a:extLst>
          </p:cNvPr>
          <p:cNvGraphicFramePr>
            <a:graphicFrameLocks noGrp="1"/>
          </p:cNvGraphicFramePr>
          <p:nvPr>
            <p:ph idx="1"/>
            <p:extLst>
              <p:ext uri="{D42A27DB-BD31-4B8C-83A1-F6EECF244321}">
                <p14:modId xmlns:p14="http://schemas.microsoft.com/office/powerpoint/2010/main" val="3652003509"/>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21168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AB6FE-8490-4558-BBA0-8A2D599164F0}"/>
              </a:ext>
            </a:extLst>
          </p:cNvPr>
          <p:cNvSpPr>
            <a:spLocks noGrp="1"/>
          </p:cNvSpPr>
          <p:nvPr>
            <p:ph type="title"/>
          </p:nvPr>
        </p:nvSpPr>
        <p:spPr>
          <a:xfrm>
            <a:off x="0" y="1123838"/>
            <a:ext cx="3566160" cy="4614022"/>
          </a:xfrm>
        </p:spPr>
        <p:txBody>
          <a:bodyPr/>
          <a:lstStyle/>
          <a:p>
            <a:r>
              <a:rPr lang="cs-CZ" dirty="0"/>
              <a:t>Počet dnů na odpověď</a:t>
            </a:r>
            <a:br>
              <a:rPr lang="cs-CZ" dirty="0"/>
            </a:br>
            <a:r>
              <a:rPr lang="cs-CZ" dirty="0"/>
              <a:t/>
            </a:r>
            <a:br>
              <a:rPr lang="cs-CZ" dirty="0"/>
            </a:br>
            <a:r>
              <a:rPr lang="cs-CZ" sz="3000" dirty="0"/>
              <a:t>STŘEDOČESKÝ KRAJ</a:t>
            </a:r>
            <a:br>
              <a:rPr lang="cs-CZ" sz="3000" dirty="0"/>
            </a:br>
            <a:r>
              <a:rPr lang="cs-CZ" sz="3000" dirty="0"/>
              <a:t/>
            </a:r>
            <a:br>
              <a:rPr lang="cs-CZ" sz="3000" dirty="0"/>
            </a:br>
            <a:r>
              <a:rPr lang="cs-CZ" sz="3000" dirty="0"/>
              <a:t>11/13</a:t>
            </a:r>
          </a:p>
        </p:txBody>
      </p:sp>
      <p:graphicFrame>
        <p:nvGraphicFramePr>
          <p:cNvPr id="9" name="Zástupný symbol pro obsah 8">
            <a:extLst>
              <a:ext uri="{FF2B5EF4-FFF2-40B4-BE49-F238E27FC236}">
                <a16:creationId xmlns:a16="http://schemas.microsoft.com/office/drawing/2014/main" id="{3698E48B-2FAC-49AE-B72F-9A1C47444A5B}"/>
              </a:ext>
            </a:extLst>
          </p:cNvPr>
          <p:cNvGraphicFramePr>
            <a:graphicFrameLocks noGrp="1"/>
          </p:cNvGraphicFramePr>
          <p:nvPr>
            <p:ph idx="1"/>
            <p:extLst>
              <p:ext uri="{D42A27DB-BD31-4B8C-83A1-F6EECF244321}">
                <p14:modId xmlns:p14="http://schemas.microsoft.com/office/powerpoint/2010/main" val="3246076909"/>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03895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AB6FE-8490-4558-BBA0-8A2D599164F0}"/>
              </a:ext>
            </a:extLst>
          </p:cNvPr>
          <p:cNvSpPr>
            <a:spLocks noGrp="1"/>
          </p:cNvSpPr>
          <p:nvPr>
            <p:ph type="title"/>
          </p:nvPr>
        </p:nvSpPr>
        <p:spPr>
          <a:xfrm>
            <a:off x="0" y="1123838"/>
            <a:ext cx="3566160" cy="4614022"/>
          </a:xfrm>
        </p:spPr>
        <p:txBody>
          <a:bodyPr/>
          <a:lstStyle/>
          <a:p>
            <a:r>
              <a:rPr lang="cs-CZ" dirty="0"/>
              <a:t>Počet dnů na odpověď</a:t>
            </a:r>
            <a:br>
              <a:rPr lang="cs-CZ" dirty="0"/>
            </a:br>
            <a:r>
              <a:rPr lang="cs-CZ" dirty="0"/>
              <a:t/>
            </a:r>
            <a:br>
              <a:rPr lang="cs-CZ" dirty="0"/>
            </a:br>
            <a:r>
              <a:rPr lang="cs-CZ" sz="3000" dirty="0"/>
              <a:t>VYSOČINA</a:t>
            </a:r>
            <a:br>
              <a:rPr lang="cs-CZ" sz="3000" dirty="0"/>
            </a:br>
            <a:r>
              <a:rPr lang="cs-CZ" sz="3000" dirty="0"/>
              <a:t/>
            </a:r>
            <a:br>
              <a:rPr lang="cs-CZ" sz="3000" dirty="0"/>
            </a:br>
            <a:r>
              <a:rPr lang="cs-CZ" sz="3000" dirty="0"/>
              <a:t>12/13</a:t>
            </a:r>
          </a:p>
        </p:txBody>
      </p:sp>
      <p:graphicFrame>
        <p:nvGraphicFramePr>
          <p:cNvPr id="9" name="Zástupný symbol pro obsah 8">
            <a:extLst>
              <a:ext uri="{FF2B5EF4-FFF2-40B4-BE49-F238E27FC236}">
                <a16:creationId xmlns:a16="http://schemas.microsoft.com/office/drawing/2014/main" id="{3698E48B-2FAC-49AE-B72F-9A1C47444A5B}"/>
              </a:ext>
            </a:extLst>
          </p:cNvPr>
          <p:cNvGraphicFramePr>
            <a:graphicFrameLocks noGrp="1"/>
          </p:cNvGraphicFramePr>
          <p:nvPr>
            <p:ph idx="1"/>
            <p:extLst>
              <p:ext uri="{D42A27DB-BD31-4B8C-83A1-F6EECF244321}">
                <p14:modId xmlns:p14="http://schemas.microsoft.com/office/powerpoint/2010/main" val="1086298376"/>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70155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AB6FE-8490-4558-BBA0-8A2D599164F0}"/>
              </a:ext>
            </a:extLst>
          </p:cNvPr>
          <p:cNvSpPr>
            <a:spLocks noGrp="1"/>
          </p:cNvSpPr>
          <p:nvPr>
            <p:ph type="title"/>
          </p:nvPr>
        </p:nvSpPr>
        <p:spPr>
          <a:xfrm>
            <a:off x="0" y="1123838"/>
            <a:ext cx="3566160" cy="4614022"/>
          </a:xfrm>
        </p:spPr>
        <p:txBody>
          <a:bodyPr/>
          <a:lstStyle/>
          <a:p>
            <a:r>
              <a:rPr lang="cs-CZ" dirty="0"/>
              <a:t>Počet dnů na odpověď</a:t>
            </a:r>
            <a:br>
              <a:rPr lang="cs-CZ" dirty="0"/>
            </a:br>
            <a:r>
              <a:rPr lang="cs-CZ" dirty="0"/>
              <a:t/>
            </a:r>
            <a:br>
              <a:rPr lang="cs-CZ" dirty="0"/>
            </a:br>
            <a:r>
              <a:rPr lang="cs-CZ" sz="3000" dirty="0"/>
              <a:t>ZLÍNSKÝ KRAJ</a:t>
            </a:r>
            <a:br>
              <a:rPr lang="cs-CZ" sz="3000" dirty="0"/>
            </a:br>
            <a:r>
              <a:rPr lang="cs-CZ" sz="3000" dirty="0"/>
              <a:t/>
            </a:r>
            <a:br>
              <a:rPr lang="cs-CZ" sz="3000" dirty="0"/>
            </a:br>
            <a:r>
              <a:rPr lang="cs-CZ" sz="3000" dirty="0"/>
              <a:t>13/13</a:t>
            </a:r>
          </a:p>
        </p:txBody>
      </p:sp>
      <p:graphicFrame>
        <p:nvGraphicFramePr>
          <p:cNvPr id="9" name="Zástupný symbol pro obsah 8">
            <a:extLst>
              <a:ext uri="{FF2B5EF4-FFF2-40B4-BE49-F238E27FC236}">
                <a16:creationId xmlns:a16="http://schemas.microsoft.com/office/drawing/2014/main" id="{3698E48B-2FAC-49AE-B72F-9A1C47444A5B}"/>
              </a:ext>
            </a:extLst>
          </p:cNvPr>
          <p:cNvGraphicFramePr>
            <a:graphicFrameLocks noGrp="1"/>
          </p:cNvGraphicFramePr>
          <p:nvPr>
            <p:ph idx="1"/>
            <p:extLst>
              <p:ext uri="{D42A27DB-BD31-4B8C-83A1-F6EECF244321}">
                <p14:modId xmlns:p14="http://schemas.microsoft.com/office/powerpoint/2010/main" val="4151791225"/>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941408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F61590-8FAB-471E-AFC8-421E954D3C8B}"/>
              </a:ext>
            </a:extLst>
          </p:cNvPr>
          <p:cNvSpPr>
            <a:spLocks noGrp="1"/>
          </p:cNvSpPr>
          <p:nvPr>
            <p:ph type="title"/>
          </p:nvPr>
        </p:nvSpPr>
        <p:spPr/>
        <p:txBody>
          <a:bodyPr/>
          <a:lstStyle/>
          <a:p>
            <a:r>
              <a:rPr lang="cs-CZ" dirty="0"/>
              <a:t>Celkové údaje</a:t>
            </a:r>
          </a:p>
        </p:txBody>
      </p:sp>
      <p:sp>
        <p:nvSpPr>
          <p:cNvPr id="4" name="Zástupný symbol pro text 3">
            <a:extLst>
              <a:ext uri="{FF2B5EF4-FFF2-40B4-BE49-F238E27FC236}">
                <a16:creationId xmlns:a16="http://schemas.microsoft.com/office/drawing/2014/main" id="{284C9A5D-85E9-4F76-9013-596F85A74BD2}"/>
              </a:ext>
            </a:extLst>
          </p:cNvPr>
          <p:cNvSpPr>
            <a:spLocks noGrp="1"/>
          </p:cNvSpPr>
          <p:nvPr>
            <p:ph type="body" sz="half" idx="2"/>
          </p:nvPr>
        </p:nvSpPr>
        <p:spPr/>
        <p:txBody>
          <a:bodyPr/>
          <a:lstStyle/>
          <a:p>
            <a:r>
              <a:rPr lang="cs-CZ" dirty="0"/>
              <a:t>https://ftk.upol.cz/nc/ru/zprava/clanek/uvolnovani-z-telocviku-podle-analyzy-univerzity-palackeho-ukazuje-kde-zacina-a-konci-ink/</a:t>
            </a:r>
          </a:p>
        </p:txBody>
      </p:sp>
      <p:pic>
        <p:nvPicPr>
          <p:cNvPr id="10" name="Zástupný symbol obrázku 9" descr="https://ftk.upol.cz/nc/ru/zprava/clanek/uvolnovani-z-telocviku-podle-analyzy-univerzity-palackeho-ukazuje-kde-zacina-a-konci-ink/">
            <a:extLst>
              <a:ext uri="{FF2B5EF4-FFF2-40B4-BE49-F238E27FC236}">
                <a16:creationId xmlns:a16="http://schemas.microsoft.com/office/drawing/2014/main" id="{FBBEC49D-CD0D-49CC-B668-C697FF258E9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6208" b="6208"/>
          <a:stretch>
            <a:fillRect/>
          </a:stretch>
        </p:blipFill>
        <p:spPr/>
      </p:pic>
    </p:spTree>
    <p:extLst>
      <p:ext uri="{BB962C8B-B14F-4D97-AF65-F5344CB8AC3E}">
        <p14:creationId xmlns:p14="http://schemas.microsoft.com/office/powerpoint/2010/main" val="38491020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842179-2A4C-439F-8B92-11852864B4D1}"/>
              </a:ext>
            </a:extLst>
          </p:cNvPr>
          <p:cNvSpPr>
            <a:spLocks noGrp="1"/>
          </p:cNvSpPr>
          <p:nvPr>
            <p:ph type="title"/>
          </p:nvPr>
        </p:nvSpPr>
        <p:spPr/>
        <p:txBody>
          <a:bodyPr/>
          <a:lstStyle/>
          <a:p>
            <a:r>
              <a:rPr lang="cs-CZ" dirty="0"/>
              <a:t>Kontaktované kraje, školy</a:t>
            </a:r>
            <a:br>
              <a:rPr lang="cs-CZ" dirty="0"/>
            </a:br>
            <a:r>
              <a:rPr lang="cs-CZ" dirty="0"/>
              <a:t/>
            </a:r>
            <a:br>
              <a:rPr lang="cs-CZ" dirty="0"/>
            </a:br>
            <a:r>
              <a:rPr lang="cs-CZ" dirty="0"/>
              <a:t>Počet žáků na oslovených školách</a:t>
            </a:r>
            <a:br>
              <a:rPr lang="cs-CZ" dirty="0"/>
            </a:br>
            <a:r>
              <a:rPr lang="cs-CZ" dirty="0"/>
              <a:t/>
            </a:r>
            <a:br>
              <a:rPr lang="cs-CZ" dirty="0"/>
            </a:br>
            <a:r>
              <a:rPr lang="cs-CZ" dirty="0"/>
              <a:t>1/7</a:t>
            </a:r>
          </a:p>
        </p:txBody>
      </p:sp>
      <p:graphicFrame>
        <p:nvGraphicFramePr>
          <p:cNvPr id="4" name="Zástupný symbol pro obsah 4">
            <a:extLst>
              <a:ext uri="{FF2B5EF4-FFF2-40B4-BE49-F238E27FC236}">
                <a16:creationId xmlns:a16="http://schemas.microsoft.com/office/drawing/2014/main" id="{47CDDC9A-AC2E-43BE-84EC-5D9C67A4449C}"/>
              </a:ext>
            </a:extLst>
          </p:cNvPr>
          <p:cNvGraphicFramePr>
            <a:graphicFrameLocks noGrp="1"/>
          </p:cNvGraphicFramePr>
          <p:nvPr>
            <p:ph idx="1"/>
            <p:extLst>
              <p:ext uri="{D42A27DB-BD31-4B8C-83A1-F6EECF244321}">
                <p14:modId xmlns:p14="http://schemas.microsoft.com/office/powerpoint/2010/main" val="547765177"/>
              </p:ext>
            </p:extLst>
          </p:nvPr>
        </p:nvGraphicFramePr>
        <p:xfrm>
          <a:off x="3610709" y="46894"/>
          <a:ext cx="7549662" cy="6775112"/>
        </p:xfrm>
        <a:graphic>
          <a:graphicData uri="http://schemas.openxmlformats.org/drawingml/2006/table">
            <a:tbl>
              <a:tblPr firstRow="1" bandRow="1">
                <a:tableStyleId>{5C22544A-7EE6-4342-B048-85BDC9FD1C3A}</a:tableStyleId>
              </a:tblPr>
              <a:tblGrid>
                <a:gridCol w="2516554">
                  <a:extLst>
                    <a:ext uri="{9D8B030D-6E8A-4147-A177-3AD203B41FA5}">
                      <a16:colId xmlns:a16="http://schemas.microsoft.com/office/drawing/2014/main" val="3128400251"/>
                    </a:ext>
                  </a:extLst>
                </a:gridCol>
                <a:gridCol w="2516554">
                  <a:extLst>
                    <a:ext uri="{9D8B030D-6E8A-4147-A177-3AD203B41FA5}">
                      <a16:colId xmlns:a16="http://schemas.microsoft.com/office/drawing/2014/main" val="3875491016"/>
                    </a:ext>
                  </a:extLst>
                </a:gridCol>
                <a:gridCol w="2516554">
                  <a:extLst>
                    <a:ext uri="{9D8B030D-6E8A-4147-A177-3AD203B41FA5}">
                      <a16:colId xmlns:a16="http://schemas.microsoft.com/office/drawing/2014/main" val="2733640901"/>
                    </a:ext>
                  </a:extLst>
                </a:gridCol>
              </a:tblGrid>
              <a:tr h="1288712">
                <a:tc>
                  <a:txBody>
                    <a:bodyPr/>
                    <a:lstStyle/>
                    <a:p>
                      <a:r>
                        <a:rPr lang="cs-CZ" dirty="0"/>
                        <a:t>Výčet kontaktovaných krajů</a:t>
                      </a:r>
                    </a:p>
                  </a:txBody>
                  <a:tcPr/>
                </a:tc>
                <a:tc>
                  <a:txBody>
                    <a:bodyPr/>
                    <a:lstStyle/>
                    <a:p>
                      <a:r>
                        <a:rPr lang="cs-CZ" dirty="0"/>
                        <a:t>Počet škol</a:t>
                      </a:r>
                    </a:p>
                  </a:txBody>
                  <a:tcPr/>
                </a:tc>
                <a:tc>
                  <a:txBody>
                    <a:bodyPr/>
                    <a:lstStyle/>
                    <a:p>
                      <a:r>
                        <a:rPr lang="cs-CZ" dirty="0"/>
                        <a:t>Počet žáků na oslovených školách (z došlých odpovědí)</a:t>
                      </a:r>
                    </a:p>
                  </a:txBody>
                  <a:tcPr/>
                </a:tc>
                <a:extLst>
                  <a:ext uri="{0D108BD9-81ED-4DB2-BD59-A6C34878D82A}">
                    <a16:rowId xmlns:a16="http://schemas.microsoft.com/office/drawing/2014/main" val="2616901081"/>
                  </a:ext>
                </a:extLst>
              </a:tr>
              <a:tr h="364074">
                <a:tc>
                  <a:txBody>
                    <a:bodyPr/>
                    <a:lstStyle/>
                    <a:p>
                      <a:r>
                        <a:rPr lang="cs-CZ" dirty="0"/>
                        <a:t>Jihočeský</a:t>
                      </a:r>
                    </a:p>
                  </a:txBody>
                  <a:tcPr/>
                </a:tc>
                <a:tc>
                  <a:txBody>
                    <a:bodyPr/>
                    <a:lstStyle/>
                    <a:p>
                      <a:r>
                        <a:rPr lang="cs-CZ" dirty="0"/>
                        <a:t>29</a:t>
                      </a:r>
                    </a:p>
                  </a:txBody>
                  <a:tcPr/>
                </a:tc>
                <a:tc>
                  <a:txBody>
                    <a:bodyPr/>
                    <a:lstStyle/>
                    <a:p>
                      <a:r>
                        <a:rPr lang="cs-CZ" dirty="0"/>
                        <a:t>7 929</a:t>
                      </a:r>
                    </a:p>
                  </a:txBody>
                  <a:tcPr/>
                </a:tc>
                <a:extLst>
                  <a:ext uri="{0D108BD9-81ED-4DB2-BD59-A6C34878D82A}">
                    <a16:rowId xmlns:a16="http://schemas.microsoft.com/office/drawing/2014/main" val="2776513923"/>
                  </a:ext>
                </a:extLst>
              </a:tr>
              <a:tr h="364074">
                <a:tc>
                  <a:txBody>
                    <a:bodyPr/>
                    <a:lstStyle/>
                    <a:p>
                      <a:r>
                        <a:rPr lang="cs-CZ" dirty="0"/>
                        <a:t>Jihomoravský</a:t>
                      </a:r>
                    </a:p>
                  </a:txBody>
                  <a:tcPr/>
                </a:tc>
                <a:tc>
                  <a:txBody>
                    <a:bodyPr/>
                    <a:lstStyle/>
                    <a:p>
                      <a:r>
                        <a:rPr lang="cs-CZ" dirty="0"/>
                        <a:t>69</a:t>
                      </a:r>
                    </a:p>
                  </a:txBody>
                  <a:tcPr/>
                </a:tc>
                <a:tc>
                  <a:txBody>
                    <a:bodyPr/>
                    <a:lstStyle/>
                    <a:p>
                      <a:r>
                        <a:rPr lang="cs-CZ" dirty="0"/>
                        <a:t>18 084</a:t>
                      </a:r>
                    </a:p>
                  </a:txBody>
                  <a:tcPr/>
                </a:tc>
                <a:extLst>
                  <a:ext uri="{0D108BD9-81ED-4DB2-BD59-A6C34878D82A}">
                    <a16:rowId xmlns:a16="http://schemas.microsoft.com/office/drawing/2014/main" val="3650229659"/>
                  </a:ext>
                </a:extLst>
              </a:tr>
              <a:tr h="364074">
                <a:tc>
                  <a:txBody>
                    <a:bodyPr/>
                    <a:lstStyle/>
                    <a:p>
                      <a:r>
                        <a:rPr lang="cs-CZ" dirty="0"/>
                        <a:t>Karlovarský</a:t>
                      </a:r>
                    </a:p>
                  </a:txBody>
                  <a:tcPr/>
                </a:tc>
                <a:tc>
                  <a:txBody>
                    <a:bodyPr/>
                    <a:lstStyle/>
                    <a:p>
                      <a:r>
                        <a:rPr lang="cs-CZ" dirty="0"/>
                        <a:t>3</a:t>
                      </a:r>
                    </a:p>
                  </a:txBody>
                  <a:tcPr/>
                </a:tc>
                <a:tc>
                  <a:txBody>
                    <a:bodyPr/>
                    <a:lstStyle/>
                    <a:p>
                      <a:r>
                        <a:rPr lang="cs-CZ" dirty="0"/>
                        <a:t>1 092</a:t>
                      </a:r>
                    </a:p>
                  </a:txBody>
                  <a:tcPr/>
                </a:tc>
                <a:extLst>
                  <a:ext uri="{0D108BD9-81ED-4DB2-BD59-A6C34878D82A}">
                    <a16:rowId xmlns:a16="http://schemas.microsoft.com/office/drawing/2014/main" val="3705990053"/>
                  </a:ext>
                </a:extLst>
              </a:tr>
              <a:tr h="364074">
                <a:tc>
                  <a:txBody>
                    <a:bodyPr/>
                    <a:lstStyle/>
                    <a:p>
                      <a:r>
                        <a:rPr lang="cs-CZ" dirty="0"/>
                        <a:t>Liberecký</a:t>
                      </a:r>
                    </a:p>
                  </a:txBody>
                  <a:tcPr/>
                </a:tc>
                <a:tc>
                  <a:txBody>
                    <a:bodyPr/>
                    <a:lstStyle/>
                    <a:p>
                      <a:r>
                        <a:rPr lang="cs-CZ" dirty="0"/>
                        <a:t>15</a:t>
                      </a:r>
                    </a:p>
                  </a:txBody>
                  <a:tcPr/>
                </a:tc>
                <a:tc>
                  <a:txBody>
                    <a:bodyPr/>
                    <a:lstStyle/>
                    <a:p>
                      <a:r>
                        <a:rPr lang="cs-CZ" dirty="0"/>
                        <a:t>4 168</a:t>
                      </a:r>
                    </a:p>
                  </a:txBody>
                  <a:tcPr/>
                </a:tc>
                <a:extLst>
                  <a:ext uri="{0D108BD9-81ED-4DB2-BD59-A6C34878D82A}">
                    <a16:rowId xmlns:a16="http://schemas.microsoft.com/office/drawing/2014/main" val="3741027077"/>
                  </a:ext>
                </a:extLst>
              </a:tr>
              <a:tr h="364074">
                <a:tc>
                  <a:txBody>
                    <a:bodyPr/>
                    <a:lstStyle/>
                    <a:p>
                      <a:r>
                        <a:rPr lang="cs-CZ" dirty="0"/>
                        <a:t>Moravskoslezský</a:t>
                      </a:r>
                    </a:p>
                  </a:txBody>
                  <a:tcPr/>
                </a:tc>
                <a:tc>
                  <a:txBody>
                    <a:bodyPr/>
                    <a:lstStyle/>
                    <a:p>
                      <a:r>
                        <a:rPr lang="cs-CZ" dirty="0"/>
                        <a:t>40</a:t>
                      </a:r>
                    </a:p>
                  </a:txBody>
                  <a:tcPr/>
                </a:tc>
                <a:tc>
                  <a:txBody>
                    <a:bodyPr/>
                    <a:lstStyle/>
                    <a:p>
                      <a:r>
                        <a:rPr lang="cs-CZ" dirty="0"/>
                        <a:t>14 352</a:t>
                      </a:r>
                    </a:p>
                  </a:txBody>
                  <a:tcPr/>
                </a:tc>
                <a:extLst>
                  <a:ext uri="{0D108BD9-81ED-4DB2-BD59-A6C34878D82A}">
                    <a16:rowId xmlns:a16="http://schemas.microsoft.com/office/drawing/2014/main" val="2431535925"/>
                  </a:ext>
                </a:extLst>
              </a:tr>
              <a:tr h="364074">
                <a:tc>
                  <a:txBody>
                    <a:bodyPr/>
                    <a:lstStyle/>
                    <a:p>
                      <a:r>
                        <a:rPr lang="cs-CZ" dirty="0"/>
                        <a:t>Olomoucký</a:t>
                      </a:r>
                    </a:p>
                  </a:txBody>
                  <a:tcPr/>
                </a:tc>
                <a:tc>
                  <a:txBody>
                    <a:bodyPr/>
                    <a:lstStyle/>
                    <a:p>
                      <a:r>
                        <a:rPr lang="cs-CZ" dirty="0"/>
                        <a:t>38</a:t>
                      </a:r>
                    </a:p>
                  </a:txBody>
                  <a:tcPr/>
                </a:tc>
                <a:tc>
                  <a:txBody>
                    <a:bodyPr/>
                    <a:lstStyle/>
                    <a:p>
                      <a:r>
                        <a:rPr lang="cs-CZ" dirty="0"/>
                        <a:t>13 834</a:t>
                      </a:r>
                    </a:p>
                  </a:txBody>
                  <a:tcPr/>
                </a:tc>
                <a:extLst>
                  <a:ext uri="{0D108BD9-81ED-4DB2-BD59-A6C34878D82A}">
                    <a16:rowId xmlns:a16="http://schemas.microsoft.com/office/drawing/2014/main" val="2600159219"/>
                  </a:ext>
                </a:extLst>
              </a:tr>
              <a:tr h="364074">
                <a:tc>
                  <a:txBody>
                    <a:bodyPr/>
                    <a:lstStyle/>
                    <a:p>
                      <a:r>
                        <a:rPr lang="cs-CZ" dirty="0"/>
                        <a:t>Pardubický</a:t>
                      </a:r>
                    </a:p>
                  </a:txBody>
                  <a:tcPr/>
                </a:tc>
                <a:tc>
                  <a:txBody>
                    <a:bodyPr/>
                    <a:lstStyle/>
                    <a:p>
                      <a:r>
                        <a:rPr lang="cs-CZ" dirty="0"/>
                        <a:t>20</a:t>
                      </a:r>
                    </a:p>
                  </a:txBody>
                  <a:tcPr/>
                </a:tc>
                <a:tc>
                  <a:txBody>
                    <a:bodyPr/>
                    <a:lstStyle/>
                    <a:p>
                      <a:r>
                        <a:rPr lang="cs-CZ" dirty="0"/>
                        <a:t>7 788</a:t>
                      </a:r>
                    </a:p>
                  </a:txBody>
                  <a:tcPr/>
                </a:tc>
                <a:extLst>
                  <a:ext uri="{0D108BD9-81ED-4DB2-BD59-A6C34878D82A}">
                    <a16:rowId xmlns:a16="http://schemas.microsoft.com/office/drawing/2014/main" val="2671260672"/>
                  </a:ext>
                </a:extLst>
              </a:tr>
              <a:tr h="364074">
                <a:tc>
                  <a:txBody>
                    <a:bodyPr/>
                    <a:lstStyle/>
                    <a:p>
                      <a:r>
                        <a:rPr lang="cs-CZ" dirty="0"/>
                        <a:t>Plzeňský</a:t>
                      </a:r>
                    </a:p>
                  </a:txBody>
                  <a:tcPr/>
                </a:tc>
                <a:tc>
                  <a:txBody>
                    <a:bodyPr/>
                    <a:lstStyle/>
                    <a:p>
                      <a:r>
                        <a:rPr lang="cs-CZ" dirty="0"/>
                        <a:t>25</a:t>
                      </a:r>
                    </a:p>
                  </a:txBody>
                  <a:tcPr/>
                </a:tc>
                <a:tc>
                  <a:txBody>
                    <a:bodyPr/>
                    <a:lstStyle/>
                    <a:p>
                      <a:r>
                        <a:rPr lang="cs-CZ" dirty="0"/>
                        <a:t>6 632</a:t>
                      </a:r>
                    </a:p>
                  </a:txBody>
                  <a:tcPr/>
                </a:tc>
                <a:extLst>
                  <a:ext uri="{0D108BD9-81ED-4DB2-BD59-A6C34878D82A}">
                    <a16:rowId xmlns:a16="http://schemas.microsoft.com/office/drawing/2014/main" val="1859460829"/>
                  </a:ext>
                </a:extLst>
              </a:tr>
              <a:tr h="364074">
                <a:tc>
                  <a:txBody>
                    <a:bodyPr/>
                    <a:lstStyle/>
                    <a:p>
                      <a:r>
                        <a:rPr lang="cs-CZ" dirty="0"/>
                        <a:t>Středočeský</a:t>
                      </a:r>
                    </a:p>
                  </a:txBody>
                  <a:tcPr/>
                </a:tc>
                <a:tc>
                  <a:txBody>
                    <a:bodyPr/>
                    <a:lstStyle/>
                    <a:p>
                      <a:r>
                        <a:rPr lang="cs-CZ" dirty="0"/>
                        <a:t>44</a:t>
                      </a:r>
                    </a:p>
                  </a:txBody>
                  <a:tcPr/>
                </a:tc>
                <a:tc>
                  <a:txBody>
                    <a:bodyPr/>
                    <a:lstStyle/>
                    <a:p>
                      <a:r>
                        <a:rPr lang="cs-CZ" dirty="0"/>
                        <a:t>15218</a:t>
                      </a:r>
                    </a:p>
                  </a:txBody>
                  <a:tcPr/>
                </a:tc>
                <a:extLst>
                  <a:ext uri="{0D108BD9-81ED-4DB2-BD59-A6C34878D82A}">
                    <a16:rowId xmlns:a16="http://schemas.microsoft.com/office/drawing/2014/main" val="2686074014"/>
                  </a:ext>
                </a:extLst>
              </a:tr>
              <a:tr h="364074">
                <a:tc>
                  <a:txBody>
                    <a:bodyPr/>
                    <a:lstStyle/>
                    <a:p>
                      <a:r>
                        <a:rPr lang="cs-CZ" dirty="0"/>
                        <a:t>Zlínský</a:t>
                      </a:r>
                    </a:p>
                  </a:txBody>
                  <a:tcPr/>
                </a:tc>
                <a:tc>
                  <a:txBody>
                    <a:bodyPr/>
                    <a:lstStyle/>
                    <a:p>
                      <a:r>
                        <a:rPr lang="cs-CZ" dirty="0"/>
                        <a:t>19</a:t>
                      </a:r>
                    </a:p>
                  </a:txBody>
                  <a:tcPr/>
                </a:tc>
                <a:tc>
                  <a:txBody>
                    <a:bodyPr/>
                    <a:lstStyle/>
                    <a:p>
                      <a:r>
                        <a:rPr lang="cs-CZ" dirty="0"/>
                        <a:t>9 214</a:t>
                      </a:r>
                    </a:p>
                  </a:txBody>
                  <a:tcPr/>
                </a:tc>
                <a:extLst>
                  <a:ext uri="{0D108BD9-81ED-4DB2-BD59-A6C34878D82A}">
                    <a16:rowId xmlns:a16="http://schemas.microsoft.com/office/drawing/2014/main" val="3116195263"/>
                  </a:ext>
                </a:extLst>
              </a:tr>
              <a:tr h="364074">
                <a:tc>
                  <a:txBody>
                    <a:bodyPr/>
                    <a:lstStyle/>
                    <a:p>
                      <a:r>
                        <a:rPr lang="cs-CZ" dirty="0"/>
                        <a:t>Praha</a:t>
                      </a:r>
                    </a:p>
                  </a:txBody>
                  <a:tcPr/>
                </a:tc>
                <a:tc>
                  <a:txBody>
                    <a:bodyPr/>
                    <a:lstStyle/>
                    <a:p>
                      <a:r>
                        <a:rPr lang="cs-CZ" dirty="0"/>
                        <a:t>21</a:t>
                      </a:r>
                    </a:p>
                  </a:txBody>
                  <a:tcPr/>
                </a:tc>
                <a:tc>
                  <a:txBody>
                    <a:bodyPr/>
                    <a:lstStyle/>
                    <a:p>
                      <a:r>
                        <a:rPr lang="cs-CZ" dirty="0"/>
                        <a:t>8 981</a:t>
                      </a:r>
                    </a:p>
                  </a:txBody>
                  <a:tcPr/>
                </a:tc>
                <a:extLst>
                  <a:ext uri="{0D108BD9-81ED-4DB2-BD59-A6C34878D82A}">
                    <a16:rowId xmlns:a16="http://schemas.microsoft.com/office/drawing/2014/main" val="1725861261"/>
                  </a:ext>
                </a:extLst>
              </a:tr>
              <a:tr h="364074">
                <a:tc>
                  <a:txBody>
                    <a:bodyPr/>
                    <a:lstStyle/>
                    <a:p>
                      <a:r>
                        <a:rPr lang="cs-CZ" dirty="0"/>
                        <a:t>Královéhradecký</a:t>
                      </a:r>
                    </a:p>
                  </a:txBody>
                  <a:tcPr/>
                </a:tc>
                <a:tc>
                  <a:txBody>
                    <a:bodyPr/>
                    <a:lstStyle/>
                    <a:p>
                      <a:r>
                        <a:rPr lang="cs-CZ" dirty="0"/>
                        <a:t>18</a:t>
                      </a:r>
                    </a:p>
                  </a:txBody>
                  <a:tcPr/>
                </a:tc>
                <a:tc>
                  <a:txBody>
                    <a:bodyPr/>
                    <a:lstStyle/>
                    <a:p>
                      <a:r>
                        <a:rPr lang="cs-CZ" dirty="0"/>
                        <a:t>6 966</a:t>
                      </a:r>
                    </a:p>
                  </a:txBody>
                  <a:tcPr/>
                </a:tc>
                <a:extLst>
                  <a:ext uri="{0D108BD9-81ED-4DB2-BD59-A6C34878D82A}">
                    <a16:rowId xmlns:a16="http://schemas.microsoft.com/office/drawing/2014/main" val="2072109942"/>
                  </a:ext>
                </a:extLst>
              </a:tr>
              <a:tr h="364074">
                <a:tc>
                  <a:txBody>
                    <a:bodyPr/>
                    <a:lstStyle/>
                    <a:p>
                      <a:r>
                        <a:rPr lang="cs-CZ" dirty="0"/>
                        <a:t>Ústecký</a:t>
                      </a:r>
                    </a:p>
                  </a:txBody>
                  <a:tcPr/>
                </a:tc>
                <a:tc>
                  <a:txBody>
                    <a:bodyPr/>
                    <a:lstStyle/>
                    <a:p>
                      <a:r>
                        <a:rPr lang="cs-CZ" dirty="0"/>
                        <a:t>23</a:t>
                      </a:r>
                    </a:p>
                  </a:txBody>
                  <a:tcPr/>
                </a:tc>
                <a:tc>
                  <a:txBody>
                    <a:bodyPr/>
                    <a:lstStyle/>
                    <a:p>
                      <a:r>
                        <a:rPr lang="cs-CZ" dirty="0"/>
                        <a:t>7 611</a:t>
                      </a:r>
                    </a:p>
                  </a:txBody>
                  <a:tcPr/>
                </a:tc>
                <a:extLst>
                  <a:ext uri="{0D108BD9-81ED-4DB2-BD59-A6C34878D82A}">
                    <a16:rowId xmlns:a16="http://schemas.microsoft.com/office/drawing/2014/main" val="2389448043"/>
                  </a:ext>
                </a:extLst>
              </a:tr>
              <a:tr h="364074">
                <a:tc>
                  <a:txBody>
                    <a:bodyPr/>
                    <a:lstStyle/>
                    <a:p>
                      <a:r>
                        <a:rPr lang="cs-CZ" dirty="0"/>
                        <a:t>Vysočina</a:t>
                      </a:r>
                    </a:p>
                  </a:txBody>
                  <a:tcPr/>
                </a:tc>
                <a:tc>
                  <a:txBody>
                    <a:bodyPr/>
                    <a:lstStyle/>
                    <a:p>
                      <a:r>
                        <a:rPr lang="cs-CZ" dirty="0"/>
                        <a:t>37</a:t>
                      </a:r>
                    </a:p>
                  </a:txBody>
                  <a:tcPr/>
                </a:tc>
                <a:tc>
                  <a:txBody>
                    <a:bodyPr/>
                    <a:lstStyle/>
                    <a:p>
                      <a:r>
                        <a:rPr lang="cs-CZ" dirty="0"/>
                        <a:t>12 628</a:t>
                      </a:r>
                    </a:p>
                  </a:txBody>
                  <a:tcPr/>
                </a:tc>
                <a:extLst>
                  <a:ext uri="{0D108BD9-81ED-4DB2-BD59-A6C34878D82A}">
                    <a16:rowId xmlns:a16="http://schemas.microsoft.com/office/drawing/2014/main" val="1730150850"/>
                  </a:ext>
                </a:extLst>
              </a:tr>
              <a:tr h="364074">
                <a:tc>
                  <a:txBody>
                    <a:bodyPr/>
                    <a:lstStyle/>
                    <a:p>
                      <a:r>
                        <a:rPr lang="cs-CZ" dirty="0"/>
                        <a:t>CELKEM</a:t>
                      </a:r>
                    </a:p>
                  </a:txBody>
                  <a:tcPr/>
                </a:tc>
                <a:tc>
                  <a:txBody>
                    <a:bodyPr/>
                    <a:lstStyle/>
                    <a:p>
                      <a:r>
                        <a:rPr lang="cs-CZ" dirty="0"/>
                        <a:t>401</a:t>
                      </a:r>
                    </a:p>
                  </a:txBody>
                  <a:tcPr/>
                </a:tc>
                <a:tc>
                  <a:txBody>
                    <a:bodyPr/>
                    <a:lstStyle/>
                    <a:p>
                      <a:r>
                        <a:rPr lang="cs-CZ" dirty="0"/>
                        <a:t>134 497</a:t>
                      </a:r>
                    </a:p>
                  </a:txBody>
                  <a:tcPr/>
                </a:tc>
                <a:extLst>
                  <a:ext uri="{0D108BD9-81ED-4DB2-BD59-A6C34878D82A}">
                    <a16:rowId xmlns:a16="http://schemas.microsoft.com/office/drawing/2014/main" val="1183677767"/>
                  </a:ext>
                </a:extLst>
              </a:tr>
            </a:tbl>
          </a:graphicData>
        </a:graphic>
      </p:graphicFrame>
    </p:spTree>
    <p:extLst>
      <p:ext uri="{BB962C8B-B14F-4D97-AF65-F5344CB8AC3E}">
        <p14:creationId xmlns:p14="http://schemas.microsoft.com/office/powerpoint/2010/main" val="49854758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pro obsa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897" y="2108073"/>
            <a:ext cx="7772401" cy="2624889"/>
          </a:xfrm>
          <a:prstGeom prst="rect">
            <a:avLst/>
          </a:prstGeom>
        </p:spPr>
      </p:pic>
      <p:sp>
        <p:nvSpPr>
          <p:cNvPr id="10" name="Content Placeholder 9"/>
          <p:cNvSpPr>
            <a:spLocks noGrp="1"/>
          </p:cNvSpPr>
          <p:nvPr>
            <p:ph idx="1"/>
          </p:nvPr>
        </p:nvSpPr>
        <p:spPr>
          <a:xfrm>
            <a:off x="252920" y="2162014"/>
            <a:ext cx="2947482" cy="3744264"/>
          </a:xfrm>
        </p:spPr>
        <p:txBody>
          <a:bodyPr anchor="t">
            <a:normAutofit/>
          </a:bodyPr>
          <a:lstStyle/>
          <a:p>
            <a:r>
              <a:rPr lang="en-US" sz="1600" spc="-100">
                <a:solidFill>
                  <a:schemeClr val="bg1"/>
                </a:solidFill>
              </a:rPr>
              <a:t>Počet žáků na oslovených školách (z došlých odpovědí)</a:t>
            </a:r>
            <a:r>
              <a:rPr lang="cs-CZ" sz="1600" spc="-100">
                <a:solidFill>
                  <a:schemeClr val="bg1"/>
                </a:solidFill>
              </a:rPr>
              <a:t/>
            </a:r>
            <a:br>
              <a:rPr lang="cs-CZ" sz="1600" spc="-100">
                <a:solidFill>
                  <a:schemeClr val="bg1"/>
                </a:solidFill>
              </a:rPr>
            </a:br>
            <a:r>
              <a:rPr lang="cs-CZ" sz="1600" spc="-100">
                <a:solidFill>
                  <a:schemeClr val="bg1"/>
                </a:solidFill>
              </a:rPr>
              <a:t/>
            </a:r>
            <a:br>
              <a:rPr lang="cs-CZ" sz="1600" spc="-100">
                <a:solidFill>
                  <a:schemeClr val="bg1"/>
                </a:solidFill>
              </a:rPr>
            </a:br>
            <a:r>
              <a:rPr lang="cs-CZ" sz="1600" spc="-100">
                <a:solidFill>
                  <a:schemeClr val="bg1"/>
                </a:solidFill>
              </a:rPr>
              <a:t>2/7</a:t>
            </a:r>
            <a:endParaRPr lang="cs-CZ" sz="1600">
              <a:solidFill>
                <a:schemeClr val="bg1"/>
              </a:solidFill>
            </a:endParaRPr>
          </a:p>
        </p:txBody>
      </p:sp>
      <p:sp>
        <p:nvSpPr>
          <p:cNvPr id="4" name="Nadpis 3">
            <a:extLst>
              <a:ext uri="{FF2B5EF4-FFF2-40B4-BE49-F238E27FC236}">
                <a16:creationId xmlns:a16="http://schemas.microsoft.com/office/drawing/2014/main" id="{26C4A63A-B638-4453-BA0C-BB341EE5C06D}"/>
              </a:ext>
            </a:extLst>
          </p:cNvPr>
          <p:cNvSpPr>
            <a:spLocks noGrp="1"/>
          </p:cNvSpPr>
          <p:nvPr>
            <p:ph type="title"/>
          </p:nvPr>
        </p:nvSpPr>
        <p:spPr>
          <a:xfrm>
            <a:off x="252919" y="1123837"/>
            <a:ext cx="2947482" cy="1038177"/>
          </a:xfrm>
        </p:spPr>
        <p:txBody>
          <a:bodyPr anchor="b">
            <a:normAutofit/>
          </a:bodyPr>
          <a:lstStyle/>
          <a:p>
            <a:endParaRPr lang="cs-CZ" sz="2400"/>
          </a:p>
        </p:txBody>
      </p:sp>
    </p:spTree>
    <p:extLst>
      <p:ext uri="{BB962C8B-B14F-4D97-AF65-F5344CB8AC3E}">
        <p14:creationId xmlns:p14="http://schemas.microsoft.com/office/powerpoint/2010/main" val="177957216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pro obsa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897" y="2099210"/>
            <a:ext cx="7772401" cy="2642616"/>
          </a:xfrm>
          <a:prstGeom prst="rect">
            <a:avLst/>
          </a:prstGeom>
        </p:spPr>
      </p:pic>
      <p:sp>
        <p:nvSpPr>
          <p:cNvPr id="10" name="Content Placeholder 9"/>
          <p:cNvSpPr>
            <a:spLocks noGrp="1"/>
          </p:cNvSpPr>
          <p:nvPr>
            <p:ph idx="1"/>
          </p:nvPr>
        </p:nvSpPr>
        <p:spPr>
          <a:xfrm>
            <a:off x="252920" y="2162014"/>
            <a:ext cx="2947482" cy="3744264"/>
          </a:xfrm>
        </p:spPr>
        <p:txBody>
          <a:bodyPr anchor="t">
            <a:normAutofit/>
          </a:bodyPr>
          <a:lstStyle/>
          <a:p>
            <a:r>
              <a:rPr lang="en-US" sz="1600" spc="-100">
                <a:solidFill>
                  <a:schemeClr val="bg1"/>
                </a:solidFill>
              </a:rPr>
              <a:t>Počet žáků na oslovených školách (z došlých odpovědí)</a:t>
            </a:r>
            <a:r>
              <a:rPr lang="cs-CZ" sz="1600" spc="-100">
                <a:solidFill>
                  <a:schemeClr val="bg1"/>
                </a:solidFill>
              </a:rPr>
              <a:t/>
            </a:r>
            <a:br>
              <a:rPr lang="cs-CZ" sz="1600" spc="-100">
                <a:solidFill>
                  <a:schemeClr val="bg1"/>
                </a:solidFill>
              </a:rPr>
            </a:br>
            <a:r>
              <a:rPr lang="cs-CZ" sz="1600" spc="-100">
                <a:solidFill>
                  <a:schemeClr val="bg1"/>
                </a:solidFill>
              </a:rPr>
              <a:t/>
            </a:r>
            <a:br>
              <a:rPr lang="cs-CZ" sz="1600" spc="-100">
                <a:solidFill>
                  <a:schemeClr val="bg1"/>
                </a:solidFill>
              </a:rPr>
            </a:br>
            <a:r>
              <a:rPr lang="cs-CZ" sz="1600" spc="-100">
                <a:solidFill>
                  <a:schemeClr val="bg1"/>
                </a:solidFill>
              </a:rPr>
              <a:t>3/7</a:t>
            </a:r>
            <a:endParaRPr lang="cs-CZ" sz="1600">
              <a:solidFill>
                <a:schemeClr val="bg1"/>
              </a:solidFill>
            </a:endParaRPr>
          </a:p>
        </p:txBody>
      </p:sp>
      <p:sp>
        <p:nvSpPr>
          <p:cNvPr id="4" name="Nadpis 3">
            <a:extLst>
              <a:ext uri="{FF2B5EF4-FFF2-40B4-BE49-F238E27FC236}">
                <a16:creationId xmlns:a16="http://schemas.microsoft.com/office/drawing/2014/main" id="{89C5A0BD-6A47-44F0-BAED-C1A437AE4CDF}"/>
              </a:ext>
            </a:extLst>
          </p:cNvPr>
          <p:cNvSpPr>
            <a:spLocks noGrp="1"/>
          </p:cNvSpPr>
          <p:nvPr>
            <p:ph type="title"/>
          </p:nvPr>
        </p:nvSpPr>
        <p:spPr>
          <a:xfrm>
            <a:off x="252919" y="1123837"/>
            <a:ext cx="2947482" cy="1038177"/>
          </a:xfrm>
        </p:spPr>
        <p:txBody>
          <a:bodyPr anchor="b">
            <a:normAutofit/>
          </a:bodyPr>
          <a:lstStyle/>
          <a:p>
            <a:endParaRPr lang="cs-CZ" sz="2400"/>
          </a:p>
        </p:txBody>
      </p:sp>
    </p:spTree>
    <p:extLst>
      <p:ext uri="{BB962C8B-B14F-4D97-AF65-F5344CB8AC3E}">
        <p14:creationId xmlns:p14="http://schemas.microsoft.com/office/powerpoint/2010/main" val="51985028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pro obsa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897" y="2202290"/>
            <a:ext cx="7772401" cy="2436455"/>
          </a:xfrm>
          <a:prstGeom prst="rect">
            <a:avLst/>
          </a:prstGeom>
        </p:spPr>
      </p:pic>
      <p:sp>
        <p:nvSpPr>
          <p:cNvPr id="10" name="Content Placeholder 9"/>
          <p:cNvSpPr>
            <a:spLocks noGrp="1"/>
          </p:cNvSpPr>
          <p:nvPr>
            <p:ph idx="1"/>
          </p:nvPr>
        </p:nvSpPr>
        <p:spPr>
          <a:xfrm>
            <a:off x="252920" y="2162014"/>
            <a:ext cx="2947482" cy="3744264"/>
          </a:xfrm>
        </p:spPr>
        <p:txBody>
          <a:bodyPr anchor="t">
            <a:normAutofit/>
          </a:bodyPr>
          <a:lstStyle/>
          <a:p>
            <a:r>
              <a:rPr lang="en-US" sz="1600" spc="-100">
                <a:solidFill>
                  <a:schemeClr val="bg1"/>
                </a:solidFill>
              </a:rPr>
              <a:t>Počet žáků na oslovených školách (z došlých odpovědí)</a:t>
            </a:r>
            <a:r>
              <a:rPr lang="cs-CZ" sz="1600" spc="-100">
                <a:solidFill>
                  <a:schemeClr val="bg1"/>
                </a:solidFill>
              </a:rPr>
              <a:t/>
            </a:r>
            <a:br>
              <a:rPr lang="cs-CZ" sz="1600" spc="-100">
                <a:solidFill>
                  <a:schemeClr val="bg1"/>
                </a:solidFill>
              </a:rPr>
            </a:br>
            <a:r>
              <a:rPr lang="cs-CZ" sz="1600" spc="-100">
                <a:solidFill>
                  <a:schemeClr val="bg1"/>
                </a:solidFill>
              </a:rPr>
              <a:t/>
            </a:r>
            <a:br>
              <a:rPr lang="cs-CZ" sz="1600" spc="-100">
                <a:solidFill>
                  <a:schemeClr val="bg1"/>
                </a:solidFill>
              </a:rPr>
            </a:br>
            <a:r>
              <a:rPr lang="cs-CZ" sz="1600" spc="-100">
                <a:solidFill>
                  <a:schemeClr val="bg1"/>
                </a:solidFill>
              </a:rPr>
              <a:t>4/7</a:t>
            </a:r>
            <a:endParaRPr lang="cs-CZ" sz="1600">
              <a:solidFill>
                <a:schemeClr val="bg1"/>
              </a:solidFill>
            </a:endParaRPr>
          </a:p>
        </p:txBody>
      </p:sp>
      <p:sp>
        <p:nvSpPr>
          <p:cNvPr id="4" name="Nadpis 3">
            <a:extLst>
              <a:ext uri="{FF2B5EF4-FFF2-40B4-BE49-F238E27FC236}">
                <a16:creationId xmlns:a16="http://schemas.microsoft.com/office/drawing/2014/main" id="{6C16D79A-6F5A-4F43-A8D0-6469E18A7D8F}"/>
              </a:ext>
            </a:extLst>
          </p:cNvPr>
          <p:cNvSpPr>
            <a:spLocks noGrp="1"/>
          </p:cNvSpPr>
          <p:nvPr>
            <p:ph type="title"/>
          </p:nvPr>
        </p:nvSpPr>
        <p:spPr>
          <a:xfrm>
            <a:off x="252919" y="1123837"/>
            <a:ext cx="2947482" cy="1038177"/>
          </a:xfrm>
        </p:spPr>
        <p:txBody>
          <a:bodyPr anchor="b">
            <a:normAutofit/>
          </a:bodyPr>
          <a:lstStyle/>
          <a:p>
            <a:endParaRPr lang="cs-CZ" sz="2400"/>
          </a:p>
        </p:txBody>
      </p:sp>
    </p:spTree>
    <p:extLst>
      <p:ext uri="{BB962C8B-B14F-4D97-AF65-F5344CB8AC3E}">
        <p14:creationId xmlns:p14="http://schemas.microsoft.com/office/powerpoint/2010/main" val="1162156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3AF988-3FBE-44B5-A5C2-80111B42218C}"/>
              </a:ext>
            </a:extLst>
          </p:cNvPr>
          <p:cNvSpPr>
            <a:spLocks noGrp="1"/>
          </p:cNvSpPr>
          <p:nvPr>
            <p:ph type="title"/>
          </p:nvPr>
        </p:nvSpPr>
        <p:spPr/>
        <p:txBody>
          <a:bodyPr/>
          <a:lstStyle/>
          <a:p>
            <a:r>
              <a:rPr lang="cs-CZ" dirty="0"/>
              <a:t>Zdravotní tělesná výchova</a:t>
            </a:r>
          </a:p>
        </p:txBody>
      </p:sp>
      <p:sp>
        <p:nvSpPr>
          <p:cNvPr id="3" name="Zástupný symbol pro obsah 2">
            <a:extLst>
              <a:ext uri="{FF2B5EF4-FFF2-40B4-BE49-F238E27FC236}">
                <a16:creationId xmlns:a16="http://schemas.microsoft.com/office/drawing/2014/main" id="{B614C194-A906-4859-B2CD-D63C229B3255}"/>
              </a:ext>
            </a:extLst>
          </p:cNvPr>
          <p:cNvSpPr>
            <a:spLocks noGrp="1"/>
          </p:cNvSpPr>
          <p:nvPr>
            <p:ph idx="1"/>
          </p:nvPr>
        </p:nvSpPr>
        <p:spPr/>
        <p:txBody>
          <a:bodyPr/>
          <a:lstStyle/>
          <a:p>
            <a:endParaRPr lang="cs-CZ" dirty="0"/>
          </a:p>
          <a:p>
            <a:endParaRPr lang="cs-CZ" dirty="0"/>
          </a:p>
          <a:p>
            <a:endParaRPr lang="cs-CZ" dirty="0"/>
          </a:p>
          <a:p>
            <a:pPr marL="0" indent="0">
              <a:buNone/>
            </a:pPr>
            <a:endParaRPr lang="cs-CZ" dirty="0"/>
          </a:p>
          <a:p>
            <a:pPr marL="0" indent="0">
              <a:buNone/>
            </a:pPr>
            <a:endParaRPr lang="cs-CZ" dirty="0"/>
          </a:p>
          <a:p>
            <a:pPr marL="0" indent="0">
              <a:buNone/>
            </a:pPr>
            <a:r>
              <a:rPr lang="en-GB" dirty="0"/>
              <a:t>*</a:t>
            </a:r>
            <a:r>
              <a:rPr lang="cs-CZ" dirty="0"/>
              <a:t> Údaje nejsou k dispozici</a:t>
            </a:r>
          </a:p>
        </p:txBody>
      </p:sp>
      <p:graphicFrame>
        <p:nvGraphicFramePr>
          <p:cNvPr id="4" name="Zástupný symbol pro obsah 4">
            <a:extLst>
              <a:ext uri="{FF2B5EF4-FFF2-40B4-BE49-F238E27FC236}">
                <a16:creationId xmlns:a16="http://schemas.microsoft.com/office/drawing/2014/main" id="{89B861D7-FDB2-487D-816E-4644901E5F93}"/>
              </a:ext>
            </a:extLst>
          </p:cNvPr>
          <p:cNvGraphicFramePr>
            <a:graphicFrameLocks/>
          </p:cNvGraphicFramePr>
          <p:nvPr>
            <p:extLst>
              <p:ext uri="{D42A27DB-BD31-4B8C-83A1-F6EECF244321}">
                <p14:modId xmlns:p14="http://schemas.microsoft.com/office/powerpoint/2010/main" val="346094437"/>
              </p:ext>
            </p:extLst>
          </p:nvPr>
        </p:nvGraphicFramePr>
        <p:xfrm>
          <a:off x="3868737" y="474980"/>
          <a:ext cx="7315731" cy="6219127"/>
        </p:xfrm>
        <a:graphic>
          <a:graphicData uri="http://schemas.openxmlformats.org/drawingml/2006/table">
            <a:tbl>
              <a:tblPr firstRow="1" bandRow="1">
                <a:tableStyleId>{5C22544A-7EE6-4342-B048-85BDC9FD1C3A}</a:tableStyleId>
              </a:tblPr>
              <a:tblGrid>
                <a:gridCol w="2438577">
                  <a:extLst>
                    <a:ext uri="{9D8B030D-6E8A-4147-A177-3AD203B41FA5}">
                      <a16:colId xmlns:a16="http://schemas.microsoft.com/office/drawing/2014/main" val="3128400251"/>
                    </a:ext>
                  </a:extLst>
                </a:gridCol>
                <a:gridCol w="2438577">
                  <a:extLst>
                    <a:ext uri="{9D8B030D-6E8A-4147-A177-3AD203B41FA5}">
                      <a16:colId xmlns:a16="http://schemas.microsoft.com/office/drawing/2014/main" val="2733640901"/>
                    </a:ext>
                  </a:extLst>
                </a:gridCol>
                <a:gridCol w="2438577">
                  <a:extLst>
                    <a:ext uri="{9D8B030D-6E8A-4147-A177-3AD203B41FA5}">
                      <a16:colId xmlns:a16="http://schemas.microsoft.com/office/drawing/2014/main" val="1728188709"/>
                    </a:ext>
                  </a:extLst>
                </a:gridCol>
              </a:tblGrid>
              <a:tr h="955929">
                <a:tc>
                  <a:txBody>
                    <a:bodyPr/>
                    <a:lstStyle/>
                    <a:p>
                      <a:r>
                        <a:rPr lang="cs-CZ" dirty="0"/>
                        <a:t>Výčet kontaktovaných krajů</a:t>
                      </a:r>
                    </a:p>
                  </a:txBody>
                  <a:tcPr/>
                </a:tc>
                <a:tc>
                  <a:txBody>
                    <a:bodyPr/>
                    <a:lstStyle/>
                    <a:p>
                      <a:r>
                        <a:rPr lang="cs-CZ" dirty="0"/>
                        <a:t>Zdravotní tělesná výchova</a:t>
                      </a:r>
                    </a:p>
                  </a:txBody>
                  <a:tcPr/>
                </a:tc>
                <a:tc>
                  <a:txBody>
                    <a:bodyPr/>
                    <a:lstStyle/>
                    <a:p>
                      <a:r>
                        <a:rPr lang="cs-CZ" dirty="0"/>
                        <a:t>Výčet škol</a:t>
                      </a:r>
                    </a:p>
                  </a:txBody>
                  <a:tcPr/>
                </a:tc>
                <a:extLst>
                  <a:ext uri="{0D108BD9-81ED-4DB2-BD59-A6C34878D82A}">
                    <a16:rowId xmlns:a16="http://schemas.microsoft.com/office/drawing/2014/main" val="2616901081"/>
                  </a:ext>
                </a:extLst>
              </a:tr>
              <a:tr h="514731">
                <a:tc>
                  <a:txBody>
                    <a:bodyPr/>
                    <a:lstStyle/>
                    <a:p>
                      <a:r>
                        <a:rPr lang="cs-CZ" dirty="0"/>
                        <a:t>Jihomoravský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1 (1x </a:t>
                      </a:r>
                      <a:r>
                        <a:rPr lang="en-GB" dirty="0"/>
                        <a:t>*</a:t>
                      </a:r>
                      <a:r>
                        <a:rPr lang="cs-CZ" dirty="0"/>
                        <a:t>)</a:t>
                      </a:r>
                    </a:p>
                  </a:txBody>
                  <a:tcPr/>
                </a:tc>
                <a:tc>
                  <a:txBody>
                    <a:bodyPr/>
                    <a:lstStyle/>
                    <a:p>
                      <a:pPr marL="285750" indent="-285750">
                        <a:buFontTx/>
                        <a:buChar char="-"/>
                      </a:pPr>
                      <a:r>
                        <a:rPr lang="cs-CZ" dirty="0"/>
                        <a:t>Základní škola Mikulov</a:t>
                      </a:r>
                    </a:p>
                  </a:txBody>
                  <a:tcPr/>
                </a:tc>
                <a:extLst>
                  <a:ext uri="{0D108BD9-81ED-4DB2-BD59-A6C34878D82A}">
                    <a16:rowId xmlns:a16="http://schemas.microsoft.com/office/drawing/2014/main" val="2776513923"/>
                  </a:ext>
                </a:extLst>
              </a:tr>
              <a:tr h="514731">
                <a:tc>
                  <a:txBody>
                    <a:bodyPr/>
                    <a:lstStyle/>
                    <a:p>
                      <a:r>
                        <a:rPr lang="cs-CZ" dirty="0"/>
                        <a:t>Moravskoslezský</a:t>
                      </a:r>
                    </a:p>
                  </a:txBody>
                  <a:tcPr/>
                </a:tc>
                <a:tc>
                  <a:txBody>
                    <a:bodyPr/>
                    <a:lstStyle/>
                    <a:p>
                      <a:r>
                        <a:rPr lang="cs-CZ" dirty="0"/>
                        <a:t>1</a:t>
                      </a:r>
                    </a:p>
                  </a:txBody>
                  <a:tcPr/>
                </a:tc>
                <a:tc>
                  <a:txBody>
                    <a:bodyPr/>
                    <a:lstStyle/>
                    <a:p>
                      <a:pPr marL="285750" indent="-285750">
                        <a:buFontTx/>
                        <a:buChar char="-"/>
                      </a:pPr>
                      <a:r>
                        <a:rPr lang="cs-CZ" dirty="0"/>
                        <a:t>Základní škola Alšova Kopřivnice</a:t>
                      </a:r>
                    </a:p>
                  </a:txBody>
                  <a:tcPr/>
                </a:tc>
                <a:extLst>
                  <a:ext uri="{0D108BD9-81ED-4DB2-BD59-A6C34878D82A}">
                    <a16:rowId xmlns:a16="http://schemas.microsoft.com/office/drawing/2014/main" val="3650229659"/>
                  </a:ext>
                </a:extLst>
              </a:tr>
              <a:tr h="2885758">
                <a:tc>
                  <a:txBody>
                    <a:bodyPr/>
                    <a:lstStyle/>
                    <a:p>
                      <a:r>
                        <a:rPr lang="cs-CZ" dirty="0"/>
                        <a:t>Olomoucký</a:t>
                      </a:r>
                    </a:p>
                  </a:txBody>
                  <a:tcPr/>
                </a:tc>
                <a:tc>
                  <a:txBody>
                    <a:bodyPr/>
                    <a:lstStyle/>
                    <a:p>
                      <a:r>
                        <a:rPr lang="cs-CZ" dirty="0"/>
                        <a:t>4 (1x </a:t>
                      </a:r>
                      <a:r>
                        <a:rPr lang="en-GB" dirty="0"/>
                        <a:t>*</a:t>
                      </a:r>
                      <a:r>
                        <a:rPr lang="cs-CZ" dirty="0"/>
                        <a:t>)</a:t>
                      </a:r>
                    </a:p>
                  </a:txBody>
                  <a:tcPr/>
                </a:tc>
                <a:tc>
                  <a:txBody>
                    <a:bodyPr/>
                    <a:lstStyle/>
                    <a:p>
                      <a:pPr marL="285750" indent="-285750">
                        <a:buFontTx/>
                        <a:buChar char="-"/>
                      </a:pPr>
                      <a:r>
                        <a:rPr lang="it-IT" dirty="0"/>
                        <a:t>ZŠ a SŠ CREDO, o.p.s.</a:t>
                      </a:r>
                      <a:endParaRPr lang="cs-CZ" dirty="0"/>
                    </a:p>
                    <a:p>
                      <a:pPr marL="285750" indent="-285750">
                        <a:buFontTx/>
                        <a:buChar char="-"/>
                      </a:pPr>
                      <a:r>
                        <a:rPr lang="cs-CZ" dirty="0"/>
                        <a:t>ZŠ a MŠ Olomouc, Dvorského 33</a:t>
                      </a:r>
                    </a:p>
                    <a:p>
                      <a:pPr marL="285750" indent="-285750">
                        <a:buFontTx/>
                        <a:buChar char="-"/>
                      </a:pPr>
                      <a:r>
                        <a:rPr lang="cs-CZ" dirty="0"/>
                        <a:t>ZŠ a MŠ Olomouc, Demlova 18</a:t>
                      </a:r>
                    </a:p>
                    <a:p>
                      <a:pPr marL="285750" indent="-285750">
                        <a:buFontTx/>
                        <a:buChar char="-"/>
                      </a:pPr>
                      <a:r>
                        <a:rPr lang="cs-CZ" dirty="0"/>
                        <a:t>Reálné gymnázium a ZŠ města Prostějov</a:t>
                      </a:r>
                    </a:p>
                  </a:txBody>
                  <a:tcPr/>
                </a:tc>
                <a:extLst>
                  <a:ext uri="{0D108BD9-81ED-4DB2-BD59-A6C34878D82A}">
                    <a16:rowId xmlns:a16="http://schemas.microsoft.com/office/drawing/2014/main" val="3705990053"/>
                  </a:ext>
                </a:extLst>
              </a:tr>
              <a:tr h="298217">
                <a:tc>
                  <a:txBody>
                    <a:bodyPr/>
                    <a:lstStyle/>
                    <a:p>
                      <a:r>
                        <a:rPr lang="cs-CZ" dirty="0"/>
                        <a:t>Praha</a:t>
                      </a:r>
                    </a:p>
                  </a:txBody>
                  <a:tcPr/>
                </a:tc>
                <a:tc>
                  <a:txBody>
                    <a:bodyPr/>
                    <a:lstStyle/>
                    <a:p>
                      <a:r>
                        <a:rPr lang="cs-CZ" dirty="0"/>
                        <a:t>0 (2x </a:t>
                      </a:r>
                      <a:r>
                        <a:rPr lang="en-GB" dirty="0"/>
                        <a:t>*</a:t>
                      </a:r>
                      <a:r>
                        <a:rPr lang="cs-CZ" dirty="0"/>
                        <a:t>)</a:t>
                      </a:r>
                    </a:p>
                  </a:txBody>
                  <a:tcPr/>
                </a:tc>
                <a:tc>
                  <a:txBody>
                    <a:bodyPr/>
                    <a:lstStyle/>
                    <a:p>
                      <a:endParaRPr lang="cs-CZ" dirty="0"/>
                    </a:p>
                  </a:txBody>
                  <a:tcPr/>
                </a:tc>
                <a:extLst>
                  <a:ext uri="{0D108BD9-81ED-4DB2-BD59-A6C34878D82A}">
                    <a16:rowId xmlns:a16="http://schemas.microsoft.com/office/drawing/2014/main" val="3741027077"/>
                  </a:ext>
                </a:extLst>
              </a:tr>
              <a:tr h="298217">
                <a:tc>
                  <a:txBody>
                    <a:bodyPr/>
                    <a:lstStyle/>
                    <a:p>
                      <a:r>
                        <a:rPr lang="cs-CZ" dirty="0"/>
                        <a:t>Zlínský</a:t>
                      </a:r>
                    </a:p>
                  </a:txBody>
                  <a:tcPr/>
                </a:tc>
                <a:tc>
                  <a:txBody>
                    <a:bodyPr/>
                    <a:lstStyle/>
                    <a:p>
                      <a:r>
                        <a:rPr lang="cs-CZ" dirty="0"/>
                        <a:t>0</a:t>
                      </a:r>
                    </a:p>
                  </a:txBody>
                  <a:tcPr/>
                </a:tc>
                <a:tc>
                  <a:txBody>
                    <a:bodyPr/>
                    <a:lstStyle/>
                    <a:p>
                      <a:endParaRPr lang="cs-CZ" dirty="0"/>
                    </a:p>
                  </a:txBody>
                  <a:tcPr/>
                </a:tc>
                <a:extLst>
                  <a:ext uri="{0D108BD9-81ED-4DB2-BD59-A6C34878D82A}">
                    <a16:rowId xmlns:a16="http://schemas.microsoft.com/office/drawing/2014/main" val="2431535925"/>
                  </a:ext>
                </a:extLst>
              </a:tr>
              <a:tr h="298217">
                <a:tc>
                  <a:txBody>
                    <a:bodyPr/>
                    <a:lstStyle/>
                    <a:p>
                      <a:r>
                        <a:rPr lang="cs-CZ" dirty="0"/>
                        <a:t>CELKEM</a:t>
                      </a:r>
                    </a:p>
                  </a:txBody>
                  <a:tcPr/>
                </a:tc>
                <a:tc>
                  <a:txBody>
                    <a:bodyPr/>
                    <a:lstStyle/>
                    <a:p>
                      <a:r>
                        <a:rPr lang="cs-CZ" dirty="0"/>
                        <a:t>6</a:t>
                      </a:r>
                    </a:p>
                  </a:txBody>
                  <a:tcPr/>
                </a:tc>
                <a:tc>
                  <a:txBody>
                    <a:bodyPr/>
                    <a:lstStyle/>
                    <a:p>
                      <a:endParaRPr lang="cs-CZ" dirty="0"/>
                    </a:p>
                  </a:txBody>
                  <a:tcPr/>
                </a:tc>
                <a:extLst>
                  <a:ext uri="{0D108BD9-81ED-4DB2-BD59-A6C34878D82A}">
                    <a16:rowId xmlns:a16="http://schemas.microsoft.com/office/drawing/2014/main" val="1181176937"/>
                  </a:ext>
                </a:extLst>
              </a:tr>
            </a:tbl>
          </a:graphicData>
        </a:graphic>
      </p:graphicFrame>
    </p:spTree>
    <p:extLst>
      <p:ext uri="{BB962C8B-B14F-4D97-AF65-F5344CB8AC3E}">
        <p14:creationId xmlns:p14="http://schemas.microsoft.com/office/powerpoint/2010/main" val="258124651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pro obsa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897" y="2274089"/>
            <a:ext cx="7772401" cy="2292858"/>
          </a:xfrm>
          <a:prstGeom prst="rect">
            <a:avLst/>
          </a:prstGeom>
        </p:spPr>
      </p:pic>
      <p:sp>
        <p:nvSpPr>
          <p:cNvPr id="10" name="Content Placeholder 9"/>
          <p:cNvSpPr>
            <a:spLocks noGrp="1"/>
          </p:cNvSpPr>
          <p:nvPr>
            <p:ph idx="1"/>
          </p:nvPr>
        </p:nvSpPr>
        <p:spPr>
          <a:xfrm>
            <a:off x="252920" y="2162014"/>
            <a:ext cx="2947482" cy="3744264"/>
          </a:xfrm>
        </p:spPr>
        <p:txBody>
          <a:bodyPr anchor="t">
            <a:normAutofit/>
          </a:bodyPr>
          <a:lstStyle/>
          <a:p>
            <a:r>
              <a:rPr lang="en-US" sz="1600" spc="-100">
                <a:solidFill>
                  <a:schemeClr val="bg1"/>
                </a:solidFill>
              </a:rPr>
              <a:t>Počet žáků na oslovených školách (z došlých odpovědí)</a:t>
            </a:r>
            <a:r>
              <a:rPr lang="cs-CZ" sz="1600" spc="-100">
                <a:solidFill>
                  <a:schemeClr val="bg1"/>
                </a:solidFill>
              </a:rPr>
              <a:t/>
            </a:r>
            <a:br>
              <a:rPr lang="cs-CZ" sz="1600" spc="-100">
                <a:solidFill>
                  <a:schemeClr val="bg1"/>
                </a:solidFill>
              </a:rPr>
            </a:br>
            <a:r>
              <a:rPr lang="cs-CZ" sz="1600" spc="-100">
                <a:solidFill>
                  <a:schemeClr val="bg1"/>
                </a:solidFill>
              </a:rPr>
              <a:t/>
            </a:r>
            <a:br>
              <a:rPr lang="cs-CZ" sz="1600" spc="-100">
                <a:solidFill>
                  <a:schemeClr val="bg1"/>
                </a:solidFill>
              </a:rPr>
            </a:br>
            <a:r>
              <a:rPr lang="cs-CZ" sz="1600" spc="-100">
                <a:solidFill>
                  <a:schemeClr val="bg1"/>
                </a:solidFill>
              </a:rPr>
              <a:t>5/7</a:t>
            </a:r>
            <a:endParaRPr lang="cs-CZ" sz="1600">
              <a:solidFill>
                <a:schemeClr val="bg1"/>
              </a:solidFill>
            </a:endParaRPr>
          </a:p>
        </p:txBody>
      </p:sp>
      <p:sp>
        <p:nvSpPr>
          <p:cNvPr id="4" name="Nadpis 3">
            <a:extLst>
              <a:ext uri="{FF2B5EF4-FFF2-40B4-BE49-F238E27FC236}">
                <a16:creationId xmlns:a16="http://schemas.microsoft.com/office/drawing/2014/main" id="{6124EDBF-7DD7-4AAB-91A8-FF6EA63415BA}"/>
              </a:ext>
            </a:extLst>
          </p:cNvPr>
          <p:cNvSpPr>
            <a:spLocks noGrp="1"/>
          </p:cNvSpPr>
          <p:nvPr>
            <p:ph type="title"/>
          </p:nvPr>
        </p:nvSpPr>
        <p:spPr>
          <a:xfrm>
            <a:off x="252919" y="1123837"/>
            <a:ext cx="2947482" cy="1038177"/>
          </a:xfrm>
        </p:spPr>
        <p:txBody>
          <a:bodyPr anchor="b">
            <a:normAutofit/>
          </a:bodyPr>
          <a:lstStyle/>
          <a:p>
            <a:endParaRPr lang="cs-CZ" sz="2400"/>
          </a:p>
        </p:txBody>
      </p:sp>
    </p:spTree>
    <p:extLst>
      <p:ext uri="{BB962C8B-B14F-4D97-AF65-F5344CB8AC3E}">
        <p14:creationId xmlns:p14="http://schemas.microsoft.com/office/powerpoint/2010/main" val="30663268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pro obsa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897" y="2254657"/>
            <a:ext cx="7772401" cy="2331720"/>
          </a:xfrm>
          <a:prstGeom prst="rect">
            <a:avLst/>
          </a:prstGeom>
        </p:spPr>
      </p:pic>
      <p:sp>
        <p:nvSpPr>
          <p:cNvPr id="10" name="Content Placeholder 9"/>
          <p:cNvSpPr>
            <a:spLocks noGrp="1"/>
          </p:cNvSpPr>
          <p:nvPr>
            <p:ph idx="1"/>
          </p:nvPr>
        </p:nvSpPr>
        <p:spPr>
          <a:xfrm>
            <a:off x="252920" y="2162014"/>
            <a:ext cx="2947482" cy="3744264"/>
          </a:xfrm>
        </p:spPr>
        <p:txBody>
          <a:bodyPr anchor="t">
            <a:normAutofit/>
          </a:bodyPr>
          <a:lstStyle/>
          <a:p>
            <a:r>
              <a:rPr lang="en-US" sz="1600" spc="-100">
                <a:solidFill>
                  <a:schemeClr val="bg1"/>
                </a:solidFill>
              </a:rPr>
              <a:t>Počet žáků na oslovených školách (z došlých odpovědí)</a:t>
            </a:r>
            <a:r>
              <a:rPr lang="cs-CZ" sz="1600" spc="-100">
                <a:solidFill>
                  <a:schemeClr val="bg1"/>
                </a:solidFill>
              </a:rPr>
              <a:t/>
            </a:r>
            <a:br>
              <a:rPr lang="cs-CZ" sz="1600" spc="-100">
                <a:solidFill>
                  <a:schemeClr val="bg1"/>
                </a:solidFill>
              </a:rPr>
            </a:br>
            <a:r>
              <a:rPr lang="cs-CZ" sz="1600" spc="-100">
                <a:solidFill>
                  <a:schemeClr val="bg1"/>
                </a:solidFill>
              </a:rPr>
              <a:t/>
            </a:r>
            <a:br>
              <a:rPr lang="cs-CZ" sz="1600" spc="-100">
                <a:solidFill>
                  <a:schemeClr val="bg1"/>
                </a:solidFill>
              </a:rPr>
            </a:br>
            <a:r>
              <a:rPr lang="cs-CZ" sz="1600" spc="-100">
                <a:solidFill>
                  <a:schemeClr val="bg1"/>
                </a:solidFill>
              </a:rPr>
              <a:t>6/7</a:t>
            </a:r>
            <a:endParaRPr lang="cs-CZ" sz="1600">
              <a:solidFill>
                <a:schemeClr val="bg1"/>
              </a:solidFill>
            </a:endParaRPr>
          </a:p>
        </p:txBody>
      </p:sp>
      <p:sp>
        <p:nvSpPr>
          <p:cNvPr id="4" name="Nadpis 3">
            <a:extLst>
              <a:ext uri="{FF2B5EF4-FFF2-40B4-BE49-F238E27FC236}">
                <a16:creationId xmlns:a16="http://schemas.microsoft.com/office/drawing/2014/main" id="{9F50B8A9-7995-4F73-A3EC-0DDD4438E251}"/>
              </a:ext>
            </a:extLst>
          </p:cNvPr>
          <p:cNvSpPr>
            <a:spLocks noGrp="1"/>
          </p:cNvSpPr>
          <p:nvPr>
            <p:ph type="title"/>
          </p:nvPr>
        </p:nvSpPr>
        <p:spPr>
          <a:xfrm>
            <a:off x="252919" y="1123837"/>
            <a:ext cx="2947482" cy="1038177"/>
          </a:xfrm>
        </p:spPr>
        <p:txBody>
          <a:bodyPr anchor="b">
            <a:normAutofit/>
          </a:bodyPr>
          <a:lstStyle/>
          <a:p>
            <a:endParaRPr lang="cs-CZ" sz="2400"/>
          </a:p>
        </p:txBody>
      </p:sp>
    </p:spTree>
    <p:extLst>
      <p:ext uri="{BB962C8B-B14F-4D97-AF65-F5344CB8AC3E}">
        <p14:creationId xmlns:p14="http://schemas.microsoft.com/office/powerpoint/2010/main" val="403131213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pro obsa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897" y="2257453"/>
            <a:ext cx="7772401" cy="2326129"/>
          </a:xfrm>
          <a:prstGeom prst="rect">
            <a:avLst/>
          </a:prstGeom>
        </p:spPr>
      </p:pic>
      <p:sp>
        <p:nvSpPr>
          <p:cNvPr id="2" name="Nadpis 1">
            <a:extLst>
              <a:ext uri="{FF2B5EF4-FFF2-40B4-BE49-F238E27FC236}">
                <a16:creationId xmlns:a16="http://schemas.microsoft.com/office/drawing/2014/main" id="{561411EC-686B-4973-AC6F-DAAF2F417C48}"/>
              </a:ext>
            </a:extLst>
          </p:cNvPr>
          <p:cNvSpPr>
            <a:spLocks noGrp="1"/>
          </p:cNvSpPr>
          <p:nvPr>
            <p:ph type="title"/>
          </p:nvPr>
        </p:nvSpPr>
        <p:spPr>
          <a:xfrm>
            <a:off x="252920" y="799987"/>
            <a:ext cx="2947482" cy="2324213"/>
          </a:xfrm>
        </p:spPr>
        <p:txBody>
          <a:bodyPr anchor="b">
            <a:normAutofit/>
          </a:bodyPr>
          <a:lstStyle/>
          <a:p>
            <a:r>
              <a:rPr lang="en-US" sz="2200" spc="-100" dirty="0" err="1"/>
              <a:t>Počet</a:t>
            </a:r>
            <a:r>
              <a:rPr lang="en-US" sz="2200" spc="-100" dirty="0"/>
              <a:t> </a:t>
            </a:r>
            <a:r>
              <a:rPr lang="en-US" sz="2200" spc="-100" dirty="0" err="1"/>
              <a:t>žáků</a:t>
            </a:r>
            <a:r>
              <a:rPr lang="en-US" sz="2200" spc="-100" dirty="0"/>
              <a:t> </a:t>
            </a:r>
            <a:r>
              <a:rPr lang="en-US" sz="2200" spc="-100" dirty="0" err="1"/>
              <a:t>na</a:t>
            </a:r>
            <a:r>
              <a:rPr lang="en-US" sz="2200" spc="-100" dirty="0"/>
              <a:t> </a:t>
            </a:r>
            <a:r>
              <a:rPr lang="en-US" sz="2200" spc="-100" dirty="0" err="1"/>
              <a:t>oslovených</a:t>
            </a:r>
            <a:r>
              <a:rPr lang="en-US" sz="2200" spc="-100" dirty="0"/>
              <a:t> </a:t>
            </a:r>
            <a:r>
              <a:rPr lang="en-US" sz="2200" spc="-100" dirty="0" err="1"/>
              <a:t>školách</a:t>
            </a:r>
            <a:r>
              <a:rPr lang="en-US" sz="2200" spc="-100" dirty="0"/>
              <a:t> (z </a:t>
            </a:r>
            <a:r>
              <a:rPr lang="en-US" sz="2200" spc="-100" dirty="0" err="1"/>
              <a:t>došlých</a:t>
            </a:r>
            <a:r>
              <a:rPr lang="en-US" sz="2200" spc="-100" dirty="0"/>
              <a:t> </a:t>
            </a:r>
            <a:r>
              <a:rPr lang="en-US" sz="2200" spc="-100" dirty="0" err="1"/>
              <a:t>odpovědí</a:t>
            </a:r>
            <a:r>
              <a:rPr lang="en-US" sz="2200" spc="-100" dirty="0"/>
              <a:t>)</a:t>
            </a:r>
            <a:r>
              <a:rPr lang="cs-CZ" sz="2200" spc="-100" dirty="0"/>
              <a:t/>
            </a:r>
            <a:br>
              <a:rPr lang="cs-CZ" sz="2200" spc="-100" dirty="0"/>
            </a:br>
            <a:r>
              <a:rPr lang="cs-CZ" sz="2200" spc="-100" dirty="0"/>
              <a:t/>
            </a:r>
            <a:br>
              <a:rPr lang="cs-CZ" sz="2200" spc="-100" dirty="0"/>
            </a:br>
            <a:r>
              <a:rPr lang="cs-CZ" sz="2200" spc="-100" dirty="0"/>
              <a:t>7/7</a:t>
            </a:r>
            <a:endParaRPr lang="cs-CZ" sz="2200" dirty="0"/>
          </a:p>
        </p:txBody>
      </p:sp>
      <p:sp>
        <p:nvSpPr>
          <p:cNvPr id="10" name="Content Placeholder 9"/>
          <p:cNvSpPr>
            <a:spLocks noGrp="1"/>
          </p:cNvSpPr>
          <p:nvPr>
            <p:ph idx="1"/>
          </p:nvPr>
        </p:nvSpPr>
        <p:spPr>
          <a:xfrm>
            <a:off x="252920" y="2162014"/>
            <a:ext cx="2947482" cy="3744264"/>
          </a:xfrm>
        </p:spPr>
        <p:txBody>
          <a:bodyPr anchor="t">
            <a:normAutofit/>
          </a:bodyPr>
          <a:lstStyle/>
          <a:p>
            <a:endParaRPr lang="en-US" sz="1600" dirty="0">
              <a:solidFill>
                <a:schemeClr val="bg1"/>
              </a:solidFill>
            </a:endParaRPr>
          </a:p>
        </p:txBody>
      </p:sp>
    </p:spTree>
    <p:extLst>
      <p:ext uri="{BB962C8B-B14F-4D97-AF65-F5344CB8AC3E}">
        <p14:creationId xmlns:p14="http://schemas.microsoft.com/office/powerpoint/2010/main" val="30595383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5BFB99-6C0E-4994-A5C8-5BE88EF304A7}"/>
              </a:ext>
            </a:extLst>
          </p:cNvPr>
          <p:cNvSpPr>
            <a:spLocks noGrp="1"/>
          </p:cNvSpPr>
          <p:nvPr>
            <p:ph type="title"/>
          </p:nvPr>
        </p:nvSpPr>
        <p:spPr/>
        <p:txBody>
          <a:bodyPr/>
          <a:lstStyle/>
          <a:p>
            <a:r>
              <a:rPr lang="cs-CZ" dirty="0"/>
              <a:t>Počet uvolněných žáků</a:t>
            </a:r>
          </a:p>
        </p:txBody>
      </p:sp>
      <p:sp>
        <p:nvSpPr>
          <p:cNvPr id="3" name="Zástupný symbol pro obsah 2">
            <a:extLst>
              <a:ext uri="{FF2B5EF4-FFF2-40B4-BE49-F238E27FC236}">
                <a16:creationId xmlns:a16="http://schemas.microsoft.com/office/drawing/2014/main" id="{59A5BDAC-C3BC-445B-9F13-0C1B0E2D793C}"/>
              </a:ext>
            </a:extLst>
          </p:cNvPr>
          <p:cNvSpPr>
            <a:spLocks noGrp="1"/>
          </p:cNvSpPr>
          <p:nvPr>
            <p:ph idx="1"/>
          </p:nvPr>
        </p:nvSpPr>
        <p:spPr/>
        <p:txBody>
          <a:bodyPr/>
          <a:lstStyle/>
          <a:p>
            <a:endParaRPr lang="cs-CZ" dirty="0"/>
          </a:p>
        </p:txBody>
      </p:sp>
      <p:graphicFrame>
        <p:nvGraphicFramePr>
          <p:cNvPr id="5" name="Zástupný symbol pro obsah 4">
            <a:extLst>
              <a:ext uri="{FF2B5EF4-FFF2-40B4-BE49-F238E27FC236}">
                <a16:creationId xmlns:a16="http://schemas.microsoft.com/office/drawing/2014/main" id="{4A786181-63F7-438D-8AA1-7219C4BDB47E}"/>
              </a:ext>
            </a:extLst>
          </p:cNvPr>
          <p:cNvGraphicFramePr>
            <a:graphicFrameLocks/>
          </p:cNvGraphicFramePr>
          <p:nvPr>
            <p:extLst>
              <p:ext uri="{D42A27DB-BD31-4B8C-83A1-F6EECF244321}">
                <p14:modId xmlns:p14="http://schemas.microsoft.com/office/powerpoint/2010/main" val="3554686831"/>
              </p:ext>
            </p:extLst>
          </p:nvPr>
        </p:nvGraphicFramePr>
        <p:xfrm>
          <a:off x="3634806" y="63838"/>
          <a:ext cx="8004744" cy="6735253"/>
        </p:xfrm>
        <a:graphic>
          <a:graphicData uri="http://schemas.openxmlformats.org/drawingml/2006/table">
            <a:tbl>
              <a:tblPr firstRow="1" bandRow="1">
                <a:tableStyleId>{5C22544A-7EE6-4342-B048-85BDC9FD1C3A}</a:tableStyleId>
              </a:tblPr>
              <a:tblGrid>
                <a:gridCol w="2668248">
                  <a:extLst>
                    <a:ext uri="{9D8B030D-6E8A-4147-A177-3AD203B41FA5}">
                      <a16:colId xmlns:a16="http://schemas.microsoft.com/office/drawing/2014/main" val="3128400251"/>
                    </a:ext>
                  </a:extLst>
                </a:gridCol>
                <a:gridCol w="2668248">
                  <a:extLst>
                    <a:ext uri="{9D8B030D-6E8A-4147-A177-3AD203B41FA5}">
                      <a16:colId xmlns:a16="http://schemas.microsoft.com/office/drawing/2014/main" val="3875491016"/>
                    </a:ext>
                  </a:extLst>
                </a:gridCol>
                <a:gridCol w="2668248">
                  <a:extLst>
                    <a:ext uri="{9D8B030D-6E8A-4147-A177-3AD203B41FA5}">
                      <a16:colId xmlns:a16="http://schemas.microsoft.com/office/drawing/2014/main" val="2733640901"/>
                    </a:ext>
                  </a:extLst>
                </a:gridCol>
              </a:tblGrid>
              <a:tr h="1248853">
                <a:tc>
                  <a:txBody>
                    <a:bodyPr/>
                    <a:lstStyle/>
                    <a:p>
                      <a:r>
                        <a:rPr lang="cs-CZ" dirty="0"/>
                        <a:t>Výčet kontaktovaných krajů</a:t>
                      </a:r>
                    </a:p>
                  </a:txBody>
                  <a:tcPr/>
                </a:tc>
                <a:tc>
                  <a:txBody>
                    <a:bodyPr/>
                    <a:lstStyle/>
                    <a:p>
                      <a:r>
                        <a:rPr lang="cs-CZ" dirty="0"/>
                        <a:t>Počet  úplně uvolněných žáků</a:t>
                      </a:r>
                    </a:p>
                  </a:txBody>
                  <a:tcPr/>
                </a:tc>
                <a:tc>
                  <a:txBody>
                    <a:bodyPr/>
                    <a:lstStyle/>
                    <a:p>
                      <a:r>
                        <a:rPr lang="cs-CZ" dirty="0"/>
                        <a:t>Počet částečně uvolněných žáků</a:t>
                      </a:r>
                    </a:p>
                  </a:txBody>
                  <a:tcPr/>
                </a:tc>
                <a:extLst>
                  <a:ext uri="{0D108BD9-81ED-4DB2-BD59-A6C34878D82A}">
                    <a16:rowId xmlns:a16="http://schemas.microsoft.com/office/drawing/2014/main" val="2616901081"/>
                  </a:ext>
                </a:extLst>
              </a:tr>
              <a:tr h="354447">
                <a:tc>
                  <a:txBody>
                    <a:bodyPr/>
                    <a:lstStyle/>
                    <a:p>
                      <a:r>
                        <a:rPr lang="cs-CZ" dirty="0"/>
                        <a:t>Jihočeský</a:t>
                      </a:r>
                    </a:p>
                  </a:txBody>
                  <a:tcPr/>
                </a:tc>
                <a:tc>
                  <a:txBody>
                    <a:bodyPr/>
                    <a:lstStyle/>
                    <a:p>
                      <a:r>
                        <a:rPr lang="cs-CZ" dirty="0"/>
                        <a:t>33</a:t>
                      </a:r>
                    </a:p>
                  </a:txBody>
                  <a:tcPr/>
                </a:tc>
                <a:tc>
                  <a:txBody>
                    <a:bodyPr/>
                    <a:lstStyle/>
                    <a:p>
                      <a:r>
                        <a:rPr lang="cs-CZ" dirty="0"/>
                        <a:t>50</a:t>
                      </a:r>
                    </a:p>
                  </a:txBody>
                  <a:tcPr/>
                </a:tc>
                <a:extLst>
                  <a:ext uri="{0D108BD9-81ED-4DB2-BD59-A6C34878D82A}">
                    <a16:rowId xmlns:a16="http://schemas.microsoft.com/office/drawing/2014/main" val="2776513923"/>
                  </a:ext>
                </a:extLst>
              </a:tr>
              <a:tr h="354447">
                <a:tc>
                  <a:txBody>
                    <a:bodyPr/>
                    <a:lstStyle/>
                    <a:p>
                      <a:r>
                        <a:rPr lang="cs-CZ" dirty="0"/>
                        <a:t>Jihomoravský</a:t>
                      </a:r>
                    </a:p>
                  </a:txBody>
                  <a:tcPr/>
                </a:tc>
                <a:tc>
                  <a:txBody>
                    <a:bodyPr/>
                    <a:lstStyle/>
                    <a:p>
                      <a:r>
                        <a:rPr lang="cs-CZ" dirty="0"/>
                        <a:t>139</a:t>
                      </a:r>
                    </a:p>
                  </a:txBody>
                  <a:tcPr/>
                </a:tc>
                <a:tc>
                  <a:txBody>
                    <a:bodyPr/>
                    <a:lstStyle/>
                    <a:p>
                      <a:r>
                        <a:rPr lang="cs-CZ" dirty="0"/>
                        <a:t>79</a:t>
                      </a:r>
                    </a:p>
                  </a:txBody>
                  <a:tcPr/>
                </a:tc>
                <a:extLst>
                  <a:ext uri="{0D108BD9-81ED-4DB2-BD59-A6C34878D82A}">
                    <a16:rowId xmlns:a16="http://schemas.microsoft.com/office/drawing/2014/main" val="3650229659"/>
                  </a:ext>
                </a:extLst>
              </a:tr>
              <a:tr h="354447">
                <a:tc>
                  <a:txBody>
                    <a:bodyPr/>
                    <a:lstStyle/>
                    <a:p>
                      <a:r>
                        <a:rPr lang="cs-CZ" dirty="0"/>
                        <a:t>Karlovarský</a:t>
                      </a:r>
                    </a:p>
                  </a:txBody>
                  <a:tcPr/>
                </a:tc>
                <a:tc>
                  <a:txBody>
                    <a:bodyPr/>
                    <a:lstStyle/>
                    <a:p>
                      <a:r>
                        <a:rPr lang="cs-CZ" dirty="0"/>
                        <a:t>0</a:t>
                      </a:r>
                    </a:p>
                  </a:txBody>
                  <a:tcPr/>
                </a:tc>
                <a:tc>
                  <a:txBody>
                    <a:bodyPr/>
                    <a:lstStyle/>
                    <a:p>
                      <a:r>
                        <a:rPr lang="cs-CZ" dirty="0"/>
                        <a:t>1</a:t>
                      </a:r>
                    </a:p>
                  </a:txBody>
                  <a:tcPr/>
                </a:tc>
                <a:extLst>
                  <a:ext uri="{0D108BD9-81ED-4DB2-BD59-A6C34878D82A}">
                    <a16:rowId xmlns:a16="http://schemas.microsoft.com/office/drawing/2014/main" val="3705990053"/>
                  </a:ext>
                </a:extLst>
              </a:tr>
              <a:tr h="354447">
                <a:tc>
                  <a:txBody>
                    <a:bodyPr/>
                    <a:lstStyle/>
                    <a:p>
                      <a:r>
                        <a:rPr lang="cs-CZ" dirty="0"/>
                        <a:t>Liberecký</a:t>
                      </a:r>
                    </a:p>
                  </a:txBody>
                  <a:tcPr/>
                </a:tc>
                <a:tc>
                  <a:txBody>
                    <a:bodyPr/>
                    <a:lstStyle/>
                    <a:p>
                      <a:r>
                        <a:rPr lang="cs-CZ" dirty="0"/>
                        <a:t>15</a:t>
                      </a:r>
                    </a:p>
                  </a:txBody>
                  <a:tcPr/>
                </a:tc>
                <a:tc>
                  <a:txBody>
                    <a:bodyPr/>
                    <a:lstStyle/>
                    <a:p>
                      <a:r>
                        <a:rPr lang="cs-CZ" dirty="0"/>
                        <a:t>25</a:t>
                      </a:r>
                    </a:p>
                  </a:txBody>
                  <a:tcPr/>
                </a:tc>
                <a:extLst>
                  <a:ext uri="{0D108BD9-81ED-4DB2-BD59-A6C34878D82A}">
                    <a16:rowId xmlns:a16="http://schemas.microsoft.com/office/drawing/2014/main" val="3741027077"/>
                  </a:ext>
                </a:extLst>
              </a:tr>
              <a:tr h="354447">
                <a:tc>
                  <a:txBody>
                    <a:bodyPr/>
                    <a:lstStyle/>
                    <a:p>
                      <a:r>
                        <a:rPr lang="cs-CZ" dirty="0"/>
                        <a:t>Moravskoslezský</a:t>
                      </a:r>
                    </a:p>
                  </a:txBody>
                  <a:tcPr/>
                </a:tc>
                <a:tc>
                  <a:txBody>
                    <a:bodyPr/>
                    <a:lstStyle/>
                    <a:p>
                      <a:r>
                        <a:rPr lang="cs-CZ" dirty="0"/>
                        <a:t>69</a:t>
                      </a:r>
                    </a:p>
                  </a:txBody>
                  <a:tcPr/>
                </a:tc>
                <a:tc>
                  <a:txBody>
                    <a:bodyPr/>
                    <a:lstStyle/>
                    <a:p>
                      <a:r>
                        <a:rPr lang="cs-CZ" dirty="0"/>
                        <a:t>34</a:t>
                      </a:r>
                    </a:p>
                  </a:txBody>
                  <a:tcPr/>
                </a:tc>
                <a:extLst>
                  <a:ext uri="{0D108BD9-81ED-4DB2-BD59-A6C34878D82A}">
                    <a16:rowId xmlns:a16="http://schemas.microsoft.com/office/drawing/2014/main" val="2431535925"/>
                  </a:ext>
                </a:extLst>
              </a:tr>
              <a:tr h="354447">
                <a:tc>
                  <a:txBody>
                    <a:bodyPr/>
                    <a:lstStyle/>
                    <a:p>
                      <a:r>
                        <a:rPr lang="cs-CZ" dirty="0"/>
                        <a:t>Olomoucký</a:t>
                      </a:r>
                    </a:p>
                  </a:txBody>
                  <a:tcPr/>
                </a:tc>
                <a:tc>
                  <a:txBody>
                    <a:bodyPr/>
                    <a:lstStyle/>
                    <a:p>
                      <a:r>
                        <a:rPr lang="cs-CZ" dirty="0"/>
                        <a:t>81</a:t>
                      </a:r>
                    </a:p>
                  </a:txBody>
                  <a:tcPr/>
                </a:tc>
                <a:tc>
                  <a:txBody>
                    <a:bodyPr/>
                    <a:lstStyle/>
                    <a:p>
                      <a:r>
                        <a:rPr lang="cs-CZ" dirty="0"/>
                        <a:t>91</a:t>
                      </a:r>
                    </a:p>
                  </a:txBody>
                  <a:tcPr/>
                </a:tc>
                <a:extLst>
                  <a:ext uri="{0D108BD9-81ED-4DB2-BD59-A6C34878D82A}">
                    <a16:rowId xmlns:a16="http://schemas.microsoft.com/office/drawing/2014/main" val="2600159219"/>
                  </a:ext>
                </a:extLst>
              </a:tr>
              <a:tr h="354447">
                <a:tc>
                  <a:txBody>
                    <a:bodyPr/>
                    <a:lstStyle/>
                    <a:p>
                      <a:r>
                        <a:rPr lang="cs-CZ" dirty="0"/>
                        <a:t>Pardubický</a:t>
                      </a:r>
                    </a:p>
                  </a:txBody>
                  <a:tcPr/>
                </a:tc>
                <a:tc>
                  <a:txBody>
                    <a:bodyPr/>
                    <a:lstStyle/>
                    <a:p>
                      <a:r>
                        <a:rPr lang="cs-CZ" dirty="0"/>
                        <a:t>58</a:t>
                      </a:r>
                    </a:p>
                  </a:txBody>
                  <a:tcPr/>
                </a:tc>
                <a:tc>
                  <a:txBody>
                    <a:bodyPr/>
                    <a:lstStyle/>
                    <a:p>
                      <a:r>
                        <a:rPr lang="cs-CZ" dirty="0"/>
                        <a:t>22</a:t>
                      </a:r>
                    </a:p>
                  </a:txBody>
                  <a:tcPr/>
                </a:tc>
                <a:extLst>
                  <a:ext uri="{0D108BD9-81ED-4DB2-BD59-A6C34878D82A}">
                    <a16:rowId xmlns:a16="http://schemas.microsoft.com/office/drawing/2014/main" val="2671260672"/>
                  </a:ext>
                </a:extLst>
              </a:tr>
              <a:tr h="354447">
                <a:tc>
                  <a:txBody>
                    <a:bodyPr/>
                    <a:lstStyle/>
                    <a:p>
                      <a:r>
                        <a:rPr lang="cs-CZ" dirty="0"/>
                        <a:t>Plzeňský</a:t>
                      </a:r>
                    </a:p>
                  </a:txBody>
                  <a:tcPr/>
                </a:tc>
                <a:tc>
                  <a:txBody>
                    <a:bodyPr/>
                    <a:lstStyle/>
                    <a:p>
                      <a:r>
                        <a:rPr lang="cs-CZ" dirty="0"/>
                        <a:t>45</a:t>
                      </a:r>
                    </a:p>
                  </a:txBody>
                  <a:tcPr/>
                </a:tc>
                <a:tc>
                  <a:txBody>
                    <a:bodyPr/>
                    <a:lstStyle/>
                    <a:p>
                      <a:r>
                        <a:rPr lang="cs-CZ" dirty="0"/>
                        <a:t>16</a:t>
                      </a:r>
                    </a:p>
                  </a:txBody>
                  <a:tcPr/>
                </a:tc>
                <a:extLst>
                  <a:ext uri="{0D108BD9-81ED-4DB2-BD59-A6C34878D82A}">
                    <a16:rowId xmlns:a16="http://schemas.microsoft.com/office/drawing/2014/main" val="1859460829"/>
                  </a:ext>
                </a:extLst>
              </a:tr>
              <a:tr h="354447">
                <a:tc>
                  <a:txBody>
                    <a:bodyPr/>
                    <a:lstStyle/>
                    <a:p>
                      <a:r>
                        <a:rPr lang="cs-CZ" dirty="0"/>
                        <a:t>Středočeský</a:t>
                      </a:r>
                    </a:p>
                  </a:txBody>
                  <a:tcPr/>
                </a:tc>
                <a:tc>
                  <a:txBody>
                    <a:bodyPr/>
                    <a:lstStyle/>
                    <a:p>
                      <a:r>
                        <a:rPr lang="cs-CZ" dirty="0"/>
                        <a:t>87</a:t>
                      </a:r>
                    </a:p>
                  </a:txBody>
                  <a:tcPr/>
                </a:tc>
                <a:tc>
                  <a:txBody>
                    <a:bodyPr/>
                    <a:lstStyle/>
                    <a:p>
                      <a:r>
                        <a:rPr lang="cs-CZ" dirty="0"/>
                        <a:t>91</a:t>
                      </a:r>
                    </a:p>
                  </a:txBody>
                  <a:tcPr/>
                </a:tc>
                <a:extLst>
                  <a:ext uri="{0D108BD9-81ED-4DB2-BD59-A6C34878D82A}">
                    <a16:rowId xmlns:a16="http://schemas.microsoft.com/office/drawing/2014/main" val="2686074014"/>
                  </a:ext>
                </a:extLst>
              </a:tr>
              <a:tr h="354447">
                <a:tc>
                  <a:txBody>
                    <a:bodyPr/>
                    <a:lstStyle/>
                    <a:p>
                      <a:r>
                        <a:rPr lang="cs-CZ" dirty="0"/>
                        <a:t>Zlínský</a:t>
                      </a:r>
                    </a:p>
                  </a:txBody>
                  <a:tcPr/>
                </a:tc>
                <a:tc>
                  <a:txBody>
                    <a:bodyPr/>
                    <a:lstStyle/>
                    <a:p>
                      <a:r>
                        <a:rPr lang="cs-CZ" dirty="0"/>
                        <a:t>68</a:t>
                      </a:r>
                    </a:p>
                  </a:txBody>
                  <a:tcPr/>
                </a:tc>
                <a:tc>
                  <a:txBody>
                    <a:bodyPr/>
                    <a:lstStyle/>
                    <a:p>
                      <a:r>
                        <a:rPr lang="cs-CZ" dirty="0"/>
                        <a:t>69</a:t>
                      </a:r>
                    </a:p>
                  </a:txBody>
                  <a:tcPr/>
                </a:tc>
                <a:extLst>
                  <a:ext uri="{0D108BD9-81ED-4DB2-BD59-A6C34878D82A}">
                    <a16:rowId xmlns:a16="http://schemas.microsoft.com/office/drawing/2014/main" val="3116195263"/>
                  </a:ext>
                </a:extLst>
              </a:tr>
              <a:tr h="354447">
                <a:tc>
                  <a:txBody>
                    <a:bodyPr/>
                    <a:lstStyle/>
                    <a:p>
                      <a:r>
                        <a:rPr lang="cs-CZ" dirty="0"/>
                        <a:t>Praha</a:t>
                      </a:r>
                    </a:p>
                  </a:txBody>
                  <a:tcPr/>
                </a:tc>
                <a:tc>
                  <a:txBody>
                    <a:bodyPr/>
                    <a:lstStyle/>
                    <a:p>
                      <a:r>
                        <a:rPr lang="cs-CZ" dirty="0"/>
                        <a:t>68</a:t>
                      </a:r>
                    </a:p>
                  </a:txBody>
                  <a:tcPr/>
                </a:tc>
                <a:tc>
                  <a:txBody>
                    <a:bodyPr/>
                    <a:lstStyle/>
                    <a:p>
                      <a:r>
                        <a:rPr lang="cs-CZ" dirty="0"/>
                        <a:t>11</a:t>
                      </a:r>
                    </a:p>
                  </a:txBody>
                  <a:tcPr/>
                </a:tc>
                <a:extLst>
                  <a:ext uri="{0D108BD9-81ED-4DB2-BD59-A6C34878D82A}">
                    <a16:rowId xmlns:a16="http://schemas.microsoft.com/office/drawing/2014/main" val="1725861261"/>
                  </a:ext>
                </a:extLst>
              </a:tr>
              <a:tr h="354447">
                <a:tc>
                  <a:txBody>
                    <a:bodyPr/>
                    <a:lstStyle/>
                    <a:p>
                      <a:r>
                        <a:rPr lang="cs-CZ" dirty="0"/>
                        <a:t>Královéhradecký</a:t>
                      </a:r>
                    </a:p>
                  </a:txBody>
                  <a:tcPr/>
                </a:tc>
                <a:tc>
                  <a:txBody>
                    <a:bodyPr/>
                    <a:lstStyle/>
                    <a:p>
                      <a:r>
                        <a:rPr lang="cs-CZ" dirty="0"/>
                        <a:t>53</a:t>
                      </a:r>
                    </a:p>
                  </a:txBody>
                  <a:tcPr/>
                </a:tc>
                <a:tc>
                  <a:txBody>
                    <a:bodyPr/>
                    <a:lstStyle/>
                    <a:p>
                      <a:r>
                        <a:rPr lang="cs-CZ" dirty="0"/>
                        <a:t>87</a:t>
                      </a:r>
                    </a:p>
                  </a:txBody>
                  <a:tcPr/>
                </a:tc>
                <a:extLst>
                  <a:ext uri="{0D108BD9-81ED-4DB2-BD59-A6C34878D82A}">
                    <a16:rowId xmlns:a16="http://schemas.microsoft.com/office/drawing/2014/main" val="2072109942"/>
                  </a:ext>
                </a:extLst>
              </a:tr>
              <a:tr h="354447">
                <a:tc>
                  <a:txBody>
                    <a:bodyPr/>
                    <a:lstStyle/>
                    <a:p>
                      <a:r>
                        <a:rPr lang="cs-CZ" dirty="0"/>
                        <a:t>Ústecký</a:t>
                      </a:r>
                    </a:p>
                  </a:txBody>
                  <a:tcPr/>
                </a:tc>
                <a:tc>
                  <a:txBody>
                    <a:bodyPr/>
                    <a:lstStyle/>
                    <a:p>
                      <a:r>
                        <a:rPr lang="cs-CZ" dirty="0"/>
                        <a:t>64</a:t>
                      </a:r>
                    </a:p>
                  </a:txBody>
                  <a:tcPr/>
                </a:tc>
                <a:tc>
                  <a:txBody>
                    <a:bodyPr/>
                    <a:lstStyle/>
                    <a:p>
                      <a:r>
                        <a:rPr lang="cs-CZ" dirty="0"/>
                        <a:t>78</a:t>
                      </a:r>
                    </a:p>
                  </a:txBody>
                  <a:tcPr/>
                </a:tc>
                <a:extLst>
                  <a:ext uri="{0D108BD9-81ED-4DB2-BD59-A6C34878D82A}">
                    <a16:rowId xmlns:a16="http://schemas.microsoft.com/office/drawing/2014/main" val="2389448043"/>
                  </a:ext>
                </a:extLst>
              </a:tr>
              <a:tr h="354447">
                <a:tc>
                  <a:txBody>
                    <a:bodyPr/>
                    <a:lstStyle/>
                    <a:p>
                      <a:r>
                        <a:rPr lang="cs-CZ" dirty="0"/>
                        <a:t>Vysočina</a:t>
                      </a:r>
                    </a:p>
                  </a:txBody>
                  <a:tcPr/>
                </a:tc>
                <a:tc>
                  <a:txBody>
                    <a:bodyPr/>
                    <a:lstStyle/>
                    <a:p>
                      <a:r>
                        <a:rPr lang="cs-CZ" dirty="0"/>
                        <a:t>48</a:t>
                      </a:r>
                    </a:p>
                  </a:txBody>
                  <a:tcPr/>
                </a:tc>
                <a:tc>
                  <a:txBody>
                    <a:bodyPr/>
                    <a:lstStyle/>
                    <a:p>
                      <a:r>
                        <a:rPr lang="cs-CZ" dirty="0"/>
                        <a:t>73</a:t>
                      </a:r>
                    </a:p>
                  </a:txBody>
                  <a:tcPr/>
                </a:tc>
                <a:extLst>
                  <a:ext uri="{0D108BD9-81ED-4DB2-BD59-A6C34878D82A}">
                    <a16:rowId xmlns:a16="http://schemas.microsoft.com/office/drawing/2014/main" val="1730150850"/>
                  </a:ext>
                </a:extLst>
              </a:tr>
              <a:tr h="354447">
                <a:tc>
                  <a:txBody>
                    <a:bodyPr/>
                    <a:lstStyle/>
                    <a:p>
                      <a:r>
                        <a:rPr lang="cs-CZ" dirty="0"/>
                        <a:t>CELKEM</a:t>
                      </a:r>
                    </a:p>
                  </a:txBody>
                  <a:tcPr/>
                </a:tc>
                <a:tc>
                  <a:txBody>
                    <a:bodyPr/>
                    <a:lstStyle/>
                    <a:p>
                      <a:r>
                        <a:rPr lang="cs-CZ" dirty="0"/>
                        <a:t>828</a:t>
                      </a:r>
                    </a:p>
                  </a:txBody>
                  <a:tcPr/>
                </a:tc>
                <a:tc>
                  <a:txBody>
                    <a:bodyPr/>
                    <a:lstStyle/>
                    <a:p>
                      <a:r>
                        <a:rPr lang="cs-CZ" dirty="0"/>
                        <a:t>727</a:t>
                      </a:r>
                    </a:p>
                  </a:txBody>
                  <a:tcPr/>
                </a:tc>
                <a:extLst>
                  <a:ext uri="{0D108BD9-81ED-4DB2-BD59-A6C34878D82A}">
                    <a16:rowId xmlns:a16="http://schemas.microsoft.com/office/drawing/2014/main" val="1183677767"/>
                  </a:ext>
                </a:extLst>
              </a:tr>
            </a:tbl>
          </a:graphicData>
        </a:graphic>
      </p:graphicFrame>
    </p:spTree>
    <p:extLst>
      <p:ext uri="{BB962C8B-B14F-4D97-AF65-F5344CB8AC3E}">
        <p14:creationId xmlns:p14="http://schemas.microsoft.com/office/powerpoint/2010/main" val="182996309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3AF988-3FBE-44B5-A5C2-80111B42218C}"/>
              </a:ext>
            </a:extLst>
          </p:cNvPr>
          <p:cNvSpPr>
            <a:spLocks noGrp="1"/>
          </p:cNvSpPr>
          <p:nvPr>
            <p:ph type="title"/>
          </p:nvPr>
        </p:nvSpPr>
        <p:spPr/>
        <p:txBody>
          <a:bodyPr/>
          <a:lstStyle/>
          <a:p>
            <a:r>
              <a:rPr lang="cs-CZ" dirty="0"/>
              <a:t>Zdravotní tělesná výchova</a:t>
            </a:r>
            <a:br>
              <a:rPr lang="cs-CZ" dirty="0"/>
            </a:br>
            <a:r>
              <a:rPr lang="cs-CZ" dirty="0"/>
              <a:t/>
            </a:r>
            <a:br>
              <a:rPr lang="cs-CZ" dirty="0"/>
            </a:br>
            <a:r>
              <a:rPr lang="cs-CZ" dirty="0"/>
              <a:t>1/15</a:t>
            </a:r>
          </a:p>
        </p:txBody>
      </p:sp>
      <p:sp>
        <p:nvSpPr>
          <p:cNvPr id="3" name="Zástupný symbol pro obsah 2">
            <a:extLst>
              <a:ext uri="{FF2B5EF4-FFF2-40B4-BE49-F238E27FC236}">
                <a16:creationId xmlns:a16="http://schemas.microsoft.com/office/drawing/2014/main" id="{B614C194-A906-4859-B2CD-D63C229B3255}"/>
              </a:ext>
            </a:extLst>
          </p:cNvPr>
          <p:cNvSpPr>
            <a:spLocks noGrp="1"/>
          </p:cNvSpPr>
          <p:nvPr>
            <p:ph idx="1"/>
          </p:nvPr>
        </p:nvSpPr>
        <p:spPr/>
        <p:txBody>
          <a:bodyPr/>
          <a:lstStyle/>
          <a:p>
            <a:endParaRPr lang="cs-CZ"/>
          </a:p>
        </p:txBody>
      </p:sp>
      <p:graphicFrame>
        <p:nvGraphicFramePr>
          <p:cNvPr id="5" name="Zástupný symbol pro obsah 4">
            <a:extLst>
              <a:ext uri="{FF2B5EF4-FFF2-40B4-BE49-F238E27FC236}">
                <a16:creationId xmlns:a16="http://schemas.microsoft.com/office/drawing/2014/main" id="{7A0057A7-5630-4AAC-B750-EFE452A34E46}"/>
              </a:ext>
            </a:extLst>
          </p:cNvPr>
          <p:cNvGraphicFramePr>
            <a:graphicFrameLocks/>
          </p:cNvGraphicFramePr>
          <p:nvPr>
            <p:extLst>
              <p:ext uri="{D42A27DB-BD31-4B8C-83A1-F6EECF244321}">
                <p14:modId xmlns:p14="http://schemas.microsoft.com/office/powerpoint/2010/main" val="2750280664"/>
              </p:ext>
            </p:extLst>
          </p:nvPr>
        </p:nvGraphicFramePr>
        <p:xfrm>
          <a:off x="3752036" y="46895"/>
          <a:ext cx="6681501" cy="6703913"/>
        </p:xfrm>
        <a:graphic>
          <a:graphicData uri="http://schemas.openxmlformats.org/drawingml/2006/table">
            <a:tbl>
              <a:tblPr firstRow="1" bandRow="1">
                <a:tableStyleId>{5C22544A-7EE6-4342-B048-85BDC9FD1C3A}</a:tableStyleId>
              </a:tblPr>
              <a:tblGrid>
                <a:gridCol w="2227167">
                  <a:extLst>
                    <a:ext uri="{9D8B030D-6E8A-4147-A177-3AD203B41FA5}">
                      <a16:colId xmlns:a16="http://schemas.microsoft.com/office/drawing/2014/main" val="3128400251"/>
                    </a:ext>
                  </a:extLst>
                </a:gridCol>
                <a:gridCol w="2227167">
                  <a:extLst>
                    <a:ext uri="{9D8B030D-6E8A-4147-A177-3AD203B41FA5}">
                      <a16:colId xmlns:a16="http://schemas.microsoft.com/office/drawing/2014/main" val="4007763615"/>
                    </a:ext>
                  </a:extLst>
                </a:gridCol>
                <a:gridCol w="2227167">
                  <a:extLst>
                    <a:ext uri="{9D8B030D-6E8A-4147-A177-3AD203B41FA5}">
                      <a16:colId xmlns:a16="http://schemas.microsoft.com/office/drawing/2014/main" val="3875491016"/>
                    </a:ext>
                  </a:extLst>
                </a:gridCol>
              </a:tblGrid>
              <a:tr h="1217513">
                <a:tc>
                  <a:txBody>
                    <a:bodyPr/>
                    <a:lstStyle/>
                    <a:p>
                      <a:r>
                        <a:rPr lang="cs-CZ" dirty="0"/>
                        <a:t>Výčet kontaktovaných krajů</a:t>
                      </a:r>
                    </a:p>
                  </a:txBody>
                  <a:tcPr/>
                </a:tc>
                <a:tc>
                  <a:txBody>
                    <a:bodyPr/>
                    <a:lstStyle/>
                    <a:p>
                      <a:r>
                        <a:rPr lang="cs-CZ" dirty="0"/>
                        <a:t>Počet škol</a:t>
                      </a:r>
                    </a:p>
                  </a:txBody>
                  <a:tcPr/>
                </a:tc>
                <a:tc>
                  <a:txBody>
                    <a:bodyPr/>
                    <a:lstStyle/>
                    <a:p>
                      <a:r>
                        <a:rPr lang="cs-CZ" dirty="0"/>
                        <a:t>Zdravotní tělesná výchova</a:t>
                      </a:r>
                    </a:p>
                  </a:txBody>
                  <a:tcPr/>
                </a:tc>
                <a:extLst>
                  <a:ext uri="{0D108BD9-81ED-4DB2-BD59-A6C34878D82A}">
                    <a16:rowId xmlns:a16="http://schemas.microsoft.com/office/drawing/2014/main" val="2616901081"/>
                  </a:ext>
                </a:extLst>
              </a:tr>
              <a:tr h="345552">
                <a:tc>
                  <a:txBody>
                    <a:bodyPr/>
                    <a:lstStyle/>
                    <a:p>
                      <a:r>
                        <a:rPr lang="cs-CZ" dirty="0"/>
                        <a:t>Jihočeský</a:t>
                      </a:r>
                    </a:p>
                  </a:txBody>
                  <a:tcPr/>
                </a:tc>
                <a:tc>
                  <a:txBody>
                    <a:bodyPr/>
                    <a:lstStyle/>
                    <a:p>
                      <a:r>
                        <a:rPr lang="cs-CZ" dirty="0"/>
                        <a:t>29</a:t>
                      </a:r>
                    </a:p>
                  </a:txBody>
                  <a:tcPr/>
                </a:tc>
                <a:tc>
                  <a:txBody>
                    <a:bodyPr/>
                    <a:lstStyle/>
                    <a:p>
                      <a:r>
                        <a:rPr lang="cs-CZ" dirty="0"/>
                        <a:t>1</a:t>
                      </a:r>
                    </a:p>
                  </a:txBody>
                  <a:tcPr/>
                </a:tc>
                <a:extLst>
                  <a:ext uri="{0D108BD9-81ED-4DB2-BD59-A6C34878D82A}">
                    <a16:rowId xmlns:a16="http://schemas.microsoft.com/office/drawing/2014/main" val="2776513923"/>
                  </a:ext>
                </a:extLst>
              </a:tr>
              <a:tr h="345552">
                <a:tc>
                  <a:txBody>
                    <a:bodyPr/>
                    <a:lstStyle/>
                    <a:p>
                      <a:r>
                        <a:rPr lang="cs-CZ" dirty="0"/>
                        <a:t>Jihomoravský</a:t>
                      </a:r>
                    </a:p>
                  </a:txBody>
                  <a:tcPr/>
                </a:tc>
                <a:tc>
                  <a:txBody>
                    <a:bodyPr/>
                    <a:lstStyle/>
                    <a:p>
                      <a:r>
                        <a:rPr lang="cs-CZ" dirty="0"/>
                        <a:t>69</a:t>
                      </a:r>
                    </a:p>
                  </a:txBody>
                  <a:tcPr/>
                </a:tc>
                <a:tc>
                  <a:txBody>
                    <a:bodyPr/>
                    <a:lstStyle/>
                    <a:p>
                      <a:r>
                        <a:rPr lang="cs-CZ" dirty="0"/>
                        <a:t>3 (2)</a:t>
                      </a:r>
                    </a:p>
                  </a:txBody>
                  <a:tcPr/>
                </a:tc>
                <a:extLst>
                  <a:ext uri="{0D108BD9-81ED-4DB2-BD59-A6C34878D82A}">
                    <a16:rowId xmlns:a16="http://schemas.microsoft.com/office/drawing/2014/main" val="3650229659"/>
                  </a:ext>
                </a:extLst>
              </a:tr>
              <a:tr h="345552">
                <a:tc>
                  <a:txBody>
                    <a:bodyPr/>
                    <a:lstStyle/>
                    <a:p>
                      <a:r>
                        <a:rPr lang="cs-CZ" dirty="0"/>
                        <a:t>Karlovarský</a:t>
                      </a:r>
                    </a:p>
                  </a:txBody>
                  <a:tcPr/>
                </a:tc>
                <a:tc>
                  <a:txBody>
                    <a:bodyPr/>
                    <a:lstStyle/>
                    <a:p>
                      <a:r>
                        <a:rPr lang="cs-CZ" dirty="0"/>
                        <a:t>3</a:t>
                      </a:r>
                    </a:p>
                  </a:txBody>
                  <a:tcPr/>
                </a:tc>
                <a:tc>
                  <a:txBody>
                    <a:bodyPr/>
                    <a:lstStyle/>
                    <a:p>
                      <a:endParaRPr lang="cs-CZ" dirty="0"/>
                    </a:p>
                  </a:txBody>
                  <a:tcPr/>
                </a:tc>
                <a:extLst>
                  <a:ext uri="{0D108BD9-81ED-4DB2-BD59-A6C34878D82A}">
                    <a16:rowId xmlns:a16="http://schemas.microsoft.com/office/drawing/2014/main" val="3705990053"/>
                  </a:ext>
                </a:extLst>
              </a:tr>
              <a:tr h="345552">
                <a:tc>
                  <a:txBody>
                    <a:bodyPr/>
                    <a:lstStyle/>
                    <a:p>
                      <a:r>
                        <a:rPr lang="cs-CZ" dirty="0"/>
                        <a:t>Liberecký</a:t>
                      </a:r>
                    </a:p>
                  </a:txBody>
                  <a:tcPr/>
                </a:tc>
                <a:tc>
                  <a:txBody>
                    <a:bodyPr/>
                    <a:lstStyle/>
                    <a:p>
                      <a:r>
                        <a:rPr lang="cs-CZ" dirty="0"/>
                        <a:t>15</a:t>
                      </a:r>
                    </a:p>
                  </a:txBody>
                  <a:tcPr/>
                </a:tc>
                <a:tc>
                  <a:txBody>
                    <a:bodyPr/>
                    <a:lstStyle/>
                    <a:p>
                      <a:endParaRPr lang="cs-CZ" dirty="0"/>
                    </a:p>
                  </a:txBody>
                  <a:tcPr/>
                </a:tc>
                <a:extLst>
                  <a:ext uri="{0D108BD9-81ED-4DB2-BD59-A6C34878D82A}">
                    <a16:rowId xmlns:a16="http://schemas.microsoft.com/office/drawing/2014/main" val="3741027077"/>
                  </a:ext>
                </a:extLst>
              </a:tr>
              <a:tr h="345552">
                <a:tc>
                  <a:txBody>
                    <a:bodyPr/>
                    <a:lstStyle/>
                    <a:p>
                      <a:r>
                        <a:rPr lang="cs-CZ" dirty="0"/>
                        <a:t>Moravskoslezský</a:t>
                      </a:r>
                    </a:p>
                  </a:txBody>
                  <a:tcPr/>
                </a:tc>
                <a:tc>
                  <a:txBody>
                    <a:bodyPr/>
                    <a:lstStyle/>
                    <a:p>
                      <a:r>
                        <a:rPr lang="cs-CZ" dirty="0"/>
                        <a:t>40</a:t>
                      </a:r>
                    </a:p>
                  </a:txBody>
                  <a:tcPr/>
                </a:tc>
                <a:tc>
                  <a:txBody>
                    <a:bodyPr/>
                    <a:lstStyle/>
                    <a:p>
                      <a:r>
                        <a:rPr lang="cs-CZ" dirty="0"/>
                        <a:t>4</a:t>
                      </a:r>
                    </a:p>
                  </a:txBody>
                  <a:tcPr/>
                </a:tc>
                <a:extLst>
                  <a:ext uri="{0D108BD9-81ED-4DB2-BD59-A6C34878D82A}">
                    <a16:rowId xmlns:a16="http://schemas.microsoft.com/office/drawing/2014/main" val="2431535925"/>
                  </a:ext>
                </a:extLst>
              </a:tr>
              <a:tr h="345552">
                <a:tc>
                  <a:txBody>
                    <a:bodyPr/>
                    <a:lstStyle/>
                    <a:p>
                      <a:r>
                        <a:rPr lang="cs-CZ" dirty="0"/>
                        <a:t>Olomoucký</a:t>
                      </a:r>
                    </a:p>
                  </a:txBody>
                  <a:tcPr/>
                </a:tc>
                <a:tc>
                  <a:txBody>
                    <a:bodyPr/>
                    <a:lstStyle/>
                    <a:p>
                      <a:r>
                        <a:rPr lang="cs-CZ" dirty="0"/>
                        <a:t>38</a:t>
                      </a:r>
                    </a:p>
                  </a:txBody>
                  <a:tcPr/>
                </a:tc>
                <a:tc>
                  <a:txBody>
                    <a:bodyPr/>
                    <a:lstStyle/>
                    <a:p>
                      <a:r>
                        <a:rPr lang="cs-CZ" dirty="0"/>
                        <a:t>4</a:t>
                      </a:r>
                    </a:p>
                  </a:txBody>
                  <a:tcPr/>
                </a:tc>
                <a:extLst>
                  <a:ext uri="{0D108BD9-81ED-4DB2-BD59-A6C34878D82A}">
                    <a16:rowId xmlns:a16="http://schemas.microsoft.com/office/drawing/2014/main" val="2600159219"/>
                  </a:ext>
                </a:extLst>
              </a:tr>
              <a:tr h="345552">
                <a:tc>
                  <a:txBody>
                    <a:bodyPr/>
                    <a:lstStyle/>
                    <a:p>
                      <a:r>
                        <a:rPr lang="cs-CZ" dirty="0"/>
                        <a:t>Pardubický</a:t>
                      </a:r>
                    </a:p>
                  </a:txBody>
                  <a:tcPr/>
                </a:tc>
                <a:tc>
                  <a:txBody>
                    <a:bodyPr/>
                    <a:lstStyle/>
                    <a:p>
                      <a:r>
                        <a:rPr lang="cs-CZ" dirty="0"/>
                        <a:t>20</a:t>
                      </a:r>
                    </a:p>
                  </a:txBody>
                  <a:tcPr/>
                </a:tc>
                <a:tc>
                  <a:txBody>
                    <a:bodyPr/>
                    <a:lstStyle/>
                    <a:p>
                      <a:r>
                        <a:rPr lang="cs-CZ" dirty="0"/>
                        <a:t>4</a:t>
                      </a:r>
                    </a:p>
                  </a:txBody>
                  <a:tcPr/>
                </a:tc>
                <a:extLst>
                  <a:ext uri="{0D108BD9-81ED-4DB2-BD59-A6C34878D82A}">
                    <a16:rowId xmlns:a16="http://schemas.microsoft.com/office/drawing/2014/main" val="2671260672"/>
                  </a:ext>
                </a:extLst>
              </a:tr>
              <a:tr h="345552">
                <a:tc>
                  <a:txBody>
                    <a:bodyPr/>
                    <a:lstStyle/>
                    <a:p>
                      <a:r>
                        <a:rPr lang="cs-CZ" dirty="0"/>
                        <a:t>Plzeňský</a:t>
                      </a:r>
                    </a:p>
                  </a:txBody>
                  <a:tcPr/>
                </a:tc>
                <a:tc>
                  <a:txBody>
                    <a:bodyPr/>
                    <a:lstStyle/>
                    <a:p>
                      <a:r>
                        <a:rPr lang="cs-CZ" dirty="0"/>
                        <a:t>25</a:t>
                      </a:r>
                    </a:p>
                  </a:txBody>
                  <a:tcPr/>
                </a:tc>
                <a:tc>
                  <a:txBody>
                    <a:bodyPr/>
                    <a:lstStyle/>
                    <a:p>
                      <a:r>
                        <a:rPr lang="cs-CZ" dirty="0"/>
                        <a:t>5</a:t>
                      </a:r>
                    </a:p>
                  </a:txBody>
                  <a:tcPr/>
                </a:tc>
                <a:extLst>
                  <a:ext uri="{0D108BD9-81ED-4DB2-BD59-A6C34878D82A}">
                    <a16:rowId xmlns:a16="http://schemas.microsoft.com/office/drawing/2014/main" val="1859460829"/>
                  </a:ext>
                </a:extLst>
              </a:tr>
              <a:tr h="345552">
                <a:tc>
                  <a:txBody>
                    <a:bodyPr/>
                    <a:lstStyle/>
                    <a:p>
                      <a:r>
                        <a:rPr lang="cs-CZ" dirty="0"/>
                        <a:t>Středočeský</a:t>
                      </a:r>
                    </a:p>
                  </a:txBody>
                  <a:tcPr/>
                </a:tc>
                <a:tc>
                  <a:txBody>
                    <a:bodyPr/>
                    <a:lstStyle/>
                    <a:p>
                      <a:r>
                        <a:rPr lang="cs-CZ" dirty="0"/>
                        <a:t>44</a:t>
                      </a:r>
                    </a:p>
                  </a:txBody>
                  <a:tcPr/>
                </a:tc>
                <a:tc>
                  <a:txBody>
                    <a:bodyPr/>
                    <a:lstStyle/>
                    <a:p>
                      <a:r>
                        <a:rPr lang="cs-CZ" dirty="0"/>
                        <a:t>2 (2)</a:t>
                      </a:r>
                    </a:p>
                  </a:txBody>
                  <a:tcPr/>
                </a:tc>
                <a:extLst>
                  <a:ext uri="{0D108BD9-81ED-4DB2-BD59-A6C34878D82A}">
                    <a16:rowId xmlns:a16="http://schemas.microsoft.com/office/drawing/2014/main" val="2686074014"/>
                  </a:ext>
                </a:extLst>
              </a:tr>
              <a:tr h="345552">
                <a:tc>
                  <a:txBody>
                    <a:bodyPr/>
                    <a:lstStyle/>
                    <a:p>
                      <a:r>
                        <a:rPr lang="cs-CZ" dirty="0"/>
                        <a:t>Zlínský</a:t>
                      </a:r>
                    </a:p>
                  </a:txBody>
                  <a:tcPr/>
                </a:tc>
                <a:tc>
                  <a:txBody>
                    <a:bodyPr/>
                    <a:lstStyle/>
                    <a:p>
                      <a:r>
                        <a:rPr lang="cs-CZ" dirty="0"/>
                        <a:t>19</a:t>
                      </a:r>
                    </a:p>
                  </a:txBody>
                  <a:tcPr/>
                </a:tc>
                <a:tc>
                  <a:txBody>
                    <a:bodyPr/>
                    <a:lstStyle/>
                    <a:p>
                      <a:endParaRPr lang="cs-CZ" dirty="0"/>
                    </a:p>
                  </a:txBody>
                  <a:tcPr/>
                </a:tc>
                <a:extLst>
                  <a:ext uri="{0D108BD9-81ED-4DB2-BD59-A6C34878D82A}">
                    <a16:rowId xmlns:a16="http://schemas.microsoft.com/office/drawing/2014/main" val="3116195263"/>
                  </a:ext>
                </a:extLst>
              </a:tr>
              <a:tr h="345552">
                <a:tc>
                  <a:txBody>
                    <a:bodyPr/>
                    <a:lstStyle/>
                    <a:p>
                      <a:r>
                        <a:rPr lang="cs-CZ" dirty="0"/>
                        <a:t>Praha</a:t>
                      </a:r>
                    </a:p>
                  </a:txBody>
                  <a:tcPr/>
                </a:tc>
                <a:tc>
                  <a:txBody>
                    <a:bodyPr/>
                    <a:lstStyle/>
                    <a:p>
                      <a:r>
                        <a:rPr lang="cs-CZ" dirty="0"/>
                        <a:t>21</a:t>
                      </a:r>
                    </a:p>
                  </a:txBody>
                  <a:tcPr/>
                </a:tc>
                <a:tc>
                  <a:txBody>
                    <a:bodyPr/>
                    <a:lstStyle/>
                    <a:p>
                      <a:r>
                        <a:rPr lang="cs-CZ" dirty="0"/>
                        <a:t>(3)</a:t>
                      </a:r>
                    </a:p>
                  </a:txBody>
                  <a:tcPr/>
                </a:tc>
                <a:extLst>
                  <a:ext uri="{0D108BD9-81ED-4DB2-BD59-A6C34878D82A}">
                    <a16:rowId xmlns:a16="http://schemas.microsoft.com/office/drawing/2014/main" val="1725861261"/>
                  </a:ext>
                </a:extLst>
              </a:tr>
              <a:tr h="345552">
                <a:tc>
                  <a:txBody>
                    <a:bodyPr/>
                    <a:lstStyle/>
                    <a:p>
                      <a:r>
                        <a:rPr lang="cs-CZ" dirty="0"/>
                        <a:t>Královéhradecký</a:t>
                      </a:r>
                    </a:p>
                  </a:txBody>
                  <a:tcPr/>
                </a:tc>
                <a:tc>
                  <a:txBody>
                    <a:bodyPr/>
                    <a:lstStyle/>
                    <a:p>
                      <a:r>
                        <a:rPr lang="cs-CZ" dirty="0"/>
                        <a:t>18</a:t>
                      </a:r>
                    </a:p>
                  </a:txBody>
                  <a:tcPr/>
                </a:tc>
                <a:tc>
                  <a:txBody>
                    <a:bodyPr/>
                    <a:lstStyle/>
                    <a:p>
                      <a:endParaRPr lang="cs-CZ" dirty="0"/>
                    </a:p>
                  </a:txBody>
                  <a:tcPr/>
                </a:tc>
                <a:extLst>
                  <a:ext uri="{0D108BD9-81ED-4DB2-BD59-A6C34878D82A}">
                    <a16:rowId xmlns:a16="http://schemas.microsoft.com/office/drawing/2014/main" val="2072109942"/>
                  </a:ext>
                </a:extLst>
              </a:tr>
              <a:tr h="345552">
                <a:tc>
                  <a:txBody>
                    <a:bodyPr/>
                    <a:lstStyle/>
                    <a:p>
                      <a:r>
                        <a:rPr lang="cs-CZ" dirty="0"/>
                        <a:t>Ústecký</a:t>
                      </a:r>
                    </a:p>
                  </a:txBody>
                  <a:tcPr/>
                </a:tc>
                <a:tc>
                  <a:txBody>
                    <a:bodyPr/>
                    <a:lstStyle/>
                    <a:p>
                      <a:r>
                        <a:rPr lang="cs-CZ" dirty="0"/>
                        <a:t>23</a:t>
                      </a:r>
                    </a:p>
                  </a:txBody>
                  <a:tcPr/>
                </a:tc>
                <a:tc>
                  <a:txBody>
                    <a:bodyPr/>
                    <a:lstStyle/>
                    <a:p>
                      <a:r>
                        <a:rPr lang="cs-CZ" dirty="0"/>
                        <a:t>3 (1)</a:t>
                      </a:r>
                    </a:p>
                  </a:txBody>
                  <a:tcPr/>
                </a:tc>
                <a:extLst>
                  <a:ext uri="{0D108BD9-81ED-4DB2-BD59-A6C34878D82A}">
                    <a16:rowId xmlns:a16="http://schemas.microsoft.com/office/drawing/2014/main" val="2389448043"/>
                  </a:ext>
                </a:extLst>
              </a:tr>
              <a:tr h="345552">
                <a:tc>
                  <a:txBody>
                    <a:bodyPr/>
                    <a:lstStyle/>
                    <a:p>
                      <a:r>
                        <a:rPr lang="cs-CZ" dirty="0"/>
                        <a:t>Vysočina</a:t>
                      </a:r>
                    </a:p>
                  </a:txBody>
                  <a:tcPr/>
                </a:tc>
                <a:tc>
                  <a:txBody>
                    <a:bodyPr/>
                    <a:lstStyle/>
                    <a:p>
                      <a:r>
                        <a:rPr lang="cs-CZ" dirty="0"/>
                        <a:t>37</a:t>
                      </a:r>
                    </a:p>
                  </a:txBody>
                  <a:tcPr/>
                </a:tc>
                <a:tc>
                  <a:txBody>
                    <a:bodyPr/>
                    <a:lstStyle/>
                    <a:p>
                      <a:r>
                        <a:rPr lang="cs-CZ" dirty="0"/>
                        <a:t>7 (2)</a:t>
                      </a:r>
                    </a:p>
                  </a:txBody>
                  <a:tcPr/>
                </a:tc>
                <a:extLst>
                  <a:ext uri="{0D108BD9-81ED-4DB2-BD59-A6C34878D82A}">
                    <a16:rowId xmlns:a16="http://schemas.microsoft.com/office/drawing/2014/main" val="1730150850"/>
                  </a:ext>
                </a:extLst>
              </a:tr>
              <a:tr h="345552">
                <a:tc>
                  <a:txBody>
                    <a:bodyPr/>
                    <a:lstStyle/>
                    <a:p>
                      <a:r>
                        <a:rPr lang="cs-CZ" dirty="0"/>
                        <a:t>CELKEM</a:t>
                      </a:r>
                    </a:p>
                  </a:txBody>
                  <a:tcPr/>
                </a:tc>
                <a:tc>
                  <a:txBody>
                    <a:bodyPr/>
                    <a:lstStyle/>
                    <a:p>
                      <a:r>
                        <a:rPr lang="cs-CZ" dirty="0"/>
                        <a:t>401</a:t>
                      </a:r>
                    </a:p>
                  </a:txBody>
                  <a:tcPr/>
                </a:tc>
                <a:tc>
                  <a:txBody>
                    <a:bodyPr/>
                    <a:lstStyle/>
                    <a:p>
                      <a:r>
                        <a:rPr lang="cs-CZ" dirty="0"/>
                        <a:t>33 (10) = 43</a:t>
                      </a:r>
                    </a:p>
                  </a:txBody>
                  <a:tcPr/>
                </a:tc>
                <a:extLst>
                  <a:ext uri="{0D108BD9-81ED-4DB2-BD59-A6C34878D82A}">
                    <a16:rowId xmlns:a16="http://schemas.microsoft.com/office/drawing/2014/main" val="1183677767"/>
                  </a:ext>
                </a:extLst>
              </a:tr>
            </a:tbl>
          </a:graphicData>
        </a:graphic>
      </p:graphicFrame>
    </p:spTree>
    <p:extLst>
      <p:ext uri="{BB962C8B-B14F-4D97-AF65-F5344CB8AC3E}">
        <p14:creationId xmlns:p14="http://schemas.microsoft.com/office/powerpoint/2010/main" val="225639655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B15C43-4758-4E4B-A3A3-ACA5494DEE6A}"/>
              </a:ext>
            </a:extLst>
          </p:cNvPr>
          <p:cNvSpPr>
            <a:spLocks noGrp="1"/>
          </p:cNvSpPr>
          <p:nvPr>
            <p:ph type="title"/>
          </p:nvPr>
        </p:nvSpPr>
        <p:spPr/>
        <p:txBody>
          <a:bodyPr/>
          <a:lstStyle/>
          <a:p>
            <a:r>
              <a:rPr lang="cs-CZ" dirty="0"/>
              <a:t>Zdravotní tělesná výchova</a:t>
            </a:r>
            <a:br>
              <a:rPr lang="cs-CZ" dirty="0"/>
            </a:br>
            <a:r>
              <a:rPr lang="cs-CZ" dirty="0"/>
              <a:t/>
            </a:r>
            <a:br>
              <a:rPr lang="cs-CZ" dirty="0"/>
            </a:br>
            <a:r>
              <a:rPr lang="cs-CZ" sz="3000" dirty="0"/>
              <a:t>JIHOČESKÝ KRAJ</a:t>
            </a:r>
            <a:br>
              <a:rPr lang="cs-CZ" sz="3000" dirty="0"/>
            </a:br>
            <a:r>
              <a:rPr lang="cs-CZ" sz="3000" dirty="0"/>
              <a:t/>
            </a:r>
            <a:br>
              <a:rPr lang="cs-CZ" sz="3000" dirty="0"/>
            </a:br>
            <a:r>
              <a:rPr lang="cs-CZ" sz="3000" dirty="0"/>
              <a:t>2/15</a:t>
            </a:r>
          </a:p>
        </p:txBody>
      </p:sp>
      <p:sp>
        <p:nvSpPr>
          <p:cNvPr id="3" name="Zástupný symbol pro obsah 2">
            <a:extLst>
              <a:ext uri="{FF2B5EF4-FFF2-40B4-BE49-F238E27FC236}">
                <a16:creationId xmlns:a16="http://schemas.microsoft.com/office/drawing/2014/main" id="{29BAF3E0-7842-4D26-B523-7FB97555CE13}"/>
              </a:ext>
            </a:extLst>
          </p:cNvPr>
          <p:cNvSpPr>
            <a:spLocks noGrp="1"/>
          </p:cNvSpPr>
          <p:nvPr>
            <p:ph idx="1"/>
          </p:nvPr>
        </p:nvSpPr>
        <p:spPr/>
        <p:txBody>
          <a:bodyPr/>
          <a:lstStyle/>
          <a:p>
            <a:r>
              <a:rPr lang="cs-CZ" dirty="0"/>
              <a:t>Základní škola Sira Nicholase </a:t>
            </a:r>
            <a:r>
              <a:rPr lang="cs-CZ" dirty="0" err="1"/>
              <a:t>Wintona</a:t>
            </a:r>
            <a:r>
              <a:rPr lang="cs-CZ" dirty="0"/>
              <a:t> Kunžak, náměstí Komenského 237, 378 62 – Kunžak</a:t>
            </a:r>
          </a:p>
        </p:txBody>
      </p:sp>
      <p:grpSp>
        <p:nvGrpSpPr>
          <p:cNvPr id="6" name="Skupina 5">
            <a:extLst>
              <a:ext uri="{FF2B5EF4-FFF2-40B4-BE49-F238E27FC236}">
                <a16:creationId xmlns:a16="http://schemas.microsoft.com/office/drawing/2014/main" id="{8D57B2C4-FF7A-41EA-B5C3-166260158C21}"/>
              </a:ext>
            </a:extLst>
          </p:cNvPr>
          <p:cNvGrpSpPr/>
          <p:nvPr/>
        </p:nvGrpSpPr>
        <p:grpSpPr>
          <a:xfrm>
            <a:off x="10516904" y="524260"/>
            <a:ext cx="1336431" cy="1199153"/>
            <a:chOff x="8615810" y="864108"/>
            <a:chExt cx="2016369" cy="1644630"/>
          </a:xfrm>
        </p:grpSpPr>
        <p:sp>
          <p:nvSpPr>
            <p:cNvPr id="4" name="Ovál 3">
              <a:extLst>
                <a:ext uri="{FF2B5EF4-FFF2-40B4-BE49-F238E27FC236}">
                  <a16:creationId xmlns:a16="http://schemas.microsoft.com/office/drawing/2014/main" id="{13A6CB62-59AE-4C1D-92E7-D708FD657B7C}"/>
                </a:ext>
              </a:extLst>
            </p:cNvPr>
            <p:cNvSpPr/>
            <p:nvPr/>
          </p:nvSpPr>
          <p:spPr>
            <a:xfrm>
              <a:off x="8615810" y="864108"/>
              <a:ext cx="2016369" cy="1644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a:extLst>
                <a:ext uri="{FF2B5EF4-FFF2-40B4-BE49-F238E27FC236}">
                  <a16:creationId xmlns:a16="http://schemas.microsoft.com/office/drawing/2014/main" id="{53688D05-9FF0-46C1-A0E1-2B56DC25BA2B}"/>
                </a:ext>
              </a:extLst>
            </p:cNvPr>
            <p:cNvSpPr txBox="1"/>
            <p:nvPr/>
          </p:nvSpPr>
          <p:spPr>
            <a:xfrm>
              <a:off x="8897164" y="1255536"/>
              <a:ext cx="1735015" cy="451617"/>
            </a:xfrm>
            <a:prstGeom prst="rect">
              <a:avLst/>
            </a:prstGeom>
            <a:noFill/>
          </p:spPr>
          <p:txBody>
            <a:bodyPr wrap="square" rtlCol="0">
              <a:spAutoFit/>
            </a:bodyPr>
            <a:lstStyle/>
            <a:p>
              <a:r>
                <a:rPr lang="cs-CZ" sz="2000" dirty="0">
                  <a:solidFill>
                    <a:schemeClr val="bg1"/>
                  </a:solidFill>
                </a:rPr>
                <a:t>1 z 29</a:t>
              </a:r>
            </a:p>
          </p:txBody>
        </p:sp>
      </p:grpSp>
      <p:grpSp>
        <p:nvGrpSpPr>
          <p:cNvPr id="9" name="Skupina 8">
            <a:extLst>
              <a:ext uri="{FF2B5EF4-FFF2-40B4-BE49-F238E27FC236}">
                <a16:creationId xmlns:a16="http://schemas.microsoft.com/office/drawing/2014/main" id="{CB0D8F5D-327D-4843-972A-645044178441}"/>
              </a:ext>
            </a:extLst>
          </p:cNvPr>
          <p:cNvGrpSpPr/>
          <p:nvPr/>
        </p:nvGrpSpPr>
        <p:grpSpPr>
          <a:xfrm>
            <a:off x="10117989" y="1308935"/>
            <a:ext cx="1125415" cy="937846"/>
            <a:chOff x="10117989" y="1308935"/>
            <a:chExt cx="1125415" cy="937846"/>
          </a:xfrm>
        </p:grpSpPr>
        <p:sp>
          <p:nvSpPr>
            <p:cNvPr id="7" name="Ovál 6">
              <a:extLst>
                <a:ext uri="{FF2B5EF4-FFF2-40B4-BE49-F238E27FC236}">
                  <a16:creationId xmlns:a16="http://schemas.microsoft.com/office/drawing/2014/main" id="{F3207D67-195F-49D7-8DC1-905EDCE54053}"/>
                </a:ext>
              </a:extLst>
            </p:cNvPr>
            <p:cNvSpPr/>
            <p:nvPr/>
          </p:nvSpPr>
          <p:spPr>
            <a:xfrm>
              <a:off x="10117989" y="1308935"/>
              <a:ext cx="1125415" cy="9378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ovéPole 7">
              <a:extLst>
                <a:ext uri="{FF2B5EF4-FFF2-40B4-BE49-F238E27FC236}">
                  <a16:creationId xmlns:a16="http://schemas.microsoft.com/office/drawing/2014/main" id="{1F368932-F430-4FDB-AC81-473E68186B32}"/>
                </a:ext>
              </a:extLst>
            </p:cNvPr>
            <p:cNvSpPr txBox="1"/>
            <p:nvPr/>
          </p:nvSpPr>
          <p:spPr>
            <a:xfrm>
              <a:off x="10292862" y="1613736"/>
              <a:ext cx="797822" cy="400110"/>
            </a:xfrm>
            <a:prstGeom prst="rect">
              <a:avLst/>
            </a:prstGeom>
            <a:noFill/>
          </p:spPr>
          <p:txBody>
            <a:bodyPr wrap="square" rtlCol="0">
              <a:spAutoFit/>
            </a:bodyPr>
            <a:lstStyle/>
            <a:p>
              <a:r>
                <a:rPr lang="cs-CZ" sz="2000" dirty="0">
                  <a:solidFill>
                    <a:schemeClr val="accent1"/>
                  </a:solidFill>
                </a:rPr>
                <a:t>3,4 %</a:t>
              </a:r>
            </a:p>
          </p:txBody>
        </p:sp>
      </p:grpSp>
    </p:spTree>
    <p:extLst>
      <p:ext uri="{BB962C8B-B14F-4D97-AF65-F5344CB8AC3E}">
        <p14:creationId xmlns:p14="http://schemas.microsoft.com/office/powerpoint/2010/main" val="32808592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701442-A8CC-4F60-A14B-F3130BD49641}"/>
              </a:ext>
            </a:extLst>
          </p:cNvPr>
          <p:cNvSpPr>
            <a:spLocks noGrp="1"/>
          </p:cNvSpPr>
          <p:nvPr>
            <p:ph type="title"/>
          </p:nvPr>
        </p:nvSpPr>
        <p:spPr>
          <a:xfrm>
            <a:off x="0" y="1123838"/>
            <a:ext cx="3423137" cy="4573578"/>
          </a:xfrm>
        </p:spPr>
        <p:txBody>
          <a:bodyPr/>
          <a:lstStyle/>
          <a:p>
            <a:r>
              <a:rPr lang="cs-CZ" dirty="0"/>
              <a:t>Zdravotní tělesná výchova</a:t>
            </a:r>
            <a:br>
              <a:rPr lang="cs-CZ" dirty="0"/>
            </a:br>
            <a:r>
              <a:rPr lang="cs-CZ" dirty="0"/>
              <a:t/>
            </a:r>
            <a:br>
              <a:rPr lang="cs-CZ" dirty="0"/>
            </a:br>
            <a:r>
              <a:rPr lang="cs-CZ" sz="3000" dirty="0"/>
              <a:t>JIHOMORAVSKÝ KRAJ</a:t>
            </a:r>
            <a:br>
              <a:rPr lang="cs-CZ" sz="3000" dirty="0"/>
            </a:br>
            <a:r>
              <a:rPr lang="cs-CZ" sz="3000" dirty="0"/>
              <a:t/>
            </a:r>
            <a:br>
              <a:rPr lang="cs-CZ" sz="3000" dirty="0"/>
            </a:br>
            <a:r>
              <a:rPr lang="cs-CZ" sz="3000" dirty="0"/>
              <a:t>3/15</a:t>
            </a:r>
          </a:p>
        </p:txBody>
      </p:sp>
      <p:sp>
        <p:nvSpPr>
          <p:cNvPr id="3" name="Zástupný symbol pro obsah 2">
            <a:extLst>
              <a:ext uri="{FF2B5EF4-FFF2-40B4-BE49-F238E27FC236}">
                <a16:creationId xmlns:a16="http://schemas.microsoft.com/office/drawing/2014/main" id="{2C20EDDA-9B87-4941-AB19-8CDA7CB1317A}"/>
              </a:ext>
            </a:extLst>
          </p:cNvPr>
          <p:cNvSpPr>
            <a:spLocks noGrp="1"/>
          </p:cNvSpPr>
          <p:nvPr>
            <p:ph idx="1"/>
          </p:nvPr>
        </p:nvSpPr>
        <p:spPr/>
        <p:txBody>
          <a:bodyPr/>
          <a:lstStyle/>
          <a:p>
            <a:r>
              <a:rPr lang="cs-CZ" dirty="0"/>
              <a:t>Základní škola Mikulov</a:t>
            </a:r>
          </a:p>
          <a:p>
            <a:r>
              <a:rPr lang="cs-CZ" dirty="0"/>
              <a:t>Mateřská škola a Základní škola, Želešice, Sadová 530</a:t>
            </a:r>
          </a:p>
          <a:p>
            <a:r>
              <a:rPr lang="cs-CZ" dirty="0"/>
              <a:t>Základní škola Brno, Čejkovická 10, příspěvková organizace</a:t>
            </a:r>
          </a:p>
          <a:p>
            <a:r>
              <a:rPr lang="cs-CZ" dirty="0"/>
              <a:t>(Základní škola Velké Bílovice, Fabian 1215, Velké Bílovice)</a:t>
            </a:r>
          </a:p>
          <a:p>
            <a:r>
              <a:rPr lang="cs-CZ" dirty="0"/>
              <a:t>(Základní škola a Mateřská škola Břeclav, Kpt. Nálepky 7)</a:t>
            </a:r>
          </a:p>
        </p:txBody>
      </p:sp>
      <p:grpSp>
        <p:nvGrpSpPr>
          <p:cNvPr id="4" name="Skupina 3">
            <a:extLst>
              <a:ext uri="{FF2B5EF4-FFF2-40B4-BE49-F238E27FC236}">
                <a16:creationId xmlns:a16="http://schemas.microsoft.com/office/drawing/2014/main" id="{8A781973-F928-402C-BFC1-CF92E249D215}"/>
              </a:ext>
            </a:extLst>
          </p:cNvPr>
          <p:cNvGrpSpPr/>
          <p:nvPr/>
        </p:nvGrpSpPr>
        <p:grpSpPr>
          <a:xfrm>
            <a:off x="10516904" y="524260"/>
            <a:ext cx="1336431" cy="1199153"/>
            <a:chOff x="8615810" y="864108"/>
            <a:chExt cx="2016369" cy="1644630"/>
          </a:xfrm>
        </p:grpSpPr>
        <p:sp>
          <p:nvSpPr>
            <p:cNvPr id="5" name="Ovál 4">
              <a:extLst>
                <a:ext uri="{FF2B5EF4-FFF2-40B4-BE49-F238E27FC236}">
                  <a16:creationId xmlns:a16="http://schemas.microsoft.com/office/drawing/2014/main" id="{D382C771-39F5-4E35-9DFD-A186216F8C1F}"/>
                </a:ext>
              </a:extLst>
            </p:cNvPr>
            <p:cNvSpPr/>
            <p:nvPr/>
          </p:nvSpPr>
          <p:spPr>
            <a:xfrm>
              <a:off x="8615810" y="864108"/>
              <a:ext cx="2016369" cy="1644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F9A5111E-1C92-4650-8D63-1D497121B1E8}"/>
                </a:ext>
              </a:extLst>
            </p:cNvPr>
            <p:cNvSpPr txBox="1"/>
            <p:nvPr/>
          </p:nvSpPr>
          <p:spPr>
            <a:xfrm>
              <a:off x="8897164" y="1255536"/>
              <a:ext cx="1735015" cy="548748"/>
            </a:xfrm>
            <a:prstGeom prst="rect">
              <a:avLst/>
            </a:prstGeom>
            <a:noFill/>
          </p:spPr>
          <p:txBody>
            <a:bodyPr wrap="square" rtlCol="0">
              <a:spAutoFit/>
            </a:bodyPr>
            <a:lstStyle/>
            <a:p>
              <a:r>
                <a:rPr lang="cs-CZ" sz="2000" dirty="0">
                  <a:solidFill>
                    <a:schemeClr val="bg1"/>
                  </a:solidFill>
                </a:rPr>
                <a:t>3 (2) z 69</a:t>
              </a:r>
            </a:p>
          </p:txBody>
        </p:sp>
      </p:grpSp>
      <p:grpSp>
        <p:nvGrpSpPr>
          <p:cNvPr id="7" name="Skupina 6">
            <a:extLst>
              <a:ext uri="{FF2B5EF4-FFF2-40B4-BE49-F238E27FC236}">
                <a16:creationId xmlns:a16="http://schemas.microsoft.com/office/drawing/2014/main" id="{B5DB7A05-73AB-40A5-8E77-BF6760AC6417}"/>
              </a:ext>
            </a:extLst>
          </p:cNvPr>
          <p:cNvGrpSpPr/>
          <p:nvPr/>
        </p:nvGrpSpPr>
        <p:grpSpPr>
          <a:xfrm>
            <a:off x="10117989" y="1308935"/>
            <a:ext cx="1125415" cy="937846"/>
            <a:chOff x="10117989" y="1308935"/>
            <a:chExt cx="1125415" cy="937846"/>
          </a:xfrm>
        </p:grpSpPr>
        <p:sp>
          <p:nvSpPr>
            <p:cNvPr id="8" name="Ovál 7">
              <a:extLst>
                <a:ext uri="{FF2B5EF4-FFF2-40B4-BE49-F238E27FC236}">
                  <a16:creationId xmlns:a16="http://schemas.microsoft.com/office/drawing/2014/main" id="{88166BCC-ACD6-44D1-9045-38AA62F7935E}"/>
                </a:ext>
              </a:extLst>
            </p:cNvPr>
            <p:cNvSpPr/>
            <p:nvPr/>
          </p:nvSpPr>
          <p:spPr>
            <a:xfrm>
              <a:off x="10117989" y="1308935"/>
              <a:ext cx="1125415" cy="9378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a:extLst>
                <a:ext uri="{FF2B5EF4-FFF2-40B4-BE49-F238E27FC236}">
                  <a16:creationId xmlns:a16="http://schemas.microsoft.com/office/drawing/2014/main" id="{C99440A3-3463-41F0-AFD9-3360810E22BF}"/>
                </a:ext>
              </a:extLst>
            </p:cNvPr>
            <p:cNvSpPr txBox="1"/>
            <p:nvPr/>
          </p:nvSpPr>
          <p:spPr>
            <a:xfrm>
              <a:off x="10292862" y="1613736"/>
              <a:ext cx="797822" cy="400110"/>
            </a:xfrm>
            <a:prstGeom prst="rect">
              <a:avLst/>
            </a:prstGeom>
            <a:noFill/>
          </p:spPr>
          <p:txBody>
            <a:bodyPr wrap="square" rtlCol="0">
              <a:spAutoFit/>
            </a:bodyPr>
            <a:lstStyle/>
            <a:p>
              <a:r>
                <a:rPr lang="cs-CZ" sz="2000" dirty="0">
                  <a:solidFill>
                    <a:schemeClr val="accent1"/>
                  </a:solidFill>
                </a:rPr>
                <a:t>4,3 %</a:t>
              </a:r>
            </a:p>
          </p:txBody>
        </p:sp>
      </p:grpSp>
    </p:spTree>
    <p:extLst>
      <p:ext uri="{BB962C8B-B14F-4D97-AF65-F5344CB8AC3E}">
        <p14:creationId xmlns:p14="http://schemas.microsoft.com/office/powerpoint/2010/main" val="14760956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49396D-9754-491E-9C5D-8F2130DADDD9}"/>
              </a:ext>
            </a:extLst>
          </p:cNvPr>
          <p:cNvSpPr>
            <a:spLocks noGrp="1"/>
          </p:cNvSpPr>
          <p:nvPr>
            <p:ph type="title"/>
          </p:nvPr>
        </p:nvSpPr>
        <p:spPr>
          <a:xfrm>
            <a:off x="252918" y="1123837"/>
            <a:ext cx="3146773" cy="4601183"/>
          </a:xfrm>
        </p:spPr>
        <p:txBody>
          <a:bodyPr/>
          <a:lstStyle/>
          <a:p>
            <a:r>
              <a:rPr lang="cs-CZ" dirty="0"/>
              <a:t>Zdravotní tělesná výchova</a:t>
            </a:r>
            <a:br>
              <a:rPr lang="cs-CZ" dirty="0"/>
            </a:br>
            <a:r>
              <a:rPr lang="cs-CZ" dirty="0"/>
              <a:t/>
            </a:r>
            <a:br>
              <a:rPr lang="cs-CZ" dirty="0"/>
            </a:br>
            <a:r>
              <a:rPr lang="cs-CZ" sz="3000" dirty="0"/>
              <a:t>KARLOVARSKÝ KRAJ</a:t>
            </a:r>
            <a:br>
              <a:rPr lang="cs-CZ" sz="3000" dirty="0"/>
            </a:br>
            <a:r>
              <a:rPr lang="cs-CZ" sz="3000" dirty="0"/>
              <a:t/>
            </a:r>
            <a:br>
              <a:rPr lang="cs-CZ" sz="3000" dirty="0"/>
            </a:br>
            <a:r>
              <a:rPr lang="cs-CZ" sz="3000" dirty="0"/>
              <a:t>4/15</a:t>
            </a:r>
          </a:p>
        </p:txBody>
      </p:sp>
      <p:sp>
        <p:nvSpPr>
          <p:cNvPr id="3" name="Zástupný symbol pro obsah 2">
            <a:extLst>
              <a:ext uri="{FF2B5EF4-FFF2-40B4-BE49-F238E27FC236}">
                <a16:creationId xmlns:a16="http://schemas.microsoft.com/office/drawing/2014/main" id="{14960A3B-87EF-4590-8D39-4A606D8E18CB}"/>
              </a:ext>
            </a:extLst>
          </p:cNvPr>
          <p:cNvSpPr>
            <a:spLocks noGrp="1"/>
          </p:cNvSpPr>
          <p:nvPr>
            <p:ph idx="1"/>
          </p:nvPr>
        </p:nvSpPr>
        <p:spPr/>
        <p:txBody>
          <a:bodyPr/>
          <a:lstStyle/>
          <a:p>
            <a:endParaRPr lang="cs-CZ"/>
          </a:p>
        </p:txBody>
      </p:sp>
      <p:grpSp>
        <p:nvGrpSpPr>
          <p:cNvPr id="4" name="Skupina 3">
            <a:extLst>
              <a:ext uri="{FF2B5EF4-FFF2-40B4-BE49-F238E27FC236}">
                <a16:creationId xmlns:a16="http://schemas.microsoft.com/office/drawing/2014/main" id="{D9CD463E-BAEB-448E-A58C-394121630A76}"/>
              </a:ext>
            </a:extLst>
          </p:cNvPr>
          <p:cNvGrpSpPr/>
          <p:nvPr/>
        </p:nvGrpSpPr>
        <p:grpSpPr>
          <a:xfrm>
            <a:off x="10516904" y="524260"/>
            <a:ext cx="1336431" cy="1199153"/>
            <a:chOff x="8615810" y="864108"/>
            <a:chExt cx="2016369" cy="1644630"/>
          </a:xfrm>
        </p:grpSpPr>
        <p:sp>
          <p:nvSpPr>
            <p:cNvPr id="5" name="Ovál 4">
              <a:extLst>
                <a:ext uri="{FF2B5EF4-FFF2-40B4-BE49-F238E27FC236}">
                  <a16:creationId xmlns:a16="http://schemas.microsoft.com/office/drawing/2014/main" id="{5E45F693-C3B4-4A5F-8D5F-731E6EE2E240}"/>
                </a:ext>
              </a:extLst>
            </p:cNvPr>
            <p:cNvSpPr/>
            <p:nvPr/>
          </p:nvSpPr>
          <p:spPr>
            <a:xfrm>
              <a:off x="8615810" y="864108"/>
              <a:ext cx="2016369" cy="1644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310B010E-3FA0-458E-9DC1-8033984164A7}"/>
                </a:ext>
              </a:extLst>
            </p:cNvPr>
            <p:cNvSpPr txBox="1"/>
            <p:nvPr/>
          </p:nvSpPr>
          <p:spPr>
            <a:xfrm>
              <a:off x="8897164" y="1255536"/>
              <a:ext cx="1735015" cy="548748"/>
            </a:xfrm>
            <a:prstGeom prst="rect">
              <a:avLst/>
            </a:prstGeom>
            <a:noFill/>
          </p:spPr>
          <p:txBody>
            <a:bodyPr wrap="square" rtlCol="0">
              <a:spAutoFit/>
            </a:bodyPr>
            <a:lstStyle/>
            <a:p>
              <a:r>
                <a:rPr lang="cs-CZ" sz="2000" dirty="0">
                  <a:solidFill>
                    <a:schemeClr val="bg1"/>
                  </a:solidFill>
                </a:rPr>
                <a:t>0 z 3</a:t>
              </a:r>
            </a:p>
          </p:txBody>
        </p:sp>
      </p:grpSp>
      <p:grpSp>
        <p:nvGrpSpPr>
          <p:cNvPr id="7" name="Skupina 6">
            <a:extLst>
              <a:ext uri="{FF2B5EF4-FFF2-40B4-BE49-F238E27FC236}">
                <a16:creationId xmlns:a16="http://schemas.microsoft.com/office/drawing/2014/main" id="{749A29A9-E5C0-460D-AA32-59BB1CB5C211}"/>
              </a:ext>
            </a:extLst>
          </p:cNvPr>
          <p:cNvGrpSpPr/>
          <p:nvPr/>
        </p:nvGrpSpPr>
        <p:grpSpPr>
          <a:xfrm>
            <a:off x="10117989" y="1308935"/>
            <a:ext cx="1125415" cy="937846"/>
            <a:chOff x="10117989" y="1308935"/>
            <a:chExt cx="1125415" cy="937846"/>
          </a:xfrm>
        </p:grpSpPr>
        <p:sp>
          <p:nvSpPr>
            <p:cNvPr id="8" name="Ovál 7">
              <a:extLst>
                <a:ext uri="{FF2B5EF4-FFF2-40B4-BE49-F238E27FC236}">
                  <a16:creationId xmlns:a16="http://schemas.microsoft.com/office/drawing/2014/main" id="{C0555F70-7D87-4696-ACF2-D2CA679BA587}"/>
                </a:ext>
              </a:extLst>
            </p:cNvPr>
            <p:cNvSpPr/>
            <p:nvPr/>
          </p:nvSpPr>
          <p:spPr>
            <a:xfrm>
              <a:off x="10117989" y="1308935"/>
              <a:ext cx="1125415" cy="9378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a:extLst>
                <a:ext uri="{FF2B5EF4-FFF2-40B4-BE49-F238E27FC236}">
                  <a16:creationId xmlns:a16="http://schemas.microsoft.com/office/drawing/2014/main" id="{C864C571-A559-420A-82CD-7069C1C064BC}"/>
                </a:ext>
              </a:extLst>
            </p:cNvPr>
            <p:cNvSpPr txBox="1"/>
            <p:nvPr/>
          </p:nvSpPr>
          <p:spPr>
            <a:xfrm>
              <a:off x="10292862" y="1613736"/>
              <a:ext cx="797822" cy="400110"/>
            </a:xfrm>
            <a:prstGeom prst="rect">
              <a:avLst/>
            </a:prstGeom>
            <a:noFill/>
          </p:spPr>
          <p:txBody>
            <a:bodyPr wrap="square" rtlCol="0">
              <a:spAutoFit/>
            </a:bodyPr>
            <a:lstStyle/>
            <a:p>
              <a:r>
                <a:rPr lang="cs-CZ" sz="2000" dirty="0">
                  <a:solidFill>
                    <a:schemeClr val="accent1"/>
                  </a:solidFill>
                </a:rPr>
                <a:t>0 %</a:t>
              </a:r>
            </a:p>
          </p:txBody>
        </p:sp>
      </p:grpSp>
    </p:spTree>
    <p:extLst>
      <p:ext uri="{BB962C8B-B14F-4D97-AF65-F5344CB8AC3E}">
        <p14:creationId xmlns:p14="http://schemas.microsoft.com/office/powerpoint/2010/main" val="285398116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860632-1A9D-4669-9776-D9200E6FF6C1}"/>
              </a:ext>
            </a:extLst>
          </p:cNvPr>
          <p:cNvSpPr>
            <a:spLocks noGrp="1"/>
          </p:cNvSpPr>
          <p:nvPr>
            <p:ph type="title"/>
          </p:nvPr>
        </p:nvSpPr>
        <p:spPr/>
        <p:txBody>
          <a:bodyPr/>
          <a:lstStyle/>
          <a:p>
            <a:r>
              <a:rPr lang="cs-CZ" dirty="0"/>
              <a:t>Zdravotní tělesná výchova</a:t>
            </a:r>
            <a:br>
              <a:rPr lang="cs-CZ" dirty="0"/>
            </a:br>
            <a:r>
              <a:rPr lang="cs-CZ" dirty="0"/>
              <a:t/>
            </a:r>
            <a:br>
              <a:rPr lang="cs-CZ" dirty="0"/>
            </a:br>
            <a:r>
              <a:rPr lang="cs-CZ" sz="3000" dirty="0"/>
              <a:t>LIBERECKÝ KRAJ</a:t>
            </a:r>
            <a:br>
              <a:rPr lang="cs-CZ" sz="3000" dirty="0"/>
            </a:br>
            <a:r>
              <a:rPr lang="cs-CZ" sz="3000" dirty="0"/>
              <a:t/>
            </a:r>
            <a:br>
              <a:rPr lang="cs-CZ" sz="3000" dirty="0"/>
            </a:br>
            <a:r>
              <a:rPr lang="cs-CZ" sz="3000" dirty="0"/>
              <a:t>5/15</a:t>
            </a:r>
          </a:p>
        </p:txBody>
      </p:sp>
      <p:sp>
        <p:nvSpPr>
          <p:cNvPr id="3" name="Zástupný symbol pro obsah 2">
            <a:extLst>
              <a:ext uri="{FF2B5EF4-FFF2-40B4-BE49-F238E27FC236}">
                <a16:creationId xmlns:a16="http://schemas.microsoft.com/office/drawing/2014/main" id="{ABD00621-244A-4E40-8F57-8AE98385612E}"/>
              </a:ext>
            </a:extLst>
          </p:cNvPr>
          <p:cNvSpPr>
            <a:spLocks noGrp="1"/>
          </p:cNvSpPr>
          <p:nvPr>
            <p:ph idx="1"/>
          </p:nvPr>
        </p:nvSpPr>
        <p:spPr/>
        <p:txBody>
          <a:bodyPr/>
          <a:lstStyle/>
          <a:p>
            <a:endParaRPr lang="cs-CZ"/>
          </a:p>
        </p:txBody>
      </p:sp>
      <p:grpSp>
        <p:nvGrpSpPr>
          <p:cNvPr id="4" name="Skupina 3">
            <a:extLst>
              <a:ext uri="{FF2B5EF4-FFF2-40B4-BE49-F238E27FC236}">
                <a16:creationId xmlns:a16="http://schemas.microsoft.com/office/drawing/2014/main" id="{3273D160-AC7F-481C-AA6B-CE74B29F70A9}"/>
              </a:ext>
            </a:extLst>
          </p:cNvPr>
          <p:cNvGrpSpPr/>
          <p:nvPr/>
        </p:nvGrpSpPr>
        <p:grpSpPr>
          <a:xfrm>
            <a:off x="10516904" y="524260"/>
            <a:ext cx="1336431" cy="1199153"/>
            <a:chOff x="8615810" y="864108"/>
            <a:chExt cx="2016369" cy="1644630"/>
          </a:xfrm>
        </p:grpSpPr>
        <p:sp>
          <p:nvSpPr>
            <p:cNvPr id="5" name="Ovál 4">
              <a:extLst>
                <a:ext uri="{FF2B5EF4-FFF2-40B4-BE49-F238E27FC236}">
                  <a16:creationId xmlns:a16="http://schemas.microsoft.com/office/drawing/2014/main" id="{4D7E231C-67E7-43A2-8325-57EBA8391F67}"/>
                </a:ext>
              </a:extLst>
            </p:cNvPr>
            <p:cNvSpPr/>
            <p:nvPr/>
          </p:nvSpPr>
          <p:spPr>
            <a:xfrm>
              <a:off x="8615810" y="864108"/>
              <a:ext cx="2016369" cy="1644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35E60236-759B-468D-A0FA-49F02D77F896}"/>
                </a:ext>
              </a:extLst>
            </p:cNvPr>
            <p:cNvSpPr txBox="1"/>
            <p:nvPr/>
          </p:nvSpPr>
          <p:spPr>
            <a:xfrm>
              <a:off x="8897164" y="1255536"/>
              <a:ext cx="1735015" cy="548748"/>
            </a:xfrm>
            <a:prstGeom prst="rect">
              <a:avLst/>
            </a:prstGeom>
            <a:noFill/>
          </p:spPr>
          <p:txBody>
            <a:bodyPr wrap="square" rtlCol="0">
              <a:spAutoFit/>
            </a:bodyPr>
            <a:lstStyle/>
            <a:p>
              <a:r>
                <a:rPr lang="cs-CZ" sz="2000" dirty="0">
                  <a:solidFill>
                    <a:schemeClr val="bg1"/>
                  </a:solidFill>
                </a:rPr>
                <a:t>0 z 15</a:t>
              </a:r>
            </a:p>
          </p:txBody>
        </p:sp>
      </p:grpSp>
      <p:grpSp>
        <p:nvGrpSpPr>
          <p:cNvPr id="7" name="Skupina 6">
            <a:extLst>
              <a:ext uri="{FF2B5EF4-FFF2-40B4-BE49-F238E27FC236}">
                <a16:creationId xmlns:a16="http://schemas.microsoft.com/office/drawing/2014/main" id="{B15BC860-E1F5-44EA-9159-8D7D6C52DE66}"/>
              </a:ext>
            </a:extLst>
          </p:cNvPr>
          <p:cNvGrpSpPr/>
          <p:nvPr/>
        </p:nvGrpSpPr>
        <p:grpSpPr>
          <a:xfrm>
            <a:off x="10117989" y="1308935"/>
            <a:ext cx="1125415" cy="937846"/>
            <a:chOff x="10117989" y="1308935"/>
            <a:chExt cx="1125415" cy="937846"/>
          </a:xfrm>
        </p:grpSpPr>
        <p:sp>
          <p:nvSpPr>
            <p:cNvPr id="8" name="Ovál 7">
              <a:extLst>
                <a:ext uri="{FF2B5EF4-FFF2-40B4-BE49-F238E27FC236}">
                  <a16:creationId xmlns:a16="http://schemas.microsoft.com/office/drawing/2014/main" id="{4634A948-8B25-4386-8B10-C21058C5A1F6}"/>
                </a:ext>
              </a:extLst>
            </p:cNvPr>
            <p:cNvSpPr/>
            <p:nvPr/>
          </p:nvSpPr>
          <p:spPr>
            <a:xfrm>
              <a:off x="10117989" y="1308935"/>
              <a:ext cx="1125415" cy="9378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a:extLst>
                <a:ext uri="{FF2B5EF4-FFF2-40B4-BE49-F238E27FC236}">
                  <a16:creationId xmlns:a16="http://schemas.microsoft.com/office/drawing/2014/main" id="{7BEEE5CE-5150-4FC7-948D-17416AEB5C8F}"/>
                </a:ext>
              </a:extLst>
            </p:cNvPr>
            <p:cNvSpPr txBox="1"/>
            <p:nvPr/>
          </p:nvSpPr>
          <p:spPr>
            <a:xfrm>
              <a:off x="10292862" y="1613736"/>
              <a:ext cx="797822" cy="400110"/>
            </a:xfrm>
            <a:prstGeom prst="rect">
              <a:avLst/>
            </a:prstGeom>
            <a:noFill/>
          </p:spPr>
          <p:txBody>
            <a:bodyPr wrap="square" rtlCol="0">
              <a:spAutoFit/>
            </a:bodyPr>
            <a:lstStyle/>
            <a:p>
              <a:r>
                <a:rPr lang="cs-CZ" sz="2000" dirty="0">
                  <a:solidFill>
                    <a:schemeClr val="accent1"/>
                  </a:solidFill>
                </a:rPr>
                <a:t>0 %</a:t>
              </a:r>
            </a:p>
          </p:txBody>
        </p:sp>
      </p:grpSp>
    </p:spTree>
    <p:extLst>
      <p:ext uri="{BB962C8B-B14F-4D97-AF65-F5344CB8AC3E}">
        <p14:creationId xmlns:p14="http://schemas.microsoft.com/office/powerpoint/2010/main" val="268947957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2BB45C-B113-41A4-8077-C952EA3CB036}"/>
              </a:ext>
            </a:extLst>
          </p:cNvPr>
          <p:cNvSpPr>
            <a:spLocks noGrp="1"/>
          </p:cNvSpPr>
          <p:nvPr>
            <p:ph type="title"/>
          </p:nvPr>
        </p:nvSpPr>
        <p:spPr>
          <a:xfrm>
            <a:off x="-46892" y="1123838"/>
            <a:ext cx="3657600" cy="4643916"/>
          </a:xfrm>
        </p:spPr>
        <p:txBody>
          <a:bodyPr/>
          <a:lstStyle/>
          <a:p>
            <a:r>
              <a:rPr lang="cs-CZ" dirty="0"/>
              <a:t>Zdravotní tělesná výchova</a:t>
            </a:r>
            <a:br>
              <a:rPr lang="cs-CZ" dirty="0"/>
            </a:br>
            <a:r>
              <a:rPr lang="cs-CZ" dirty="0"/>
              <a:t/>
            </a:r>
            <a:br>
              <a:rPr lang="cs-CZ" dirty="0"/>
            </a:br>
            <a:r>
              <a:rPr lang="cs-CZ" sz="3000" dirty="0"/>
              <a:t>MORAVSKOSLEZSKÝ KRAJ</a:t>
            </a:r>
            <a:br>
              <a:rPr lang="cs-CZ" sz="3000" dirty="0"/>
            </a:br>
            <a:r>
              <a:rPr lang="cs-CZ" sz="3000" dirty="0"/>
              <a:t/>
            </a:r>
            <a:br>
              <a:rPr lang="cs-CZ" sz="3000" dirty="0"/>
            </a:br>
            <a:r>
              <a:rPr lang="cs-CZ" sz="3000" dirty="0"/>
              <a:t>6/15</a:t>
            </a:r>
          </a:p>
        </p:txBody>
      </p:sp>
      <p:sp>
        <p:nvSpPr>
          <p:cNvPr id="3" name="Zástupný symbol pro obsah 2">
            <a:extLst>
              <a:ext uri="{FF2B5EF4-FFF2-40B4-BE49-F238E27FC236}">
                <a16:creationId xmlns:a16="http://schemas.microsoft.com/office/drawing/2014/main" id="{9A248A49-ACB3-4314-A48F-9835865FD677}"/>
              </a:ext>
            </a:extLst>
          </p:cNvPr>
          <p:cNvSpPr>
            <a:spLocks noGrp="1"/>
          </p:cNvSpPr>
          <p:nvPr>
            <p:ph idx="1"/>
          </p:nvPr>
        </p:nvSpPr>
        <p:spPr/>
        <p:txBody>
          <a:bodyPr/>
          <a:lstStyle/>
          <a:p>
            <a:r>
              <a:rPr lang="cs-CZ" dirty="0"/>
              <a:t>Základní škola Alšova Kopřivnice</a:t>
            </a:r>
          </a:p>
          <a:p>
            <a:r>
              <a:rPr lang="cs-CZ" dirty="0"/>
              <a:t>Základní škola Studénka, Butovická 346</a:t>
            </a:r>
          </a:p>
          <a:p>
            <a:r>
              <a:rPr lang="cs-CZ" dirty="0"/>
              <a:t>Základní škola Klimkovice</a:t>
            </a:r>
          </a:p>
          <a:p>
            <a:r>
              <a:rPr lang="cs-CZ" dirty="0"/>
              <a:t>ZŠ Příbor, Jičínská 486, 742 58 Příbor</a:t>
            </a:r>
          </a:p>
          <a:p>
            <a:endParaRPr lang="cs-CZ" dirty="0"/>
          </a:p>
        </p:txBody>
      </p:sp>
      <p:grpSp>
        <p:nvGrpSpPr>
          <p:cNvPr id="4" name="Skupina 3">
            <a:extLst>
              <a:ext uri="{FF2B5EF4-FFF2-40B4-BE49-F238E27FC236}">
                <a16:creationId xmlns:a16="http://schemas.microsoft.com/office/drawing/2014/main" id="{27C999D6-1BA0-46B2-96ED-BA6008DD3B85}"/>
              </a:ext>
            </a:extLst>
          </p:cNvPr>
          <p:cNvGrpSpPr/>
          <p:nvPr/>
        </p:nvGrpSpPr>
        <p:grpSpPr>
          <a:xfrm>
            <a:off x="10516904" y="524260"/>
            <a:ext cx="1336431" cy="1199153"/>
            <a:chOff x="8615810" y="864108"/>
            <a:chExt cx="2016369" cy="1644630"/>
          </a:xfrm>
        </p:grpSpPr>
        <p:sp>
          <p:nvSpPr>
            <p:cNvPr id="5" name="Ovál 4">
              <a:extLst>
                <a:ext uri="{FF2B5EF4-FFF2-40B4-BE49-F238E27FC236}">
                  <a16:creationId xmlns:a16="http://schemas.microsoft.com/office/drawing/2014/main" id="{E6121F75-1108-4F84-8427-F147E5E88B48}"/>
                </a:ext>
              </a:extLst>
            </p:cNvPr>
            <p:cNvSpPr/>
            <p:nvPr/>
          </p:nvSpPr>
          <p:spPr>
            <a:xfrm>
              <a:off x="8615810" y="864108"/>
              <a:ext cx="2016369" cy="1644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D40AA9E3-6A5D-43DC-9385-767EDE738E95}"/>
                </a:ext>
              </a:extLst>
            </p:cNvPr>
            <p:cNvSpPr txBox="1"/>
            <p:nvPr/>
          </p:nvSpPr>
          <p:spPr>
            <a:xfrm>
              <a:off x="8897164" y="1255536"/>
              <a:ext cx="1735015" cy="548748"/>
            </a:xfrm>
            <a:prstGeom prst="rect">
              <a:avLst/>
            </a:prstGeom>
            <a:noFill/>
          </p:spPr>
          <p:txBody>
            <a:bodyPr wrap="square" rtlCol="0">
              <a:spAutoFit/>
            </a:bodyPr>
            <a:lstStyle/>
            <a:p>
              <a:r>
                <a:rPr lang="cs-CZ" sz="2000" dirty="0">
                  <a:solidFill>
                    <a:schemeClr val="bg1"/>
                  </a:solidFill>
                </a:rPr>
                <a:t>4 ze 40</a:t>
              </a:r>
            </a:p>
          </p:txBody>
        </p:sp>
      </p:grpSp>
      <p:grpSp>
        <p:nvGrpSpPr>
          <p:cNvPr id="7" name="Skupina 6">
            <a:extLst>
              <a:ext uri="{FF2B5EF4-FFF2-40B4-BE49-F238E27FC236}">
                <a16:creationId xmlns:a16="http://schemas.microsoft.com/office/drawing/2014/main" id="{7FCBA823-5AA8-4D4D-A4FF-B76D02A82409}"/>
              </a:ext>
            </a:extLst>
          </p:cNvPr>
          <p:cNvGrpSpPr/>
          <p:nvPr/>
        </p:nvGrpSpPr>
        <p:grpSpPr>
          <a:xfrm>
            <a:off x="10117989" y="1308935"/>
            <a:ext cx="1125415" cy="937846"/>
            <a:chOff x="10117989" y="1308935"/>
            <a:chExt cx="1125415" cy="937846"/>
          </a:xfrm>
        </p:grpSpPr>
        <p:sp>
          <p:nvSpPr>
            <p:cNvPr id="8" name="Ovál 7">
              <a:extLst>
                <a:ext uri="{FF2B5EF4-FFF2-40B4-BE49-F238E27FC236}">
                  <a16:creationId xmlns:a16="http://schemas.microsoft.com/office/drawing/2014/main" id="{566EC88F-9FFA-4A59-8D99-6D143FA06180}"/>
                </a:ext>
              </a:extLst>
            </p:cNvPr>
            <p:cNvSpPr/>
            <p:nvPr/>
          </p:nvSpPr>
          <p:spPr>
            <a:xfrm>
              <a:off x="10117989" y="1308935"/>
              <a:ext cx="1125415" cy="9378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a:extLst>
                <a:ext uri="{FF2B5EF4-FFF2-40B4-BE49-F238E27FC236}">
                  <a16:creationId xmlns:a16="http://schemas.microsoft.com/office/drawing/2014/main" id="{87D33872-AF0A-4ACF-AD5A-6EB43CD0D69E}"/>
                </a:ext>
              </a:extLst>
            </p:cNvPr>
            <p:cNvSpPr txBox="1"/>
            <p:nvPr/>
          </p:nvSpPr>
          <p:spPr>
            <a:xfrm>
              <a:off x="10292862" y="1613736"/>
              <a:ext cx="797822" cy="400110"/>
            </a:xfrm>
            <a:prstGeom prst="rect">
              <a:avLst/>
            </a:prstGeom>
            <a:noFill/>
          </p:spPr>
          <p:txBody>
            <a:bodyPr wrap="square" rtlCol="0">
              <a:spAutoFit/>
            </a:bodyPr>
            <a:lstStyle/>
            <a:p>
              <a:r>
                <a:rPr lang="cs-CZ" sz="2000" dirty="0">
                  <a:solidFill>
                    <a:schemeClr val="accent1"/>
                  </a:solidFill>
                </a:rPr>
                <a:t>10 %</a:t>
              </a:r>
            </a:p>
          </p:txBody>
        </p:sp>
      </p:grpSp>
    </p:spTree>
    <p:extLst>
      <p:ext uri="{BB962C8B-B14F-4D97-AF65-F5344CB8AC3E}">
        <p14:creationId xmlns:p14="http://schemas.microsoft.com/office/powerpoint/2010/main" val="417381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4A114B-B5ED-4B72-B37C-F0F385B795EB}"/>
              </a:ext>
            </a:extLst>
          </p:cNvPr>
          <p:cNvSpPr>
            <a:spLocks noGrp="1"/>
          </p:cNvSpPr>
          <p:nvPr>
            <p:ph type="title"/>
          </p:nvPr>
        </p:nvSpPr>
        <p:spPr/>
        <p:txBody>
          <a:bodyPr/>
          <a:lstStyle/>
          <a:p>
            <a:r>
              <a:rPr lang="cs-CZ" dirty="0"/>
              <a:t>Počet dnů na odpověď</a:t>
            </a:r>
          </a:p>
        </p:txBody>
      </p:sp>
      <p:sp>
        <p:nvSpPr>
          <p:cNvPr id="3" name="Zástupný symbol pro obsah 2">
            <a:extLst>
              <a:ext uri="{FF2B5EF4-FFF2-40B4-BE49-F238E27FC236}">
                <a16:creationId xmlns:a16="http://schemas.microsoft.com/office/drawing/2014/main" id="{9A1B8287-D00D-4198-AEE3-5AD639006577}"/>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9326C3AE-7805-41A1-962F-51709A996CF9}"/>
              </a:ext>
            </a:extLst>
          </p:cNvPr>
          <p:cNvGraphicFramePr>
            <a:graphicFrameLocks/>
          </p:cNvGraphicFramePr>
          <p:nvPr>
            <p:extLst>
              <p:ext uri="{D42A27DB-BD31-4B8C-83A1-F6EECF244321}">
                <p14:modId xmlns:p14="http://schemas.microsoft.com/office/powerpoint/2010/main" val="3285913630"/>
              </p:ext>
            </p:extLst>
          </p:nvPr>
        </p:nvGraphicFramePr>
        <p:xfrm>
          <a:off x="3868738" y="887663"/>
          <a:ext cx="3657600" cy="27686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128400251"/>
                    </a:ext>
                  </a:extLst>
                </a:gridCol>
                <a:gridCol w="1828800">
                  <a:extLst>
                    <a:ext uri="{9D8B030D-6E8A-4147-A177-3AD203B41FA5}">
                      <a16:colId xmlns:a16="http://schemas.microsoft.com/office/drawing/2014/main" val="2733640901"/>
                    </a:ext>
                  </a:extLst>
                </a:gridCol>
              </a:tblGrid>
              <a:tr h="370840">
                <a:tc>
                  <a:txBody>
                    <a:bodyPr/>
                    <a:lstStyle/>
                    <a:p>
                      <a:r>
                        <a:rPr lang="cs-CZ" dirty="0"/>
                        <a:t>Výčet kontaktovaných krajů</a:t>
                      </a:r>
                    </a:p>
                  </a:txBody>
                  <a:tcPr/>
                </a:tc>
                <a:tc>
                  <a:txBody>
                    <a:bodyPr/>
                    <a:lstStyle/>
                    <a:p>
                      <a:r>
                        <a:rPr lang="cs-CZ" dirty="0"/>
                        <a:t>Počet dnů na odpověď v průměru</a:t>
                      </a:r>
                    </a:p>
                  </a:txBody>
                  <a:tcPr/>
                </a:tc>
                <a:extLst>
                  <a:ext uri="{0D108BD9-81ED-4DB2-BD59-A6C34878D82A}">
                    <a16:rowId xmlns:a16="http://schemas.microsoft.com/office/drawing/2014/main" val="2616901081"/>
                  </a:ext>
                </a:extLst>
              </a:tr>
              <a:tr h="370840">
                <a:tc>
                  <a:txBody>
                    <a:bodyPr/>
                    <a:lstStyle/>
                    <a:p>
                      <a:r>
                        <a:rPr lang="cs-CZ" dirty="0"/>
                        <a:t>Jihomoravský</a:t>
                      </a:r>
                    </a:p>
                  </a:txBody>
                  <a:tcPr/>
                </a:tc>
                <a:tc>
                  <a:txBody>
                    <a:bodyPr/>
                    <a:lstStyle/>
                    <a:p>
                      <a:r>
                        <a:rPr lang="cs-CZ" dirty="0"/>
                        <a:t>3,2</a:t>
                      </a:r>
                    </a:p>
                  </a:txBody>
                  <a:tcPr/>
                </a:tc>
                <a:extLst>
                  <a:ext uri="{0D108BD9-81ED-4DB2-BD59-A6C34878D82A}">
                    <a16:rowId xmlns:a16="http://schemas.microsoft.com/office/drawing/2014/main" val="2776513923"/>
                  </a:ext>
                </a:extLst>
              </a:tr>
              <a:tr h="370840">
                <a:tc>
                  <a:txBody>
                    <a:bodyPr/>
                    <a:lstStyle/>
                    <a:p>
                      <a:r>
                        <a:rPr lang="cs-CZ" dirty="0"/>
                        <a:t>Moravskoslezský</a:t>
                      </a:r>
                    </a:p>
                  </a:txBody>
                  <a:tcPr/>
                </a:tc>
                <a:tc>
                  <a:txBody>
                    <a:bodyPr/>
                    <a:lstStyle/>
                    <a:p>
                      <a:r>
                        <a:rPr lang="cs-CZ" dirty="0"/>
                        <a:t>5</a:t>
                      </a:r>
                    </a:p>
                  </a:txBody>
                  <a:tcPr/>
                </a:tc>
                <a:extLst>
                  <a:ext uri="{0D108BD9-81ED-4DB2-BD59-A6C34878D82A}">
                    <a16:rowId xmlns:a16="http://schemas.microsoft.com/office/drawing/2014/main" val="3650229659"/>
                  </a:ext>
                </a:extLst>
              </a:tr>
              <a:tr h="370840">
                <a:tc>
                  <a:txBody>
                    <a:bodyPr/>
                    <a:lstStyle/>
                    <a:p>
                      <a:r>
                        <a:rPr lang="cs-CZ" dirty="0"/>
                        <a:t>Olomoucký</a:t>
                      </a:r>
                    </a:p>
                  </a:txBody>
                  <a:tcPr/>
                </a:tc>
                <a:tc>
                  <a:txBody>
                    <a:bodyPr/>
                    <a:lstStyle/>
                    <a:p>
                      <a:r>
                        <a:rPr lang="cs-CZ" dirty="0"/>
                        <a:t>2,7</a:t>
                      </a:r>
                    </a:p>
                  </a:txBody>
                  <a:tcPr/>
                </a:tc>
                <a:extLst>
                  <a:ext uri="{0D108BD9-81ED-4DB2-BD59-A6C34878D82A}">
                    <a16:rowId xmlns:a16="http://schemas.microsoft.com/office/drawing/2014/main" val="3705990053"/>
                  </a:ext>
                </a:extLst>
              </a:tr>
              <a:tr h="370840">
                <a:tc>
                  <a:txBody>
                    <a:bodyPr/>
                    <a:lstStyle/>
                    <a:p>
                      <a:r>
                        <a:rPr lang="cs-CZ" dirty="0"/>
                        <a:t>Praha</a:t>
                      </a:r>
                    </a:p>
                  </a:txBody>
                  <a:tcPr/>
                </a:tc>
                <a:tc>
                  <a:txBody>
                    <a:bodyPr/>
                    <a:lstStyle/>
                    <a:p>
                      <a:r>
                        <a:rPr lang="cs-CZ" dirty="0"/>
                        <a:t>4</a:t>
                      </a:r>
                    </a:p>
                  </a:txBody>
                  <a:tcPr/>
                </a:tc>
                <a:extLst>
                  <a:ext uri="{0D108BD9-81ED-4DB2-BD59-A6C34878D82A}">
                    <a16:rowId xmlns:a16="http://schemas.microsoft.com/office/drawing/2014/main" val="3741027077"/>
                  </a:ext>
                </a:extLst>
              </a:tr>
              <a:tr h="370840">
                <a:tc>
                  <a:txBody>
                    <a:bodyPr/>
                    <a:lstStyle/>
                    <a:p>
                      <a:r>
                        <a:rPr lang="cs-CZ" dirty="0"/>
                        <a:t>Zlínský</a:t>
                      </a:r>
                    </a:p>
                  </a:txBody>
                  <a:tcPr/>
                </a:tc>
                <a:tc>
                  <a:txBody>
                    <a:bodyPr/>
                    <a:lstStyle/>
                    <a:p>
                      <a:r>
                        <a:rPr lang="cs-CZ" dirty="0"/>
                        <a:t>3,6</a:t>
                      </a:r>
                    </a:p>
                  </a:txBody>
                  <a:tcPr/>
                </a:tc>
                <a:extLst>
                  <a:ext uri="{0D108BD9-81ED-4DB2-BD59-A6C34878D82A}">
                    <a16:rowId xmlns:a16="http://schemas.microsoft.com/office/drawing/2014/main" val="2431535925"/>
                  </a:ext>
                </a:extLst>
              </a:tr>
            </a:tbl>
          </a:graphicData>
        </a:graphic>
      </p:graphicFrame>
    </p:spTree>
    <p:extLst>
      <p:ext uri="{BB962C8B-B14F-4D97-AF65-F5344CB8AC3E}">
        <p14:creationId xmlns:p14="http://schemas.microsoft.com/office/powerpoint/2010/main" val="360028195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1AC378-BC91-494F-9436-3665A3A385F6}"/>
              </a:ext>
            </a:extLst>
          </p:cNvPr>
          <p:cNvSpPr>
            <a:spLocks noGrp="1"/>
          </p:cNvSpPr>
          <p:nvPr>
            <p:ph type="title"/>
          </p:nvPr>
        </p:nvSpPr>
        <p:spPr/>
        <p:txBody>
          <a:bodyPr/>
          <a:lstStyle/>
          <a:p>
            <a:r>
              <a:rPr lang="cs-CZ" dirty="0"/>
              <a:t>Zdravotní tělesná výchova</a:t>
            </a:r>
            <a:br>
              <a:rPr lang="cs-CZ" dirty="0"/>
            </a:br>
            <a:r>
              <a:rPr lang="cs-CZ" dirty="0"/>
              <a:t/>
            </a:r>
            <a:br>
              <a:rPr lang="cs-CZ" dirty="0"/>
            </a:br>
            <a:r>
              <a:rPr lang="cs-CZ" sz="3000" dirty="0"/>
              <a:t>OLOMOUCKÝ KRAJ</a:t>
            </a:r>
            <a:br>
              <a:rPr lang="cs-CZ" sz="3000" dirty="0"/>
            </a:br>
            <a:r>
              <a:rPr lang="cs-CZ" sz="3000" dirty="0"/>
              <a:t/>
            </a:r>
            <a:br>
              <a:rPr lang="cs-CZ" sz="3000" dirty="0"/>
            </a:br>
            <a:r>
              <a:rPr lang="cs-CZ" sz="3000" dirty="0"/>
              <a:t>7/15</a:t>
            </a:r>
          </a:p>
        </p:txBody>
      </p:sp>
      <p:sp>
        <p:nvSpPr>
          <p:cNvPr id="3" name="Zástupný symbol pro obsah 2">
            <a:extLst>
              <a:ext uri="{FF2B5EF4-FFF2-40B4-BE49-F238E27FC236}">
                <a16:creationId xmlns:a16="http://schemas.microsoft.com/office/drawing/2014/main" id="{7B6CC056-F05B-4300-8E59-386A4740D99D}"/>
              </a:ext>
            </a:extLst>
          </p:cNvPr>
          <p:cNvSpPr>
            <a:spLocks noGrp="1"/>
          </p:cNvSpPr>
          <p:nvPr>
            <p:ph idx="1"/>
          </p:nvPr>
        </p:nvSpPr>
        <p:spPr/>
        <p:txBody>
          <a:bodyPr/>
          <a:lstStyle/>
          <a:p>
            <a:r>
              <a:rPr lang="it-IT" dirty="0"/>
              <a:t>ZŠ a SŠ CREDO, o.p.s.</a:t>
            </a:r>
            <a:endParaRPr lang="cs-CZ" dirty="0"/>
          </a:p>
          <a:p>
            <a:r>
              <a:rPr lang="cs-CZ" dirty="0"/>
              <a:t>Š a MŠ Olomouc, Dvorského 33</a:t>
            </a:r>
          </a:p>
          <a:p>
            <a:r>
              <a:rPr lang="cs-CZ" dirty="0"/>
              <a:t>ZŠ a MŠ Olomouc, Demlova 18</a:t>
            </a:r>
          </a:p>
          <a:p>
            <a:r>
              <a:rPr lang="cs-CZ" dirty="0"/>
              <a:t>Reálné gymnázium a ZŠ města Prostějov</a:t>
            </a:r>
          </a:p>
          <a:p>
            <a:endParaRPr lang="cs-CZ" dirty="0"/>
          </a:p>
        </p:txBody>
      </p:sp>
      <p:grpSp>
        <p:nvGrpSpPr>
          <p:cNvPr id="4" name="Skupina 3">
            <a:extLst>
              <a:ext uri="{FF2B5EF4-FFF2-40B4-BE49-F238E27FC236}">
                <a16:creationId xmlns:a16="http://schemas.microsoft.com/office/drawing/2014/main" id="{C913FF4B-1C4E-4BE4-AC2C-8F28C0AC00A4}"/>
              </a:ext>
            </a:extLst>
          </p:cNvPr>
          <p:cNvGrpSpPr/>
          <p:nvPr/>
        </p:nvGrpSpPr>
        <p:grpSpPr>
          <a:xfrm>
            <a:off x="10516904" y="524260"/>
            <a:ext cx="1336431" cy="1199153"/>
            <a:chOff x="8615810" y="864108"/>
            <a:chExt cx="2016369" cy="1644630"/>
          </a:xfrm>
        </p:grpSpPr>
        <p:sp>
          <p:nvSpPr>
            <p:cNvPr id="5" name="Ovál 4">
              <a:extLst>
                <a:ext uri="{FF2B5EF4-FFF2-40B4-BE49-F238E27FC236}">
                  <a16:creationId xmlns:a16="http://schemas.microsoft.com/office/drawing/2014/main" id="{54C14A11-AC03-4A0D-B1B3-6A5EEDDB139E}"/>
                </a:ext>
              </a:extLst>
            </p:cNvPr>
            <p:cNvSpPr/>
            <p:nvPr/>
          </p:nvSpPr>
          <p:spPr>
            <a:xfrm>
              <a:off x="8615810" y="864108"/>
              <a:ext cx="2016369" cy="1644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00CCDD59-0B71-4384-833E-B0C3888DE7C7}"/>
                </a:ext>
              </a:extLst>
            </p:cNvPr>
            <p:cNvSpPr txBox="1"/>
            <p:nvPr/>
          </p:nvSpPr>
          <p:spPr>
            <a:xfrm>
              <a:off x="8897164" y="1255536"/>
              <a:ext cx="1735015" cy="548748"/>
            </a:xfrm>
            <a:prstGeom prst="rect">
              <a:avLst/>
            </a:prstGeom>
            <a:noFill/>
          </p:spPr>
          <p:txBody>
            <a:bodyPr wrap="square" rtlCol="0">
              <a:spAutoFit/>
            </a:bodyPr>
            <a:lstStyle/>
            <a:p>
              <a:r>
                <a:rPr lang="cs-CZ" sz="2000" dirty="0">
                  <a:solidFill>
                    <a:schemeClr val="bg1"/>
                  </a:solidFill>
                </a:rPr>
                <a:t>4 z 38</a:t>
              </a:r>
            </a:p>
          </p:txBody>
        </p:sp>
      </p:grpSp>
      <p:grpSp>
        <p:nvGrpSpPr>
          <p:cNvPr id="7" name="Skupina 6">
            <a:extLst>
              <a:ext uri="{FF2B5EF4-FFF2-40B4-BE49-F238E27FC236}">
                <a16:creationId xmlns:a16="http://schemas.microsoft.com/office/drawing/2014/main" id="{C321102E-9EE8-40B4-BEBA-1EE286F0B801}"/>
              </a:ext>
            </a:extLst>
          </p:cNvPr>
          <p:cNvGrpSpPr/>
          <p:nvPr/>
        </p:nvGrpSpPr>
        <p:grpSpPr>
          <a:xfrm>
            <a:off x="10117989" y="1308935"/>
            <a:ext cx="1125415" cy="937846"/>
            <a:chOff x="10117989" y="1308935"/>
            <a:chExt cx="1125415" cy="937846"/>
          </a:xfrm>
        </p:grpSpPr>
        <p:sp>
          <p:nvSpPr>
            <p:cNvPr id="8" name="Ovál 7">
              <a:extLst>
                <a:ext uri="{FF2B5EF4-FFF2-40B4-BE49-F238E27FC236}">
                  <a16:creationId xmlns:a16="http://schemas.microsoft.com/office/drawing/2014/main" id="{82C2B2DB-5422-48D4-991F-A28F71ED34A0}"/>
                </a:ext>
              </a:extLst>
            </p:cNvPr>
            <p:cNvSpPr/>
            <p:nvPr/>
          </p:nvSpPr>
          <p:spPr>
            <a:xfrm>
              <a:off x="10117989" y="1308935"/>
              <a:ext cx="1125415" cy="9378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a:extLst>
                <a:ext uri="{FF2B5EF4-FFF2-40B4-BE49-F238E27FC236}">
                  <a16:creationId xmlns:a16="http://schemas.microsoft.com/office/drawing/2014/main" id="{E99A53FF-DCE9-48B8-B444-AFAC0AEE8B6A}"/>
                </a:ext>
              </a:extLst>
            </p:cNvPr>
            <p:cNvSpPr txBox="1"/>
            <p:nvPr/>
          </p:nvSpPr>
          <p:spPr>
            <a:xfrm>
              <a:off x="10117989" y="1613736"/>
              <a:ext cx="972695" cy="400110"/>
            </a:xfrm>
            <a:prstGeom prst="rect">
              <a:avLst/>
            </a:prstGeom>
            <a:noFill/>
          </p:spPr>
          <p:txBody>
            <a:bodyPr wrap="square" rtlCol="0">
              <a:spAutoFit/>
            </a:bodyPr>
            <a:lstStyle/>
            <a:p>
              <a:r>
                <a:rPr lang="cs-CZ" sz="2000" dirty="0">
                  <a:solidFill>
                    <a:schemeClr val="accent1"/>
                  </a:solidFill>
                </a:rPr>
                <a:t>10,5 %</a:t>
              </a:r>
            </a:p>
          </p:txBody>
        </p:sp>
      </p:grpSp>
    </p:spTree>
    <p:extLst>
      <p:ext uri="{BB962C8B-B14F-4D97-AF65-F5344CB8AC3E}">
        <p14:creationId xmlns:p14="http://schemas.microsoft.com/office/powerpoint/2010/main" val="275063767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B12B21-F6CB-49B8-B082-F95388B628DC}"/>
              </a:ext>
            </a:extLst>
          </p:cNvPr>
          <p:cNvSpPr>
            <a:spLocks noGrp="1"/>
          </p:cNvSpPr>
          <p:nvPr>
            <p:ph type="title"/>
          </p:nvPr>
        </p:nvSpPr>
        <p:spPr/>
        <p:txBody>
          <a:bodyPr/>
          <a:lstStyle/>
          <a:p>
            <a:r>
              <a:rPr lang="cs-CZ" dirty="0"/>
              <a:t>Zdravotní tělesná výchova</a:t>
            </a:r>
            <a:br>
              <a:rPr lang="cs-CZ" dirty="0"/>
            </a:br>
            <a:r>
              <a:rPr lang="cs-CZ" dirty="0"/>
              <a:t/>
            </a:r>
            <a:br>
              <a:rPr lang="cs-CZ" dirty="0"/>
            </a:br>
            <a:r>
              <a:rPr lang="cs-CZ" sz="3000" dirty="0"/>
              <a:t>PARDUBICKÝ KRAJ</a:t>
            </a:r>
            <a:br>
              <a:rPr lang="cs-CZ" sz="3000" dirty="0"/>
            </a:br>
            <a:r>
              <a:rPr lang="cs-CZ" sz="3000" dirty="0"/>
              <a:t/>
            </a:r>
            <a:br>
              <a:rPr lang="cs-CZ" sz="3000" dirty="0"/>
            </a:br>
            <a:r>
              <a:rPr lang="cs-CZ" sz="3000" dirty="0"/>
              <a:t>8/15</a:t>
            </a:r>
          </a:p>
        </p:txBody>
      </p:sp>
      <p:sp>
        <p:nvSpPr>
          <p:cNvPr id="3" name="Zástupný symbol pro obsah 2">
            <a:extLst>
              <a:ext uri="{FF2B5EF4-FFF2-40B4-BE49-F238E27FC236}">
                <a16:creationId xmlns:a16="http://schemas.microsoft.com/office/drawing/2014/main" id="{1DE292B7-11AA-4401-B483-1930787634C8}"/>
              </a:ext>
            </a:extLst>
          </p:cNvPr>
          <p:cNvSpPr>
            <a:spLocks noGrp="1"/>
          </p:cNvSpPr>
          <p:nvPr>
            <p:ph idx="1"/>
          </p:nvPr>
        </p:nvSpPr>
        <p:spPr/>
        <p:txBody>
          <a:bodyPr/>
          <a:lstStyle/>
          <a:p>
            <a:r>
              <a:rPr lang="cs-CZ" dirty="0"/>
              <a:t>Základní škola, Skuteč, Smetanova 304</a:t>
            </a:r>
          </a:p>
          <a:p>
            <a:r>
              <a:rPr lang="cs-CZ" dirty="0"/>
              <a:t>Základní škola Pardubice – </a:t>
            </a:r>
            <a:r>
              <a:rPr lang="cs-CZ" dirty="0" err="1"/>
              <a:t>Spořilov</a:t>
            </a:r>
            <a:r>
              <a:rPr lang="cs-CZ" dirty="0"/>
              <a:t>, Kotkova 1287</a:t>
            </a:r>
          </a:p>
          <a:p>
            <a:r>
              <a:rPr lang="cs-CZ" dirty="0"/>
              <a:t>Základní škola, Skuteč, Komenského 150, okres Chrudim</a:t>
            </a:r>
          </a:p>
          <a:p>
            <a:r>
              <a:rPr lang="cs-CZ" dirty="0"/>
              <a:t>Masarykova základní škola Dolní Roveň, okres Pardubice</a:t>
            </a:r>
          </a:p>
        </p:txBody>
      </p:sp>
      <p:grpSp>
        <p:nvGrpSpPr>
          <p:cNvPr id="4" name="Skupina 3">
            <a:extLst>
              <a:ext uri="{FF2B5EF4-FFF2-40B4-BE49-F238E27FC236}">
                <a16:creationId xmlns:a16="http://schemas.microsoft.com/office/drawing/2014/main" id="{8CD2F873-46BE-4579-A9B1-3C48BAC123B1}"/>
              </a:ext>
            </a:extLst>
          </p:cNvPr>
          <p:cNvGrpSpPr/>
          <p:nvPr/>
        </p:nvGrpSpPr>
        <p:grpSpPr>
          <a:xfrm>
            <a:off x="10516904" y="524260"/>
            <a:ext cx="1336431" cy="1199153"/>
            <a:chOff x="8615810" y="864108"/>
            <a:chExt cx="2016369" cy="1644630"/>
          </a:xfrm>
        </p:grpSpPr>
        <p:sp>
          <p:nvSpPr>
            <p:cNvPr id="5" name="Ovál 4">
              <a:extLst>
                <a:ext uri="{FF2B5EF4-FFF2-40B4-BE49-F238E27FC236}">
                  <a16:creationId xmlns:a16="http://schemas.microsoft.com/office/drawing/2014/main" id="{2D320382-BCAA-453D-A309-3D741EB1972F}"/>
                </a:ext>
              </a:extLst>
            </p:cNvPr>
            <p:cNvSpPr/>
            <p:nvPr/>
          </p:nvSpPr>
          <p:spPr>
            <a:xfrm>
              <a:off x="8615810" y="864108"/>
              <a:ext cx="2016369" cy="1644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E440BA6A-5D77-4B69-9050-8B826391E1D7}"/>
                </a:ext>
              </a:extLst>
            </p:cNvPr>
            <p:cNvSpPr txBox="1"/>
            <p:nvPr/>
          </p:nvSpPr>
          <p:spPr>
            <a:xfrm>
              <a:off x="8897164" y="1255536"/>
              <a:ext cx="1735015" cy="548748"/>
            </a:xfrm>
            <a:prstGeom prst="rect">
              <a:avLst/>
            </a:prstGeom>
            <a:noFill/>
          </p:spPr>
          <p:txBody>
            <a:bodyPr wrap="square" rtlCol="0">
              <a:spAutoFit/>
            </a:bodyPr>
            <a:lstStyle/>
            <a:p>
              <a:r>
                <a:rPr lang="cs-CZ" sz="2000" dirty="0">
                  <a:solidFill>
                    <a:schemeClr val="bg1"/>
                  </a:solidFill>
                </a:rPr>
                <a:t>4 z 20</a:t>
              </a:r>
            </a:p>
          </p:txBody>
        </p:sp>
      </p:grpSp>
      <p:grpSp>
        <p:nvGrpSpPr>
          <p:cNvPr id="7" name="Skupina 6">
            <a:extLst>
              <a:ext uri="{FF2B5EF4-FFF2-40B4-BE49-F238E27FC236}">
                <a16:creationId xmlns:a16="http://schemas.microsoft.com/office/drawing/2014/main" id="{7610418B-80EA-4F12-9974-E3629D0C7E30}"/>
              </a:ext>
            </a:extLst>
          </p:cNvPr>
          <p:cNvGrpSpPr/>
          <p:nvPr/>
        </p:nvGrpSpPr>
        <p:grpSpPr>
          <a:xfrm>
            <a:off x="10117989" y="1308935"/>
            <a:ext cx="1125415" cy="937846"/>
            <a:chOff x="10117989" y="1308935"/>
            <a:chExt cx="1125415" cy="937846"/>
          </a:xfrm>
        </p:grpSpPr>
        <p:sp>
          <p:nvSpPr>
            <p:cNvPr id="8" name="Ovál 7">
              <a:extLst>
                <a:ext uri="{FF2B5EF4-FFF2-40B4-BE49-F238E27FC236}">
                  <a16:creationId xmlns:a16="http://schemas.microsoft.com/office/drawing/2014/main" id="{EA376B50-F88B-4CD4-B946-37EE7EDD68BD}"/>
                </a:ext>
              </a:extLst>
            </p:cNvPr>
            <p:cNvSpPr/>
            <p:nvPr/>
          </p:nvSpPr>
          <p:spPr>
            <a:xfrm>
              <a:off x="10117989" y="1308935"/>
              <a:ext cx="1125415" cy="9378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a:extLst>
                <a:ext uri="{FF2B5EF4-FFF2-40B4-BE49-F238E27FC236}">
                  <a16:creationId xmlns:a16="http://schemas.microsoft.com/office/drawing/2014/main" id="{87A64788-5A90-4F78-A38C-2EE38231D14C}"/>
                </a:ext>
              </a:extLst>
            </p:cNvPr>
            <p:cNvSpPr txBox="1"/>
            <p:nvPr/>
          </p:nvSpPr>
          <p:spPr>
            <a:xfrm>
              <a:off x="10292862" y="1613736"/>
              <a:ext cx="797822" cy="400110"/>
            </a:xfrm>
            <a:prstGeom prst="rect">
              <a:avLst/>
            </a:prstGeom>
            <a:noFill/>
          </p:spPr>
          <p:txBody>
            <a:bodyPr wrap="square" rtlCol="0">
              <a:spAutoFit/>
            </a:bodyPr>
            <a:lstStyle/>
            <a:p>
              <a:r>
                <a:rPr lang="cs-CZ" sz="2000" dirty="0">
                  <a:solidFill>
                    <a:schemeClr val="accent1"/>
                  </a:solidFill>
                </a:rPr>
                <a:t>20 %</a:t>
              </a:r>
            </a:p>
          </p:txBody>
        </p:sp>
      </p:grpSp>
    </p:spTree>
    <p:extLst>
      <p:ext uri="{BB962C8B-B14F-4D97-AF65-F5344CB8AC3E}">
        <p14:creationId xmlns:p14="http://schemas.microsoft.com/office/powerpoint/2010/main" val="277152165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466EB2-E120-4740-A7F2-584FE765B2AB}"/>
              </a:ext>
            </a:extLst>
          </p:cNvPr>
          <p:cNvSpPr>
            <a:spLocks noGrp="1"/>
          </p:cNvSpPr>
          <p:nvPr>
            <p:ph type="title"/>
          </p:nvPr>
        </p:nvSpPr>
        <p:spPr/>
        <p:txBody>
          <a:bodyPr/>
          <a:lstStyle/>
          <a:p>
            <a:r>
              <a:rPr lang="cs-CZ" dirty="0"/>
              <a:t>Zdravotní tělesná výchova</a:t>
            </a:r>
            <a:br>
              <a:rPr lang="cs-CZ" dirty="0"/>
            </a:br>
            <a:r>
              <a:rPr lang="cs-CZ" dirty="0"/>
              <a:t/>
            </a:r>
            <a:br>
              <a:rPr lang="cs-CZ" dirty="0"/>
            </a:br>
            <a:r>
              <a:rPr lang="cs-CZ" sz="3000" dirty="0"/>
              <a:t>PLZEŇSKÝ KRAJ</a:t>
            </a:r>
            <a:br>
              <a:rPr lang="cs-CZ" sz="3000" dirty="0"/>
            </a:br>
            <a:r>
              <a:rPr lang="cs-CZ" sz="3000" dirty="0"/>
              <a:t/>
            </a:r>
            <a:br>
              <a:rPr lang="cs-CZ" sz="3000" dirty="0"/>
            </a:br>
            <a:r>
              <a:rPr lang="cs-CZ" sz="3000" dirty="0"/>
              <a:t>9/15</a:t>
            </a:r>
          </a:p>
        </p:txBody>
      </p:sp>
      <p:sp>
        <p:nvSpPr>
          <p:cNvPr id="3" name="Zástupný symbol pro obsah 2">
            <a:extLst>
              <a:ext uri="{FF2B5EF4-FFF2-40B4-BE49-F238E27FC236}">
                <a16:creationId xmlns:a16="http://schemas.microsoft.com/office/drawing/2014/main" id="{632F3493-1581-4827-B2AF-640680697BD2}"/>
              </a:ext>
            </a:extLst>
          </p:cNvPr>
          <p:cNvSpPr>
            <a:spLocks noGrp="1"/>
          </p:cNvSpPr>
          <p:nvPr>
            <p:ph idx="1"/>
          </p:nvPr>
        </p:nvSpPr>
        <p:spPr>
          <a:xfrm>
            <a:off x="3869268" y="1075122"/>
            <a:ext cx="7315200" cy="5120640"/>
          </a:xfrm>
        </p:spPr>
        <p:txBody>
          <a:bodyPr/>
          <a:lstStyle/>
          <a:p>
            <a:r>
              <a:rPr lang="cs-CZ" dirty="0"/>
              <a:t>22. základní škola Plzeň, Na Dlouhých 49, příspěvková organizace</a:t>
            </a:r>
          </a:p>
          <a:p>
            <a:r>
              <a:rPr lang="cs-CZ" dirty="0"/>
              <a:t>Základní škola Horažďovice, Komenského ul. 211, okres Klatovy</a:t>
            </a:r>
          </a:p>
          <a:p>
            <a:r>
              <a:rPr lang="cs-CZ" dirty="0"/>
              <a:t>1. základní škola Plzeň, Západní 18, příspěvková organizace</a:t>
            </a:r>
          </a:p>
          <a:p>
            <a:r>
              <a:rPr lang="cs-CZ" dirty="0"/>
              <a:t>2. základní škola Plzeň, Schwarzova 20, příspěvková organizace</a:t>
            </a:r>
          </a:p>
          <a:p>
            <a:r>
              <a:rPr lang="cs-CZ" dirty="0"/>
              <a:t>Základní škola Kout na Šumavě, okres Domažlice, příspěvková organizace</a:t>
            </a:r>
          </a:p>
          <a:p>
            <a:endParaRPr lang="cs-CZ" dirty="0"/>
          </a:p>
        </p:txBody>
      </p:sp>
      <p:grpSp>
        <p:nvGrpSpPr>
          <p:cNvPr id="4" name="Skupina 3">
            <a:extLst>
              <a:ext uri="{FF2B5EF4-FFF2-40B4-BE49-F238E27FC236}">
                <a16:creationId xmlns:a16="http://schemas.microsoft.com/office/drawing/2014/main" id="{497F485B-2CEC-4E2D-8702-FB0FB7809532}"/>
              </a:ext>
            </a:extLst>
          </p:cNvPr>
          <p:cNvGrpSpPr/>
          <p:nvPr/>
        </p:nvGrpSpPr>
        <p:grpSpPr>
          <a:xfrm>
            <a:off x="10516904" y="524260"/>
            <a:ext cx="1336431" cy="1199153"/>
            <a:chOff x="8615810" y="864108"/>
            <a:chExt cx="2016369" cy="1644630"/>
          </a:xfrm>
        </p:grpSpPr>
        <p:sp>
          <p:nvSpPr>
            <p:cNvPr id="5" name="Ovál 4">
              <a:extLst>
                <a:ext uri="{FF2B5EF4-FFF2-40B4-BE49-F238E27FC236}">
                  <a16:creationId xmlns:a16="http://schemas.microsoft.com/office/drawing/2014/main" id="{AA15B544-971B-4716-8F29-08260CD6FB06}"/>
                </a:ext>
              </a:extLst>
            </p:cNvPr>
            <p:cNvSpPr/>
            <p:nvPr/>
          </p:nvSpPr>
          <p:spPr>
            <a:xfrm>
              <a:off x="8615810" y="864108"/>
              <a:ext cx="2016369" cy="1644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B9D1F5D7-6E8A-44E9-8E09-13473F17035D}"/>
                </a:ext>
              </a:extLst>
            </p:cNvPr>
            <p:cNvSpPr txBox="1"/>
            <p:nvPr/>
          </p:nvSpPr>
          <p:spPr>
            <a:xfrm>
              <a:off x="8897164" y="1255536"/>
              <a:ext cx="1735015" cy="548748"/>
            </a:xfrm>
            <a:prstGeom prst="rect">
              <a:avLst/>
            </a:prstGeom>
            <a:noFill/>
          </p:spPr>
          <p:txBody>
            <a:bodyPr wrap="square" rtlCol="0">
              <a:spAutoFit/>
            </a:bodyPr>
            <a:lstStyle/>
            <a:p>
              <a:r>
                <a:rPr lang="cs-CZ" sz="2000" dirty="0">
                  <a:solidFill>
                    <a:schemeClr val="bg1"/>
                  </a:solidFill>
                </a:rPr>
                <a:t>5 z 25</a:t>
              </a:r>
            </a:p>
          </p:txBody>
        </p:sp>
      </p:grpSp>
      <p:grpSp>
        <p:nvGrpSpPr>
          <p:cNvPr id="7" name="Skupina 6">
            <a:extLst>
              <a:ext uri="{FF2B5EF4-FFF2-40B4-BE49-F238E27FC236}">
                <a16:creationId xmlns:a16="http://schemas.microsoft.com/office/drawing/2014/main" id="{0B3B6E68-AFC6-4256-8582-6A723D04713E}"/>
              </a:ext>
            </a:extLst>
          </p:cNvPr>
          <p:cNvGrpSpPr/>
          <p:nvPr/>
        </p:nvGrpSpPr>
        <p:grpSpPr>
          <a:xfrm>
            <a:off x="10117989" y="1308935"/>
            <a:ext cx="1125415" cy="937846"/>
            <a:chOff x="10117989" y="1308935"/>
            <a:chExt cx="1125415" cy="937846"/>
          </a:xfrm>
        </p:grpSpPr>
        <p:sp>
          <p:nvSpPr>
            <p:cNvPr id="8" name="Ovál 7">
              <a:extLst>
                <a:ext uri="{FF2B5EF4-FFF2-40B4-BE49-F238E27FC236}">
                  <a16:creationId xmlns:a16="http://schemas.microsoft.com/office/drawing/2014/main" id="{7F2F9032-C50C-41B0-9870-CF2101BA2C9D}"/>
                </a:ext>
              </a:extLst>
            </p:cNvPr>
            <p:cNvSpPr/>
            <p:nvPr/>
          </p:nvSpPr>
          <p:spPr>
            <a:xfrm>
              <a:off x="10117989" y="1308935"/>
              <a:ext cx="1125415" cy="9378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a:extLst>
                <a:ext uri="{FF2B5EF4-FFF2-40B4-BE49-F238E27FC236}">
                  <a16:creationId xmlns:a16="http://schemas.microsoft.com/office/drawing/2014/main" id="{DC2F6251-39D7-4AA0-A2C0-F75A47652937}"/>
                </a:ext>
              </a:extLst>
            </p:cNvPr>
            <p:cNvSpPr txBox="1"/>
            <p:nvPr/>
          </p:nvSpPr>
          <p:spPr>
            <a:xfrm>
              <a:off x="10292862" y="1613736"/>
              <a:ext cx="797822" cy="400110"/>
            </a:xfrm>
            <a:prstGeom prst="rect">
              <a:avLst/>
            </a:prstGeom>
            <a:noFill/>
          </p:spPr>
          <p:txBody>
            <a:bodyPr wrap="square" rtlCol="0">
              <a:spAutoFit/>
            </a:bodyPr>
            <a:lstStyle/>
            <a:p>
              <a:r>
                <a:rPr lang="cs-CZ" sz="2000" dirty="0">
                  <a:solidFill>
                    <a:schemeClr val="accent1"/>
                  </a:solidFill>
                </a:rPr>
                <a:t>20 %</a:t>
              </a:r>
            </a:p>
          </p:txBody>
        </p:sp>
      </p:grpSp>
    </p:spTree>
    <p:extLst>
      <p:ext uri="{BB962C8B-B14F-4D97-AF65-F5344CB8AC3E}">
        <p14:creationId xmlns:p14="http://schemas.microsoft.com/office/powerpoint/2010/main" val="264049021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461ABD-86F9-4656-A253-1DFA51B31930}"/>
              </a:ext>
            </a:extLst>
          </p:cNvPr>
          <p:cNvSpPr>
            <a:spLocks noGrp="1"/>
          </p:cNvSpPr>
          <p:nvPr>
            <p:ph type="title"/>
          </p:nvPr>
        </p:nvSpPr>
        <p:spPr/>
        <p:txBody>
          <a:bodyPr/>
          <a:lstStyle/>
          <a:p>
            <a:r>
              <a:rPr lang="cs-CZ" dirty="0"/>
              <a:t>Zdravotní tělesná výchova</a:t>
            </a:r>
            <a:br>
              <a:rPr lang="cs-CZ" dirty="0"/>
            </a:br>
            <a:r>
              <a:rPr lang="cs-CZ" dirty="0"/>
              <a:t/>
            </a:r>
            <a:br>
              <a:rPr lang="cs-CZ" dirty="0"/>
            </a:br>
            <a:r>
              <a:rPr lang="cs-CZ" sz="3000" dirty="0"/>
              <a:t>STŘEDOČESKÝ KRAJ</a:t>
            </a:r>
            <a:br>
              <a:rPr lang="cs-CZ" sz="3000" dirty="0"/>
            </a:br>
            <a:r>
              <a:rPr lang="cs-CZ" sz="3000" dirty="0"/>
              <a:t/>
            </a:r>
            <a:br>
              <a:rPr lang="cs-CZ" sz="3000" dirty="0"/>
            </a:br>
            <a:r>
              <a:rPr lang="cs-CZ" sz="3000" dirty="0"/>
              <a:t>10/15</a:t>
            </a:r>
          </a:p>
        </p:txBody>
      </p:sp>
      <p:sp>
        <p:nvSpPr>
          <p:cNvPr id="3" name="Zástupný symbol pro obsah 2">
            <a:extLst>
              <a:ext uri="{FF2B5EF4-FFF2-40B4-BE49-F238E27FC236}">
                <a16:creationId xmlns:a16="http://schemas.microsoft.com/office/drawing/2014/main" id="{30A9954F-4352-41E7-906E-212187B29E35}"/>
              </a:ext>
            </a:extLst>
          </p:cNvPr>
          <p:cNvSpPr>
            <a:spLocks noGrp="1"/>
          </p:cNvSpPr>
          <p:nvPr>
            <p:ph idx="1"/>
          </p:nvPr>
        </p:nvSpPr>
        <p:spPr/>
        <p:txBody>
          <a:bodyPr/>
          <a:lstStyle/>
          <a:p>
            <a:r>
              <a:rPr lang="cs-CZ" dirty="0"/>
              <a:t>Základní škola T. G. Masaryka a Mateřská škola, Školní 300, 280 02 Poříčany</a:t>
            </a:r>
          </a:p>
          <a:p>
            <a:r>
              <a:rPr lang="cs-CZ" dirty="0"/>
              <a:t>(Základní škola Zásmuky, Komenského náměstí 94)</a:t>
            </a:r>
          </a:p>
          <a:p>
            <a:r>
              <a:rPr lang="cs-CZ" dirty="0"/>
              <a:t>(Základní škola Zlonice, okres Kladno, Komenského 305, 27371 Zlonice)</a:t>
            </a:r>
          </a:p>
          <a:p>
            <a:r>
              <a:rPr lang="cs-CZ" dirty="0"/>
              <a:t>Základní škola Sadská</a:t>
            </a:r>
          </a:p>
        </p:txBody>
      </p:sp>
      <p:grpSp>
        <p:nvGrpSpPr>
          <p:cNvPr id="4" name="Skupina 3">
            <a:extLst>
              <a:ext uri="{FF2B5EF4-FFF2-40B4-BE49-F238E27FC236}">
                <a16:creationId xmlns:a16="http://schemas.microsoft.com/office/drawing/2014/main" id="{512F92A6-56E5-4C15-B108-736C6E09523F}"/>
              </a:ext>
            </a:extLst>
          </p:cNvPr>
          <p:cNvGrpSpPr/>
          <p:nvPr/>
        </p:nvGrpSpPr>
        <p:grpSpPr>
          <a:xfrm>
            <a:off x="10516904" y="524260"/>
            <a:ext cx="1336431" cy="1199153"/>
            <a:chOff x="8615810" y="864108"/>
            <a:chExt cx="2016369" cy="1644630"/>
          </a:xfrm>
        </p:grpSpPr>
        <p:sp>
          <p:nvSpPr>
            <p:cNvPr id="5" name="Ovál 4">
              <a:extLst>
                <a:ext uri="{FF2B5EF4-FFF2-40B4-BE49-F238E27FC236}">
                  <a16:creationId xmlns:a16="http://schemas.microsoft.com/office/drawing/2014/main" id="{09850EFD-A27A-420B-8314-59726386FF80}"/>
                </a:ext>
              </a:extLst>
            </p:cNvPr>
            <p:cNvSpPr/>
            <p:nvPr/>
          </p:nvSpPr>
          <p:spPr>
            <a:xfrm>
              <a:off x="8615810" y="864108"/>
              <a:ext cx="2016369" cy="1644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ED4D8B81-C189-47ED-97A1-119BBFDED230}"/>
                </a:ext>
              </a:extLst>
            </p:cNvPr>
            <p:cNvSpPr txBox="1"/>
            <p:nvPr/>
          </p:nvSpPr>
          <p:spPr>
            <a:xfrm>
              <a:off x="8897164" y="1255536"/>
              <a:ext cx="1735015" cy="548748"/>
            </a:xfrm>
            <a:prstGeom prst="rect">
              <a:avLst/>
            </a:prstGeom>
            <a:noFill/>
          </p:spPr>
          <p:txBody>
            <a:bodyPr wrap="square" rtlCol="0">
              <a:spAutoFit/>
            </a:bodyPr>
            <a:lstStyle/>
            <a:p>
              <a:r>
                <a:rPr lang="cs-CZ" sz="2000" dirty="0">
                  <a:solidFill>
                    <a:schemeClr val="bg1"/>
                  </a:solidFill>
                </a:rPr>
                <a:t>2 (2) z 44</a:t>
              </a:r>
            </a:p>
          </p:txBody>
        </p:sp>
      </p:grpSp>
      <p:grpSp>
        <p:nvGrpSpPr>
          <p:cNvPr id="7" name="Skupina 6">
            <a:extLst>
              <a:ext uri="{FF2B5EF4-FFF2-40B4-BE49-F238E27FC236}">
                <a16:creationId xmlns:a16="http://schemas.microsoft.com/office/drawing/2014/main" id="{7E911A5A-ECA2-4D39-B2F0-176DAC19196C}"/>
              </a:ext>
            </a:extLst>
          </p:cNvPr>
          <p:cNvGrpSpPr/>
          <p:nvPr/>
        </p:nvGrpSpPr>
        <p:grpSpPr>
          <a:xfrm>
            <a:off x="10117989" y="1308935"/>
            <a:ext cx="1125415" cy="937846"/>
            <a:chOff x="10117989" y="1308935"/>
            <a:chExt cx="1125415" cy="937846"/>
          </a:xfrm>
        </p:grpSpPr>
        <p:sp>
          <p:nvSpPr>
            <p:cNvPr id="8" name="Ovál 7">
              <a:extLst>
                <a:ext uri="{FF2B5EF4-FFF2-40B4-BE49-F238E27FC236}">
                  <a16:creationId xmlns:a16="http://schemas.microsoft.com/office/drawing/2014/main" id="{FD384169-51C7-4D0F-B2CF-37E2C2DAAA33}"/>
                </a:ext>
              </a:extLst>
            </p:cNvPr>
            <p:cNvSpPr/>
            <p:nvPr/>
          </p:nvSpPr>
          <p:spPr>
            <a:xfrm>
              <a:off x="10117989" y="1308935"/>
              <a:ext cx="1125415" cy="9378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a:extLst>
                <a:ext uri="{FF2B5EF4-FFF2-40B4-BE49-F238E27FC236}">
                  <a16:creationId xmlns:a16="http://schemas.microsoft.com/office/drawing/2014/main" id="{800762C6-415F-4FA1-8488-9A01BC1AF779}"/>
                </a:ext>
              </a:extLst>
            </p:cNvPr>
            <p:cNvSpPr txBox="1"/>
            <p:nvPr/>
          </p:nvSpPr>
          <p:spPr>
            <a:xfrm>
              <a:off x="10292862" y="1613736"/>
              <a:ext cx="797822" cy="400110"/>
            </a:xfrm>
            <a:prstGeom prst="rect">
              <a:avLst/>
            </a:prstGeom>
            <a:noFill/>
          </p:spPr>
          <p:txBody>
            <a:bodyPr wrap="square" rtlCol="0">
              <a:spAutoFit/>
            </a:bodyPr>
            <a:lstStyle/>
            <a:p>
              <a:r>
                <a:rPr lang="cs-CZ" sz="2000" dirty="0">
                  <a:solidFill>
                    <a:schemeClr val="accent1"/>
                  </a:solidFill>
                </a:rPr>
                <a:t>4,5 %</a:t>
              </a:r>
            </a:p>
          </p:txBody>
        </p:sp>
      </p:grpSp>
    </p:spTree>
    <p:extLst>
      <p:ext uri="{BB962C8B-B14F-4D97-AF65-F5344CB8AC3E}">
        <p14:creationId xmlns:p14="http://schemas.microsoft.com/office/powerpoint/2010/main" val="11533686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724F64-ECF1-4B1A-B3CE-6115B074397A}"/>
              </a:ext>
            </a:extLst>
          </p:cNvPr>
          <p:cNvSpPr>
            <a:spLocks noGrp="1"/>
          </p:cNvSpPr>
          <p:nvPr>
            <p:ph type="title"/>
          </p:nvPr>
        </p:nvSpPr>
        <p:spPr/>
        <p:txBody>
          <a:bodyPr/>
          <a:lstStyle/>
          <a:p>
            <a:r>
              <a:rPr lang="cs-CZ" dirty="0"/>
              <a:t>Zdravotní tělesná výchova</a:t>
            </a:r>
            <a:br>
              <a:rPr lang="cs-CZ" dirty="0"/>
            </a:br>
            <a:r>
              <a:rPr lang="cs-CZ" dirty="0"/>
              <a:t/>
            </a:r>
            <a:br>
              <a:rPr lang="cs-CZ" dirty="0"/>
            </a:br>
            <a:r>
              <a:rPr lang="cs-CZ" sz="3000" dirty="0"/>
              <a:t>ZLÍNSKÝ KRAJ</a:t>
            </a:r>
            <a:br>
              <a:rPr lang="cs-CZ" sz="3000" dirty="0"/>
            </a:br>
            <a:r>
              <a:rPr lang="cs-CZ" sz="3000" dirty="0"/>
              <a:t/>
            </a:r>
            <a:br>
              <a:rPr lang="cs-CZ" sz="3000" dirty="0"/>
            </a:br>
            <a:r>
              <a:rPr lang="cs-CZ" sz="3000" dirty="0"/>
              <a:t>11/15</a:t>
            </a:r>
          </a:p>
        </p:txBody>
      </p:sp>
      <p:sp>
        <p:nvSpPr>
          <p:cNvPr id="3" name="Zástupný symbol pro obsah 2">
            <a:extLst>
              <a:ext uri="{FF2B5EF4-FFF2-40B4-BE49-F238E27FC236}">
                <a16:creationId xmlns:a16="http://schemas.microsoft.com/office/drawing/2014/main" id="{57969993-8787-4C92-9AB3-4834D1DFA6FF}"/>
              </a:ext>
            </a:extLst>
          </p:cNvPr>
          <p:cNvSpPr>
            <a:spLocks noGrp="1"/>
          </p:cNvSpPr>
          <p:nvPr>
            <p:ph idx="1"/>
          </p:nvPr>
        </p:nvSpPr>
        <p:spPr/>
        <p:txBody>
          <a:bodyPr/>
          <a:lstStyle/>
          <a:p>
            <a:endParaRPr lang="cs-CZ"/>
          </a:p>
        </p:txBody>
      </p:sp>
      <p:grpSp>
        <p:nvGrpSpPr>
          <p:cNvPr id="4" name="Skupina 3">
            <a:extLst>
              <a:ext uri="{FF2B5EF4-FFF2-40B4-BE49-F238E27FC236}">
                <a16:creationId xmlns:a16="http://schemas.microsoft.com/office/drawing/2014/main" id="{8A825A9D-37E1-4228-BDE5-E1429494BFD3}"/>
              </a:ext>
            </a:extLst>
          </p:cNvPr>
          <p:cNvGrpSpPr/>
          <p:nvPr/>
        </p:nvGrpSpPr>
        <p:grpSpPr>
          <a:xfrm>
            <a:off x="10516904" y="524260"/>
            <a:ext cx="1336431" cy="1199153"/>
            <a:chOff x="8615810" y="864108"/>
            <a:chExt cx="2016369" cy="1644630"/>
          </a:xfrm>
        </p:grpSpPr>
        <p:sp>
          <p:nvSpPr>
            <p:cNvPr id="5" name="Ovál 4">
              <a:extLst>
                <a:ext uri="{FF2B5EF4-FFF2-40B4-BE49-F238E27FC236}">
                  <a16:creationId xmlns:a16="http://schemas.microsoft.com/office/drawing/2014/main" id="{0E22092A-218C-454B-A608-531533C52692}"/>
                </a:ext>
              </a:extLst>
            </p:cNvPr>
            <p:cNvSpPr/>
            <p:nvPr/>
          </p:nvSpPr>
          <p:spPr>
            <a:xfrm>
              <a:off x="8615810" y="864108"/>
              <a:ext cx="2016369" cy="1644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D6EE04C2-D2BC-454A-B9BA-9F2A1908AD73}"/>
                </a:ext>
              </a:extLst>
            </p:cNvPr>
            <p:cNvSpPr txBox="1"/>
            <p:nvPr/>
          </p:nvSpPr>
          <p:spPr>
            <a:xfrm>
              <a:off x="8897164" y="1255536"/>
              <a:ext cx="1735015" cy="548748"/>
            </a:xfrm>
            <a:prstGeom prst="rect">
              <a:avLst/>
            </a:prstGeom>
            <a:noFill/>
          </p:spPr>
          <p:txBody>
            <a:bodyPr wrap="square" rtlCol="0">
              <a:spAutoFit/>
            </a:bodyPr>
            <a:lstStyle/>
            <a:p>
              <a:r>
                <a:rPr lang="cs-CZ" sz="2000" dirty="0">
                  <a:solidFill>
                    <a:schemeClr val="bg1"/>
                  </a:solidFill>
                </a:rPr>
                <a:t>0 z 19</a:t>
              </a:r>
            </a:p>
          </p:txBody>
        </p:sp>
      </p:grpSp>
      <p:grpSp>
        <p:nvGrpSpPr>
          <p:cNvPr id="7" name="Skupina 6">
            <a:extLst>
              <a:ext uri="{FF2B5EF4-FFF2-40B4-BE49-F238E27FC236}">
                <a16:creationId xmlns:a16="http://schemas.microsoft.com/office/drawing/2014/main" id="{7F4935DB-7B2A-477C-AF6F-25551B1420FF}"/>
              </a:ext>
            </a:extLst>
          </p:cNvPr>
          <p:cNvGrpSpPr/>
          <p:nvPr/>
        </p:nvGrpSpPr>
        <p:grpSpPr>
          <a:xfrm>
            <a:off x="10117989" y="1308935"/>
            <a:ext cx="1125415" cy="937846"/>
            <a:chOff x="10117989" y="1308935"/>
            <a:chExt cx="1125415" cy="937846"/>
          </a:xfrm>
        </p:grpSpPr>
        <p:sp>
          <p:nvSpPr>
            <p:cNvPr id="8" name="Ovál 7">
              <a:extLst>
                <a:ext uri="{FF2B5EF4-FFF2-40B4-BE49-F238E27FC236}">
                  <a16:creationId xmlns:a16="http://schemas.microsoft.com/office/drawing/2014/main" id="{7A564DCB-9E15-4B4E-B471-274FE3AEC958}"/>
                </a:ext>
              </a:extLst>
            </p:cNvPr>
            <p:cNvSpPr/>
            <p:nvPr/>
          </p:nvSpPr>
          <p:spPr>
            <a:xfrm>
              <a:off x="10117989" y="1308935"/>
              <a:ext cx="1125415" cy="9378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a:extLst>
                <a:ext uri="{FF2B5EF4-FFF2-40B4-BE49-F238E27FC236}">
                  <a16:creationId xmlns:a16="http://schemas.microsoft.com/office/drawing/2014/main" id="{F0FB177C-771A-4881-8397-BD1BF56CD5CC}"/>
                </a:ext>
              </a:extLst>
            </p:cNvPr>
            <p:cNvSpPr txBox="1"/>
            <p:nvPr/>
          </p:nvSpPr>
          <p:spPr>
            <a:xfrm>
              <a:off x="10292862" y="1613736"/>
              <a:ext cx="797822" cy="400110"/>
            </a:xfrm>
            <a:prstGeom prst="rect">
              <a:avLst/>
            </a:prstGeom>
            <a:noFill/>
          </p:spPr>
          <p:txBody>
            <a:bodyPr wrap="square" rtlCol="0">
              <a:spAutoFit/>
            </a:bodyPr>
            <a:lstStyle/>
            <a:p>
              <a:r>
                <a:rPr lang="cs-CZ" sz="2000" dirty="0">
                  <a:solidFill>
                    <a:schemeClr val="accent1"/>
                  </a:solidFill>
                </a:rPr>
                <a:t>0 %</a:t>
              </a:r>
            </a:p>
          </p:txBody>
        </p:sp>
      </p:grpSp>
    </p:spTree>
    <p:extLst>
      <p:ext uri="{BB962C8B-B14F-4D97-AF65-F5344CB8AC3E}">
        <p14:creationId xmlns:p14="http://schemas.microsoft.com/office/powerpoint/2010/main" val="169724889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9FB26F-ADB8-425F-8DF6-314CE8D7273F}"/>
              </a:ext>
            </a:extLst>
          </p:cNvPr>
          <p:cNvSpPr>
            <a:spLocks noGrp="1"/>
          </p:cNvSpPr>
          <p:nvPr>
            <p:ph type="title"/>
          </p:nvPr>
        </p:nvSpPr>
        <p:spPr/>
        <p:txBody>
          <a:bodyPr/>
          <a:lstStyle/>
          <a:p>
            <a:r>
              <a:rPr lang="cs-CZ" dirty="0"/>
              <a:t>Zdravotní tělesná výchova</a:t>
            </a:r>
            <a:br>
              <a:rPr lang="cs-CZ" dirty="0"/>
            </a:br>
            <a:r>
              <a:rPr lang="cs-CZ" dirty="0"/>
              <a:t/>
            </a:r>
            <a:br>
              <a:rPr lang="cs-CZ" dirty="0"/>
            </a:br>
            <a:r>
              <a:rPr lang="cs-CZ" sz="3000" dirty="0"/>
              <a:t>PRAHA</a:t>
            </a:r>
            <a:br>
              <a:rPr lang="cs-CZ" sz="3000" dirty="0"/>
            </a:br>
            <a:r>
              <a:rPr lang="cs-CZ" sz="3000" dirty="0"/>
              <a:t/>
            </a:r>
            <a:br>
              <a:rPr lang="cs-CZ" sz="3000" dirty="0"/>
            </a:br>
            <a:r>
              <a:rPr lang="cs-CZ" sz="3000" dirty="0"/>
              <a:t>12/15</a:t>
            </a:r>
          </a:p>
        </p:txBody>
      </p:sp>
      <p:sp>
        <p:nvSpPr>
          <p:cNvPr id="3" name="Zástupný symbol pro obsah 2">
            <a:extLst>
              <a:ext uri="{FF2B5EF4-FFF2-40B4-BE49-F238E27FC236}">
                <a16:creationId xmlns:a16="http://schemas.microsoft.com/office/drawing/2014/main" id="{2277C8B2-626A-426E-9878-4B9007072D1E}"/>
              </a:ext>
            </a:extLst>
          </p:cNvPr>
          <p:cNvSpPr>
            <a:spLocks noGrp="1"/>
          </p:cNvSpPr>
          <p:nvPr>
            <p:ph idx="1"/>
          </p:nvPr>
        </p:nvSpPr>
        <p:spPr/>
        <p:txBody>
          <a:bodyPr/>
          <a:lstStyle/>
          <a:p>
            <a:r>
              <a:rPr lang="cs-CZ" dirty="0"/>
              <a:t>(Základní škola, Praha 4, Ke Kateřinkám 1400)</a:t>
            </a:r>
          </a:p>
          <a:p>
            <a:r>
              <a:rPr lang="cs-CZ" dirty="0"/>
              <a:t>(Základní škola Meteorologická)</a:t>
            </a:r>
          </a:p>
          <a:p>
            <a:r>
              <a:rPr lang="cs-CZ" dirty="0"/>
              <a:t>(Základní škola a mateřská škola, Praha 3, Chelčického 43/2614)</a:t>
            </a:r>
          </a:p>
        </p:txBody>
      </p:sp>
      <p:grpSp>
        <p:nvGrpSpPr>
          <p:cNvPr id="4" name="Skupina 3">
            <a:extLst>
              <a:ext uri="{FF2B5EF4-FFF2-40B4-BE49-F238E27FC236}">
                <a16:creationId xmlns:a16="http://schemas.microsoft.com/office/drawing/2014/main" id="{E3D97BA8-572E-4D69-9EC5-775490273692}"/>
              </a:ext>
            </a:extLst>
          </p:cNvPr>
          <p:cNvGrpSpPr/>
          <p:nvPr/>
        </p:nvGrpSpPr>
        <p:grpSpPr>
          <a:xfrm>
            <a:off x="10516904" y="524260"/>
            <a:ext cx="1336431" cy="1199153"/>
            <a:chOff x="8615810" y="864108"/>
            <a:chExt cx="2016369" cy="1644630"/>
          </a:xfrm>
        </p:grpSpPr>
        <p:sp>
          <p:nvSpPr>
            <p:cNvPr id="5" name="Ovál 4">
              <a:extLst>
                <a:ext uri="{FF2B5EF4-FFF2-40B4-BE49-F238E27FC236}">
                  <a16:creationId xmlns:a16="http://schemas.microsoft.com/office/drawing/2014/main" id="{C7FF5198-D1C9-4F2E-B1C8-BDD04FCA8E7D}"/>
                </a:ext>
              </a:extLst>
            </p:cNvPr>
            <p:cNvSpPr/>
            <p:nvPr/>
          </p:nvSpPr>
          <p:spPr>
            <a:xfrm>
              <a:off x="8615810" y="864108"/>
              <a:ext cx="2016369" cy="1644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A3AE79DC-07DB-421A-ACF0-F16B4C12863E}"/>
                </a:ext>
              </a:extLst>
            </p:cNvPr>
            <p:cNvSpPr txBox="1"/>
            <p:nvPr/>
          </p:nvSpPr>
          <p:spPr>
            <a:xfrm>
              <a:off x="8897164" y="1255536"/>
              <a:ext cx="1735015" cy="548748"/>
            </a:xfrm>
            <a:prstGeom prst="rect">
              <a:avLst/>
            </a:prstGeom>
            <a:noFill/>
          </p:spPr>
          <p:txBody>
            <a:bodyPr wrap="square" rtlCol="0">
              <a:spAutoFit/>
            </a:bodyPr>
            <a:lstStyle/>
            <a:p>
              <a:r>
                <a:rPr lang="cs-CZ" sz="2000" dirty="0">
                  <a:solidFill>
                    <a:schemeClr val="bg1"/>
                  </a:solidFill>
                </a:rPr>
                <a:t>(3) z 21</a:t>
              </a:r>
            </a:p>
          </p:txBody>
        </p:sp>
      </p:grpSp>
      <p:grpSp>
        <p:nvGrpSpPr>
          <p:cNvPr id="7" name="Skupina 6">
            <a:extLst>
              <a:ext uri="{FF2B5EF4-FFF2-40B4-BE49-F238E27FC236}">
                <a16:creationId xmlns:a16="http://schemas.microsoft.com/office/drawing/2014/main" id="{474533B1-01F2-4439-872B-9531C5B0C470}"/>
              </a:ext>
            </a:extLst>
          </p:cNvPr>
          <p:cNvGrpSpPr/>
          <p:nvPr/>
        </p:nvGrpSpPr>
        <p:grpSpPr>
          <a:xfrm>
            <a:off x="10117989" y="1308935"/>
            <a:ext cx="1125415" cy="937846"/>
            <a:chOff x="10117989" y="1308935"/>
            <a:chExt cx="1125415" cy="937846"/>
          </a:xfrm>
        </p:grpSpPr>
        <p:sp>
          <p:nvSpPr>
            <p:cNvPr id="8" name="Ovál 7">
              <a:extLst>
                <a:ext uri="{FF2B5EF4-FFF2-40B4-BE49-F238E27FC236}">
                  <a16:creationId xmlns:a16="http://schemas.microsoft.com/office/drawing/2014/main" id="{5B44CE36-39F1-4016-AF7B-F93D46A317E9}"/>
                </a:ext>
              </a:extLst>
            </p:cNvPr>
            <p:cNvSpPr/>
            <p:nvPr/>
          </p:nvSpPr>
          <p:spPr>
            <a:xfrm>
              <a:off x="10117989" y="1308935"/>
              <a:ext cx="1125415" cy="9378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a:extLst>
                <a:ext uri="{FF2B5EF4-FFF2-40B4-BE49-F238E27FC236}">
                  <a16:creationId xmlns:a16="http://schemas.microsoft.com/office/drawing/2014/main" id="{8998EA7F-D21D-4D8E-92FF-882A2CC041E1}"/>
                </a:ext>
              </a:extLst>
            </p:cNvPr>
            <p:cNvSpPr txBox="1"/>
            <p:nvPr/>
          </p:nvSpPr>
          <p:spPr>
            <a:xfrm>
              <a:off x="10292862" y="1613736"/>
              <a:ext cx="797822" cy="400110"/>
            </a:xfrm>
            <a:prstGeom prst="rect">
              <a:avLst/>
            </a:prstGeom>
            <a:noFill/>
          </p:spPr>
          <p:txBody>
            <a:bodyPr wrap="square" rtlCol="0">
              <a:spAutoFit/>
            </a:bodyPr>
            <a:lstStyle/>
            <a:p>
              <a:r>
                <a:rPr lang="cs-CZ" sz="2000" dirty="0">
                  <a:solidFill>
                    <a:schemeClr val="accent1"/>
                  </a:solidFill>
                </a:rPr>
                <a:t>0 %</a:t>
              </a:r>
            </a:p>
          </p:txBody>
        </p:sp>
      </p:grpSp>
    </p:spTree>
    <p:extLst>
      <p:ext uri="{BB962C8B-B14F-4D97-AF65-F5344CB8AC3E}">
        <p14:creationId xmlns:p14="http://schemas.microsoft.com/office/powerpoint/2010/main" val="184888414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2DB1DA-37EF-48DF-909F-3F488CABD6DD}"/>
              </a:ext>
            </a:extLst>
          </p:cNvPr>
          <p:cNvSpPr>
            <a:spLocks noGrp="1"/>
          </p:cNvSpPr>
          <p:nvPr>
            <p:ph type="title"/>
          </p:nvPr>
        </p:nvSpPr>
        <p:spPr>
          <a:xfrm>
            <a:off x="0" y="1123837"/>
            <a:ext cx="3540369" cy="4601183"/>
          </a:xfrm>
        </p:spPr>
        <p:txBody>
          <a:bodyPr/>
          <a:lstStyle/>
          <a:p>
            <a:r>
              <a:rPr lang="cs-CZ" dirty="0"/>
              <a:t>Zdravotní tělesná výchova</a:t>
            </a:r>
            <a:br>
              <a:rPr lang="cs-CZ" dirty="0"/>
            </a:br>
            <a:r>
              <a:rPr lang="cs-CZ" dirty="0"/>
              <a:t/>
            </a:r>
            <a:br>
              <a:rPr lang="cs-CZ" dirty="0"/>
            </a:br>
            <a:r>
              <a:rPr lang="cs-CZ" sz="3000" dirty="0"/>
              <a:t>KRÁLOVÉHRADECKÝ KRAJ</a:t>
            </a:r>
            <a:br>
              <a:rPr lang="cs-CZ" sz="3000" dirty="0"/>
            </a:br>
            <a:r>
              <a:rPr lang="cs-CZ" sz="3000" dirty="0"/>
              <a:t/>
            </a:r>
            <a:br>
              <a:rPr lang="cs-CZ" sz="3000" dirty="0"/>
            </a:br>
            <a:r>
              <a:rPr lang="cs-CZ" sz="3000" dirty="0"/>
              <a:t>13/15</a:t>
            </a:r>
          </a:p>
        </p:txBody>
      </p:sp>
      <p:sp>
        <p:nvSpPr>
          <p:cNvPr id="3" name="Zástupný symbol pro obsah 2">
            <a:extLst>
              <a:ext uri="{FF2B5EF4-FFF2-40B4-BE49-F238E27FC236}">
                <a16:creationId xmlns:a16="http://schemas.microsoft.com/office/drawing/2014/main" id="{0A11AC7E-9619-4C8D-916D-B232F5AFA568}"/>
              </a:ext>
            </a:extLst>
          </p:cNvPr>
          <p:cNvSpPr>
            <a:spLocks noGrp="1"/>
          </p:cNvSpPr>
          <p:nvPr>
            <p:ph idx="1"/>
          </p:nvPr>
        </p:nvSpPr>
        <p:spPr/>
        <p:txBody>
          <a:bodyPr/>
          <a:lstStyle/>
          <a:p>
            <a:endParaRPr lang="cs-CZ"/>
          </a:p>
        </p:txBody>
      </p:sp>
      <p:grpSp>
        <p:nvGrpSpPr>
          <p:cNvPr id="4" name="Skupina 3">
            <a:extLst>
              <a:ext uri="{FF2B5EF4-FFF2-40B4-BE49-F238E27FC236}">
                <a16:creationId xmlns:a16="http://schemas.microsoft.com/office/drawing/2014/main" id="{47A17EFB-2520-41DD-B541-44315E7D342D}"/>
              </a:ext>
            </a:extLst>
          </p:cNvPr>
          <p:cNvGrpSpPr/>
          <p:nvPr/>
        </p:nvGrpSpPr>
        <p:grpSpPr>
          <a:xfrm>
            <a:off x="10516904" y="524260"/>
            <a:ext cx="1336431" cy="1199153"/>
            <a:chOff x="8615810" y="864108"/>
            <a:chExt cx="2016369" cy="1644630"/>
          </a:xfrm>
        </p:grpSpPr>
        <p:sp>
          <p:nvSpPr>
            <p:cNvPr id="5" name="Ovál 4">
              <a:extLst>
                <a:ext uri="{FF2B5EF4-FFF2-40B4-BE49-F238E27FC236}">
                  <a16:creationId xmlns:a16="http://schemas.microsoft.com/office/drawing/2014/main" id="{FB3ADBF0-A167-44D9-BC31-89C6C2E56590}"/>
                </a:ext>
              </a:extLst>
            </p:cNvPr>
            <p:cNvSpPr/>
            <p:nvPr/>
          </p:nvSpPr>
          <p:spPr>
            <a:xfrm>
              <a:off x="8615810" y="864108"/>
              <a:ext cx="2016369" cy="1644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326F1E92-02D5-4000-811C-151E0182A080}"/>
                </a:ext>
              </a:extLst>
            </p:cNvPr>
            <p:cNvSpPr txBox="1"/>
            <p:nvPr/>
          </p:nvSpPr>
          <p:spPr>
            <a:xfrm>
              <a:off x="8897164" y="1255536"/>
              <a:ext cx="1735015" cy="548748"/>
            </a:xfrm>
            <a:prstGeom prst="rect">
              <a:avLst/>
            </a:prstGeom>
            <a:noFill/>
          </p:spPr>
          <p:txBody>
            <a:bodyPr wrap="square" rtlCol="0">
              <a:spAutoFit/>
            </a:bodyPr>
            <a:lstStyle/>
            <a:p>
              <a:r>
                <a:rPr lang="cs-CZ" sz="2000" dirty="0">
                  <a:solidFill>
                    <a:schemeClr val="bg1"/>
                  </a:solidFill>
                </a:rPr>
                <a:t>0 z 18</a:t>
              </a:r>
            </a:p>
          </p:txBody>
        </p:sp>
      </p:grpSp>
      <p:grpSp>
        <p:nvGrpSpPr>
          <p:cNvPr id="7" name="Skupina 6">
            <a:extLst>
              <a:ext uri="{FF2B5EF4-FFF2-40B4-BE49-F238E27FC236}">
                <a16:creationId xmlns:a16="http://schemas.microsoft.com/office/drawing/2014/main" id="{01B5B26E-E37A-48F3-B388-6C8D64C2C01B}"/>
              </a:ext>
            </a:extLst>
          </p:cNvPr>
          <p:cNvGrpSpPr/>
          <p:nvPr/>
        </p:nvGrpSpPr>
        <p:grpSpPr>
          <a:xfrm>
            <a:off x="10117989" y="1308935"/>
            <a:ext cx="1125415" cy="937846"/>
            <a:chOff x="10117989" y="1308935"/>
            <a:chExt cx="1125415" cy="937846"/>
          </a:xfrm>
        </p:grpSpPr>
        <p:sp>
          <p:nvSpPr>
            <p:cNvPr id="8" name="Ovál 7">
              <a:extLst>
                <a:ext uri="{FF2B5EF4-FFF2-40B4-BE49-F238E27FC236}">
                  <a16:creationId xmlns:a16="http://schemas.microsoft.com/office/drawing/2014/main" id="{1FA42843-2A46-4929-BB2B-ABCA76A0DAD6}"/>
                </a:ext>
              </a:extLst>
            </p:cNvPr>
            <p:cNvSpPr/>
            <p:nvPr/>
          </p:nvSpPr>
          <p:spPr>
            <a:xfrm>
              <a:off x="10117989" y="1308935"/>
              <a:ext cx="1125415" cy="9378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a:extLst>
                <a:ext uri="{FF2B5EF4-FFF2-40B4-BE49-F238E27FC236}">
                  <a16:creationId xmlns:a16="http://schemas.microsoft.com/office/drawing/2014/main" id="{374D53B4-5382-40E9-B934-A803A0477603}"/>
                </a:ext>
              </a:extLst>
            </p:cNvPr>
            <p:cNvSpPr txBox="1"/>
            <p:nvPr/>
          </p:nvSpPr>
          <p:spPr>
            <a:xfrm>
              <a:off x="10292862" y="1613736"/>
              <a:ext cx="797822" cy="400110"/>
            </a:xfrm>
            <a:prstGeom prst="rect">
              <a:avLst/>
            </a:prstGeom>
            <a:noFill/>
          </p:spPr>
          <p:txBody>
            <a:bodyPr wrap="square" rtlCol="0">
              <a:spAutoFit/>
            </a:bodyPr>
            <a:lstStyle/>
            <a:p>
              <a:r>
                <a:rPr lang="cs-CZ" sz="2000" dirty="0">
                  <a:solidFill>
                    <a:schemeClr val="accent1"/>
                  </a:solidFill>
                </a:rPr>
                <a:t>0 %</a:t>
              </a:r>
            </a:p>
          </p:txBody>
        </p:sp>
      </p:grpSp>
    </p:spTree>
    <p:extLst>
      <p:ext uri="{BB962C8B-B14F-4D97-AF65-F5344CB8AC3E}">
        <p14:creationId xmlns:p14="http://schemas.microsoft.com/office/powerpoint/2010/main" val="223491991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03E62E-4EFE-4855-8124-1DDA5B7EC573}"/>
              </a:ext>
            </a:extLst>
          </p:cNvPr>
          <p:cNvSpPr>
            <a:spLocks noGrp="1"/>
          </p:cNvSpPr>
          <p:nvPr>
            <p:ph type="title"/>
          </p:nvPr>
        </p:nvSpPr>
        <p:spPr/>
        <p:txBody>
          <a:bodyPr/>
          <a:lstStyle/>
          <a:p>
            <a:r>
              <a:rPr lang="cs-CZ" dirty="0"/>
              <a:t>Zdravotní tělesná výchova</a:t>
            </a:r>
            <a:br>
              <a:rPr lang="cs-CZ" dirty="0"/>
            </a:br>
            <a:r>
              <a:rPr lang="cs-CZ" dirty="0"/>
              <a:t/>
            </a:r>
            <a:br>
              <a:rPr lang="cs-CZ" dirty="0"/>
            </a:br>
            <a:r>
              <a:rPr lang="cs-CZ" sz="3000" dirty="0"/>
              <a:t>ÚSTECKÝ KRAJ</a:t>
            </a:r>
            <a:br>
              <a:rPr lang="cs-CZ" sz="3000" dirty="0"/>
            </a:br>
            <a:r>
              <a:rPr lang="cs-CZ" sz="3000" dirty="0"/>
              <a:t/>
            </a:r>
            <a:br>
              <a:rPr lang="cs-CZ" sz="3000" dirty="0"/>
            </a:br>
            <a:r>
              <a:rPr lang="cs-CZ" sz="3000" dirty="0"/>
              <a:t>14/15</a:t>
            </a:r>
          </a:p>
        </p:txBody>
      </p:sp>
      <p:sp>
        <p:nvSpPr>
          <p:cNvPr id="3" name="Zástupný symbol pro obsah 2">
            <a:extLst>
              <a:ext uri="{FF2B5EF4-FFF2-40B4-BE49-F238E27FC236}">
                <a16:creationId xmlns:a16="http://schemas.microsoft.com/office/drawing/2014/main" id="{0B8D2380-7DA1-40B0-8C1B-49B20B3A8CA7}"/>
              </a:ext>
            </a:extLst>
          </p:cNvPr>
          <p:cNvSpPr>
            <a:spLocks noGrp="1"/>
          </p:cNvSpPr>
          <p:nvPr>
            <p:ph idx="1"/>
          </p:nvPr>
        </p:nvSpPr>
        <p:spPr/>
        <p:txBody>
          <a:bodyPr/>
          <a:lstStyle/>
          <a:p>
            <a:r>
              <a:rPr lang="cs-CZ" dirty="0"/>
              <a:t>Speciální základní škola a Praktická škola, Šluknov, Tyršova 710, příspěvková organizace</a:t>
            </a:r>
          </a:p>
          <a:p>
            <a:r>
              <a:rPr lang="cs-CZ" dirty="0"/>
              <a:t>Základní škola Chomutov, Akademika Heyrovského</a:t>
            </a:r>
          </a:p>
          <a:p>
            <a:r>
              <a:rPr lang="pt-BR" dirty="0"/>
              <a:t>Základní škola Litoměřice, Na Valech 53</a:t>
            </a:r>
            <a:endParaRPr lang="cs-CZ" dirty="0"/>
          </a:p>
          <a:p>
            <a:r>
              <a:rPr lang="cs-CZ" dirty="0"/>
              <a:t>(Základní škola Údlice)</a:t>
            </a:r>
          </a:p>
          <a:p>
            <a:endParaRPr lang="cs-CZ" dirty="0"/>
          </a:p>
        </p:txBody>
      </p:sp>
      <p:grpSp>
        <p:nvGrpSpPr>
          <p:cNvPr id="4" name="Skupina 3">
            <a:extLst>
              <a:ext uri="{FF2B5EF4-FFF2-40B4-BE49-F238E27FC236}">
                <a16:creationId xmlns:a16="http://schemas.microsoft.com/office/drawing/2014/main" id="{98EFE53D-841A-4629-A52F-3E7EBF98CE1A}"/>
              </a:ext>
            </a:extLst>
          </p:cNvPr>
          <p:cNvGrpSpPr/>
          <p:nvPr/>
        </p:nvGrpSpPr>
        <p:grpSpPr>
          <a:xfrm>
            <a:off x="10516904" y="524260"/>
            <a:ext cx="1336431" cy="1199153"/>
            <a:chOff x="8615810" y="864108"/>
            <a:chExt cx="2016369" cy="1644630"/>
          </a:xfrm>
        </p:grpSpPr>
        <p:sp>
          <p:nvSpPr>
            <p:cNvPr id="5" name="Ovál 4">
              <a:extLst>
                <a:ext uri="{FF2B5EF4-FFF2-40B4-BE49-F238E27FC236}">
                  <a16:creationId xmlns:a16="http://schemas.microsoft.com/office/drawing/2014/main" id="{0F2C406D-F64E-4E75-AB42-E921F72148D4}"/>
                </a:ext>
              </a:extLst>
            </p:cNvPr>
            <p:cNvSpPr/>
            <p:nvPr/>
          </p:nvSpPr>
          <p:spPr>
            <a:xfrm>
              <a:off x="8615810" y="864108"/>
              <a:ext cx="2016369" cy="1644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1C12BA62-1476-490E-B7E0-6BCBB944EC15}"/>
                </a:ext>
              </a:extLst>
            </p:cNvPr>
            <p:cNvSpPr txBox="1"/>
            <p:nvPr/>
          </p:nvSpPr>
          <p:spPr>
            <a:xfrm>
              <a:off x="8897164" y="1255536"/>
              <a:ext cx="1735015" cy="548748"/>
            </a:xfrm>
            <a:prstGeom prst="rect">
              <a:avLst/>
            </a:prstGeom>
            <a:noFill/>
          </p:spPr>
          <p:txBody>
            <a:bodyPr wrap="square" rtlCol="0">
              <a:spAutoFit/>
            </a:bodyPr>
            <a:lstStyle/>
            <a:p>
              <a:r>
                <a:rPr lang="cs-CZ" sz="2000" dirty="0">
                  <a:solidFill>
                    <a:schemeClr val="bg1"/>
                  </a:solidFill>
                </a:rPr>
                <a:t>3 (1) z 23</a:t>
              </a:r>
            </a:p>
          </p:txBody>
        </p:sp>
      </p:grpSp>
      <p:grpSp>
        <p:nvGrpSpPr>
          <p:cNvPr id="7" name="Skupina 6">
            <a:extLst>
              <a:ext uri="{FF2B5EF4-FFF2-40B4-BE49-F238E27FC236}">
                <a16:creationId xmlns:a16="http://schemas.microsoft.com/office/drawing/2014/main" id="{DD3F6414-AB14-40F0-ACBF-08A49FF96EF3}"/>
              </a:ext>
            </a:extLst>
          </p:cNvPr>
          <p:cNvGrpSpPr/>
          <p:nvPr/>
        </p:nvGrpSpPr>
        <p:grpSpPr>
          <a:xfrm>
            <a:off x="10117989" y="1308935"/>
            <a:ext cx="1125415" cy="937846"/>
            <a:chOff x="10117989" y="1308935"/>
            <a:chExt cx="1125415" cy="937846"/>
          </a:xfrm>
        </p:grpSpPr>
        <p:sp>
          <p:nvSpPr>
            <p:cNvPr id="8" name="Ovál 7">
              <a:extLst>
                <a:ext uri="{FF2B5EF4-FFF2-40B4-BE49-F238E27FC236}">
                  <a16:creationId xmlns:a16="http://schemas.microsoft.com/office/drawing/2014/main" id="{73873117-D492-4879-8BA8-9946EB6633EE}"/>
                </a:ext>
              </a:extLst>
            </p:cNvPr>
            <p:cNvSpPr/>
            <p:nvPr/>
          </p:nvSpPr>
          <p:spPr>
            <a:xfrm>
              <a:off x="10117989" y="1308935"/>
              <a:ext cx="1125415" cy="9378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a:extLst>
                <a:ext uri="{FF2B5EF4-FFF2-40B4-BE49-F238E27FC236}">
                  <a16:creationId xmlns:a16="http://schemas.microsoft.com/office/drawing/2014/main" id="{4F71C076-673C-4689-85B8-C8F7C90782C8}"/>
                </a:ext>
              </a:extLst>
            </p:cNvPr>
            <p:cNvSpPr txBox="1"/>
            <p:nvPr/>
          </p:nvSpPr>
          <p:spPr>
            <a:xfrm>
              <a:off x="10292862" y="1613736"/>
              <a:ext cx="797822" cy="400110"/>
            </a:xfrm>
            <a:prstGeom prst="rect">
              <a:avLst/>
            </a:prstGeom>
            <a:noFill/>
          </p:spPr>
          <p:txBody>
            <a:bodyPr wrap="square" rtlCol="0">
              <a:spAutoFit/>
            </a:bodyPr>
            <a:lstStyle/>
            <a:p>
              <a:r>
                <a:rPr lang="cs-CZ" sz="2000" dirty="0">
                  <a:solidFill>
                    <a:schemeClr val="accent1"/>
                  </a:solidFill>
                </a:rPr>
                <a:t>13 %</a:t>
              </a:r>
            </a:p>
          </p:txBody>
        </p:sp>
      </p:grpSp>
    </p:spTree>
    <p:extLst>
      <p:ext uri="{BB962C8B-B14F-4D97-AF65-F5344CB8AC3E}">
        <p14:creationId xmlns:p14="http://schemas.microsoft.com/office/powerpoint/2010/main" val="134055228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58CCBD-6667-4B17-B15C-20504F070028}"/>
              </a:ext>
            </a:extLst>
          </p:cNvPr>
          <p:cNvSpPr>
            <a:spLocks noGrp="1"/>
          </p:cNvSpPr>
          <p:nvPr>
            <p:ph type="title"/>
          </p:nvPr>
        </p:nvSpPr>
        <p:spPr/>
        <p:txBody>
          <a:bodyPr/>
          <a:lstStyle/>
          <a:p>
            <a:r>
              <a:rPr lang="cs-CZ" dirty="0"/>
              <a:t>Zdravotní tělesná výchova</a:t>
            </a:r>
            <a:br>
              <a:rPr lang="cs-CZ" dirty="0"/>
            </a:br>
            <a:r>
              <a:rPr lang="cs-CZ" dirty="0"/>
              <a:t/>
            </a:r>
            <a:br>
              <a:rPr lang="cs-CZ" dirty="0"/>
            </a:br>
            <a:r>
              <a:rPr lang="cs-CZ" sz="3000" dirty="0"/>
              <a:t>VYSOČINA</a:t>
            </a:r>
            <a:br>
              <a:rPr lang="cs-CZ" sz="3000" dirty="0"/>
            </a:br>
            <a:r>
              <a:rPr lang="cs-CZ" sz="3000" dirty="0"/>
              <a:t/>
            </a:r>
            <a:br>
              <a:rPr lang="cs-CZ" sz="3000" dirty="0"/>
            </a:br>
            <a:r>
              <a:rPr lang="cs-CZ" sz="3000" dirty="0"/>
              <a:t>15/15</a:t>
            </a:r>
          </a:p>
        </p:txBody>
      </p:sp>
      <p:sp>
        <p:nvSpPr>
          <p:cNvPr id="3" name="Zástupný symbol pro obsah 2">
            <a:extLst>
              <a:ext uri="{FF2B5EF4-FFF2-40B4-BE49-F238E27FC236}">
                <a16:creationId xmlns:a16="http://schemas.microsoft.com/office/drawing/2014/main" id="{1864E33E-415B-4DBB-9B7F-9763838A6E08}"/>
              </a:ext>
            </a:extLst>
          </p:cNvPr>
          <p:cNvSpPr>
            <a:spLocks noGrp="1"/>
          </p:cNvSpPr>
          <p:nvPr>
            <p:ph idx="1"/>
          </p:nvPr>
        </p:nvSpPr>
        <p:spPr/>
        <p:txBody>
          <a:bodyPr/>
          <a:lstStyle/>
          <a:p>
            <a:r>
              <a:rPr lang="cs-CZ" dirty="0"/>
              <a:t>Základní škola Jungmannova</a:t>
            </a:r>
          </a:p>
          <a:p>
            <a:r>
              <a:rPr lang="cs-CZ" dirty="0"/>
              <a:t>Základní škola Třebíč</a:t>
            </a:r>
          </a:p>
          <a:p>
            <a:r>
              <a:rPr lang="cs-CZ" dirty="0"/>
              <a:t>Základní škola Wolkerova</a:t>
            </a:r>
          </a:p>
          <a:p>
            <a:r>
              <a:rPr lang="cs-CZ" dirty="0"/>
              <a:t>Základní škola Havlíčkův Brod</a:t>
            </a:r>
          </a:p>
          <a:p>
            <a:r>
              <a:rPr lang="cs-CZ" dirty="0"/>
              <a:t>Základní škola Nové M. n. M., Vratislavovo náměstí 124</a:t>
            </a:r>
          </a:p>
          <a:p>
            <a:r>
              <a:rPr lang="cs-CZ" dirty="0"/>
              <a:t>Základní škola Nové M. n. M, Malá 154</a:t>
            </a:r>
          </a:p>
          <a:p>
            <a:r>
              <a:rPr lang="cs-CZ" dirty="0"/>
              <a:t>(Základní škola a Praktická škola Velké Meziříčí, Poštovní 1663/3)</a:t>
            </a:r>
          </a:p>
          <a:p>
            <a:r>
              <a:rPr lang="cs-CZ" dirty="0"/>
              <a:t>Základní škola Třešť</a:t>
            </a:r>
          </a:p>
          <a:p>
            <a:r>
              <a:rPr lang="cs-CZ" dirty="0"/>
              <a:t>(Základní škola a mateřská škola Kněžice)</a:t>
            </a:r>
          </a:p>
        </p:txBody>
      </p:sp>
      <p:grpSp>
        <p:nvGrpSpPr>
          <p:cNvPr id="4" name="Skupina 3">
            <a:extLst>
              <a:ext uri="{FF2B5EF4-FFF2-40B4-BE49-F238E27FC236}">
                <a16:creationId xmlns:a16="http://schemas.microsoft.com/office/drawing/2014/main" id="{550DB2DF-E1CE-49E1-B1F6-C01AEFB91E4C}"/>
              </a:ext>
            </a:extLst>
          </p:cNvPr>
          <p:cNvGrpSpPr/>
          <p:nvPr/>
        </p:nvGrpSpPr>
        <p:grpSpPr>
          <a:xfrm>
            <a:off x="10516904" y="524260"/>
            <a:ext cx="1336431" cy="1199153"/>
            <a:chOff x="8615810" y="864108"/>
            <a:chExt cx="2016369" cy="1644630"/>
          </a:xfrm>
        </p:grpSpPr>
        <p:sp>
          <p:nvSpPr>
            <p:cNvPr id="5" name="Ovál 4">
              <a:extLst>
                <a:ext uri="{FF2B5EF4-FFF2-40B4-BE49-F238E27FC236}">
                  <a16:creationId xmlns:a16="http://schemas.microsoft.com/office/drawing/2014/main" id="{B3EB827D-2AC3-497F-9F18-1C8AB60B510F}"/>
                </a:ext>
              </a:extLst>
            </p:cNvPr>
            <p:cNvSpPr/>
            <p:nvPr/>
          </p:nvSpPr>
          <p:spPr>
            <a:xfrm>
              <a:off x="8615810" y="864108"/>
              <a:ext cx="2016369" cy="1644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55C06018-55CB-4E0A-9D1B-A6CF03E2E4DB}"/>
                </a:ext>
              </a:extLst>
            </p:cNvPr>
            <p:cNvSpPr txBox="1"/>
            <p:nvPr/>
          </p:nvSpPr>
          <p:spPr>
            <a:xfrm>
              <a:off x="8897164" y="1255536"/>
              <a:ext cx="1735015" cy="548748"/>
            </a:xfrm>
            <a:prstGeom prst="rect">
              <a:avLst/>
            </a:prstGeom>
            <a:noFill/>
          </p:spPr>
          <p:txBody>
            <a:bodyPr wrap="square" rtlCol="0">
              <a:spAutoFit/>
            </a:bodyPr>
            <a:lstStyle/>
            <a:p>
              <a:r>
                <a:rPr lang="cs-CZ" sz="2000" dirty="0">
                  <a:solidFill>
                    <a:schemeClr val="bg1"/>
                  </a:solidFill>
                </a:rPr>
                <a:t>7 (2) z 37</a:t>
              </a:r>
            </a:p>
          </p:txBody>
        </p:sp>
      </p:grpSp>
      <p:grpSp>
        <p:nvGrpSpPr>
          <p:cNvPr id="7" name="Skupina 6">
            <a:extLst>
              <a:ext uri="{FF2B5EF4-FFF2-40B4-BE49-F238E27FC236}">
                <a16:creationId xmlns:a16="http://schemas.microsoft.com/office/drawing/2014/main" id="{C5D38B3B-9377-4208-AB4A-6E2DEE7CF874}"/>
              </a:ext>
            </a:extLst>
          </p:cNvPr>
          <p:cNvGrpSpPr/>
          <p:nvPr/>
        </p:nvGrpSpPr>
        <p:grpSpPr>
          <a:xfrm>
            <a:off x="10117989" y="1308935"/>
            <a:ext cx="1125415" cy="937846"/>
            <a:chOff x="10117989" y="1308935"/>
            <a:chExt cx="1125415" cy="937846"/>
          </a:xfrm>
        </p:grpSpPr>
        <p:sp>
          <p:nvSpPr>
            <p:cNvPr id="8" name="Ovál 7">
              <a:extLst>
                <a:ext uri="{FF2B5EF4-FFF2-40B4-BE49-F238E27FC236}">
                  <a16:creationId xmlns:a16="http://schemas.microsoft.com/office/drawing/2014/main" id="{60728B7E-28E9-49C7-BBEC-921775557FD6}"/>
                </a:ext>
              </a:extLst>
            </p:cNvPr>
            <p:cNvSpPr/>
            <p:nvPr/>
          </p:nvSpPr>
          <p:spPr>
            <a:xfrm>
              <a:off x="10117989" y="1308935"/>
              <a:ext cx="1125415" cy="9378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a:extLst>
                <a:ext uri="{FF2B5EF4-FFF2-40B4-BE49-F238E27FC236}">
                  <a16:creationId xmlns:a16="http://schemas.microsoft.com/office/drawing/2014/main" id="{43AB9EF9-D6E3-4915-B419-D785A0F77088}"/>
                </a:ext>
              </a:extLst>
            </p:cNvPr>
            <p:cNvSpPr txBox="1"/>
            <p:nvPr/>
          </p:nvSpPr>
          <p:spPr>
            <a:xfrm>
              <a:off x="10269416" y="1613736"/>
              <a:ext cx="950542" cy="400110"/>
            </a:xfrm>
            <a:prstGeom prst="rect">
              <a:avLst/>
            </a:prstGeom>
            <a:noFill/>
          </p:spPr>
          <p:txBody>
            <a:bodyPr wrap="square" rtlCol="0">
              <a:spAutoFit/>
            </a:bodyPr>
            <a:lstStyle/>
            <a:p>
              <a:r>
                <a:rPr lang="cs-CZ" sz="2000" dirty="0">
                  <a:solidFill>
                    <a:schemeClr val="accent1"/>
                  </a:solidFill>
                </a:rPr>
                <a:t>18,9 %</a:t>
              </a:r>
            </a:p>
          </p:txBody>
        </p:sp>
      </p:grpSp>
    </p:spTree>
    <p:extLst>
      <p:ext uri="{BB962C8B-B14F-4D97-AF65-F5344CB8AC3E}">
        <p14:creationId xmlns:p14="http://schemas.microsoft.com/office/powerpoint/2010/main" val="273510975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C6375C-1B41-4165-8020-28BCE38AE7F2}"/>
              </a:ext>
            </a:extLst>
          </p:cNvPr>
          <p:cNvSpPr>
            <a:spLocks noGrp="1"/>
          </p:cNvSpPr>
          <p:nvPr>
            <p:ph type="title"/>
          </p:nvPr>
        </p:nvSpPr>
        <p:spPr/>
        <p:txBody>
          <a:bodyPr/>
          <a:lstStyle/>
          <a:p>
            <a:r>
              <a:rPr lang="cs-CZ" dirty="0"/>
              <a:t>Počet dnů na odpověď</a:t>
            </a:r>
            <a:br>
              <a:rPr lang="cs-CZ" dirty="0"/>
            </a:br>
            <a:r>
              <a:rPr lang="cs-CZ" dirty="0"/>
              <a:t/>
            </a:r>
            <a:br>
              <a:rPr lang="cs-CZ" dirty="0"/>
            </a:br>
            <a:r>
              <a:rPr lang="cs-CZ" dirty="0"/>
              <a:t>CELKOVĚ</a:t>
            </a:r>
            <a:br>
              <a:rPr lang="cs-CZ" dirty="0"/>
            </a:br>
            <a:r>
              <a:rPr lang="cs-CZ" dirty="0"/>
              <a:t/>
            </a:r>
            <a:br>
              <a:rPr lang="cs-CZ" dirty="0"/>
            </a:br>
            <a:r>
              <a:rPr lang="cs-CZ" dirty="0"/>
              <a:t>1/3</a:t>
            </a:r>
          </a:p>
        </p:txBody>
      </p:sp>
      <p:sp>
        <p:nvSpPr>
          <p:cNvPr id="3" name="Zástupný symbol pro obsah 2">
            <a:extLst>
              <a:ext uri="{FF2B5EF4-FFF2-40B4-BE49-F238E27FC236}">
                <a16:creationId xmlns:a16="http://schemas.microsoft.com/office/drawing/2014/main" id="{36D97269-54C5-4CC0-BB2A-C12D54285509}"/>
              </a:ext>
            </a:extLst>
          </p:cNvPr>
          <p:cNvSpPr>
            <a:spLocks noGrp="1"/>
          </p:cNvSpPr>
          <p:nvPr>
            <p:ph idx="1"/>
          </p:nvPr>
        </p:nvSpPr>
        <p:spPr/>
        <p:txBody>
          <a:bodyPr/>
          <a:lstStyle/>
          <a:p>
            <a:endParaRPr lang="cs-CZ" dirty="0"/>
          </a:p>
        </p:txBody>
      </p:sp>
      <p:graphicFrame>
        <p:nvGraphicFramePr>
          <p:cNvPr id="4" name="Zástupný symbol pro obsah 4">
            <a:extLst>
              <a:ext uri="{FF2B5EF4-FFF2-40B4-BE49-F238E27FC236}">
                <a16:creationId xmlns:a16="http://schemas.microsoft.com/office/drawing/2014/main" id="{68F26329-DE43-4F6C-9ED0-7F012D7F0648}"/>
              </a:ext>
            </a:extLst>
          </p:cNvPr>
          <p:cNvGraphicFramePr>
            <a:graphicFrameLocks/>
          </p:cNvGraphicFramePr>
          <p:nvPr>
            <p:extLst>
              <p:ext uri="{D42A27DB-BD31-4B8C-83A1-F6EECF244321}">
                <p14:modId xmlns:p14="http://schemas.microsoft.com/office/powerpoint/2010/main" val="683028102"/>
              </p:ext>
            </p:extLst>
          </p:nvPr>
        </p:nvGraphicFramePr>
        <p:xfrm>
          <a:off x="3869268" y="457708"/>
          <a:ext cx="7315200" cy="593344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1758978832"/>
                    </a:ext>
                  </a:extLst>
                </a:gridCol>
                <a:gridCol w="3657600">
                  <a:extLst>
                    <a:ext uri="{9D8B030D-6E8A-4147-A177-3AD203B41FA5}">
                      <a16:colId xmlns:a16="http://schemas.microsoft.com/office/drawing/2014/main" val="1808512885"/>
                    </a:ext>
                  </a:extLst>
                </a:gridCol>
              </a:tblGrid>
              <a:tr h="370840">
                <a:tc>
                  <a:txBody>
                    <a:bodyPr/>
                    <a:lstStyle/>
                    <a:p>
                      <a:r>
                        <a:rPr lang="cs-CZ" dirty="0"/>
                        <a:t>Počet dnů na odpověď</a:t>
                      </a:r>
                    </a:p>
                  </a:txBody>
                  <a:tcPr/>
                </a:tc>
                <a:tc>
                  <a:txBody>
                    <a:bodyPr/>
                    <a:lstStyle/>
                    <a:p>
                      <a:r>
                        <a:rPr lang="cs-CZ" dirty="0"/>
                        <a:t>Četnost</a:t>
                      </a:r>
                    </a:p>
                  </a:txBody>
                  <a:tcPr/>
                </a:tc>
                <a:extLst>
                  <a:ext uri="{0D108BD9-81ED-4DB2-BD59-A6C34878D82A}">
                    <a16:rowId xmlns:a16="http://schemas.microsoft.com/office/drawing/2014/main" val="996760344"/>
                  </a:ext>
                </a:extLst>
              </a:tr>
              <a:tr h="370840">
                <a:tc>
                  <a:txBody>
                    <a:bodyPr/>
                    <a:lstStyle/>
                    <a:p>
                      <a:r>
                        <a:rPr lang="cs-CZ" dirty="0"/>
                        <a:t>0</a:t>
                      </a:r>
                    </a:p>
                  </a:txBody>
                  <a:tcPr/>
                </a:tc>
                <a:tc>
                  <a:txBody>
                    <a:bodyPr/>
                    <a:lstStyle/>
                    <a:p>
                      <a:r>
                        <a:rPr lang="cs-CZ" dirty="0"/>
                        <a:t>83</a:t>
                      </a:r>
                    </a:p>
                  </a:txBody>
                  <a:tcPr/>
                </a:tc>
                <a:extLst>
                  <a:ext uri="{0D108BD9-81ED-4DB2-BD59-A6C34878D82A}">
                    <a16:rowId xmlns:a16="http://schemas.microsoft.com/office/drawing/2014/main" val="2172091306"/>
                  </a:ext>
                </a:extLst>
              </a:tr>
              <a:tr h="370840">
                <a:tc>
                  <a:txBody>
                    <a:bodyPr/>
                    <a:lstStyle/>
                    <a:p>
                      <a:r>
                        <a:rPr lang="cs-CZ" dirty="0"/>
                        <a:t>1</a:t>
                      </a:r>
                    </a:p>
                  </a:txBody>
                  <a:tcPr/>
                </a:tc>
                <a:tc>
                  <a:txBody>
                    <a:bodyPr/>
                    <a:lstStyle/>
                    <a:p>
                      <a:r>
                        <a:rPr lang="cs-CZ" dirty="0"/>
                        <a:t>139</a:t>
                      </a:r>
                    </a:p>
                  </a:txBody>
                  <a:tcPr/>
                </a:tc>
                <a:extLst>
                  <a:ext uri="{0D108BD9-81ED-4DB2-BD59-A6C34878D82A}">
                    <a16:rowId xmlns:a16="http://schemas.microsoft.com/office/drawing/2014/main" val="3861857548"/>
                  </a:ext>
                </a:extLst>
              </a:tr>
              <a:tr h="370840">
                <a:tc>
                  <a:txBody>
                    <a:bodyPr/>
                    <a:lstStyle/>
                    <a:p>
                      <a:r>
                        <a:rPr lang="cs-CZ" dirty="0"/>
                        <a:t>2</a:t>
                      </a:r>
                    </a:p>
                  </a:txBody>
                  <a:tcPr/>
                </a:tc>
                <a:tc>
                  <a:txBody>
                    <a:bodyPr/>
                    <a:lstStyle/>
                    <a:p>
                      <a:r>
                        <a:rPr lang="cs-CZ" dirty="0"/>
                        <a:t>53</a:t>
                      </a:r>
                    </a:p>
                  </a:txBody>
                  <a:tcPr/>
                </a:tc>
                <a:extLst>
                  <a:ext uri="{0D108BD9-81ED-4DB2-BD59-A6C34878D82A}">
                    <a16:rowId xmlns:a16="http://schemas.microsoft.com/office/drawing/2014/main" val="1817726976"/>
                  </a:ext>
                </a:extLst>
              </a:tr>
              <a:tr h="370840">
                <a:tc>
                  <a:txBody>
                    <a:bodyPr/>
                    <a:lstStyle/>
                    <a:p>
                      <a:r>
                        <a:rPr lang="cs-CZ" dirty="0"/>
                        <a:t>3</a:t>
                      </a:r>
                    </a:p>
                  </a:txBody>
                  <a:tcPr/>
                </a:tc>
                <a:tc>
                  <a:txBody>
                    <a:bodyPr/>
                    <a:lstStyle/>
                    <a:p>
                      <a:r>
                        <a:rPr lang="cs-CZ" dirty="0"/>
                        <a:t>21</a:t>
                      </a:r>
                    </a:p>
                  </a:txBody>
                  <a:tcPr/>
                </a:tc>
                <a:extLst>
                  <a:ext uri="{0D108BD9-81ED-4DB2-BD59-A6C34878D82A}">
                    <a16:rowId xmlns:a16="http://schemas.microsoft.com/office/drawing/2014/main" val="1270062102"/>
                  </a:ext>
                </a:extLst>
              </a:tr>
              <a:tr h="370840">
                <a:tc>
                  <a:txBody>
                    <a:bodyPr/>
                    <a:lstStyle/>
                    <a:p>
                      <a:r>
                        <a:rPr lang="cs-CZ" dirty="0"/>
                        <a:t>4</a:t>
                      </a:r>
                    </a:p>
                  </a:txBody>
                  <a:tcPr/>
                </a:tc>
                <a:tc>
                  <a:txBody>
                    <a:bodyPr/>
                    <a:lstStyle/>
                    <a:p>
                      <a:r>
                        <a:rPr lang="cs-CZ" dirty="0"/>
                        <a:t>18</a:t>
                      </a:r>
                    </a:p>
                  </a:txBody>
                  <a:tcPr/>
                </a:tc>
                <a:extLst>
                  <a:ext uri="{0D108BD9-81ED-4DB2-BD59-A6C34878D82A}">
                    <a16:rowId xmlns:a16="http://schemas.microsoft.com/office/drawing/2014/main" val="1495685431"/>
                  </a:ext>
                </a:extLst>
              </a:tr>
              <a:tr h="370840">
                <a:tc>
                  <a:txBody>
                    <a:bodyPr/>
                    <a:lstStyle/>
                    <a:p>
                      <a:r>
                        <a:rPr lang="cs-CZ" dirty="0"/>
                        <a:t>5</a:t>
                      </a:r>
                    </a:p>
                  </a:txBody>
                  <a:tcPr/>
                </a:tc>
                <a:tc>
                  <a:txBody>
                    <a:bodyPr/>
                    <a:lstStyle/>
                    <a:p>
                      <a:r>
                        <a:rPr lang="cs-CZ" dirty="0"/>
                        <a:t>10</a:t>
                      </a:r>
                    </a:p>
                  </a:txBody>
                  <a:tcPr/>
                </a:tc>
                <a:extLst>
                  <a:ext uri="{0D108BD9-81ED-4DB2-BD59-A6C34878D82A}">
                    <a16:rowId xmlns:a16="http://schemas.microsoft.com/office/drawing/2014/main" val="622563951"/>
                  </a:ext>
                </a:extLst>
              </a:tr>
              <a:tr h="370840">
                <a:tc>
                  <a:txBody>
                    <a:bodyPr/>
                    <a:lstStyle/>
                    <a:p>
                      <a:r>
                        <a:rPr lang="cs-CZ" dirty="0"/>
                        <a:t>6</a:t>
                      </a:r>
                    </a:p>
                  </a:txBody>
                  <a:tcPr/>
                </a:tc>
                <a:tc>
                  <a:txBody>
                    <a:bodyPr/>
                    <a:lstStyle/>
                    <a:p>
                      <a:r>
                        <a:rPr lang="cs-CZ" dirty="0"/>
                        <a:t>5</a:t>
                      </a:r>
                    </a:p>
                  </a:txBody>
                  <a:tcPr/>
                </a:tc>
                <a:extLst>
                  <a:ext uri="{0D108BD9-81ED-4DB2-BD59-A6C34878D82A}">
                    <a16:rowId xmlns:a16="http://schemas.microsoft.com/office/drawing/2014/main" val="607947340"/>
                  </a:ext>
                </a:extLst>
              </a:tr>
              <a:tr h="370840">
                <a:tc>
                  <a:txBody>
                    <a:bodyPr/>
                    <a:lstStyle/>
                    <a:p>
                      <a:r>
                        <a:rPr lang="cs-CZ" dirty="0"/>
                        <a:t>7</a:t>
                      </a:r>
                    </a:p>
                  </a:txBody>
                  <a:tcPr/>
                </a:tc>
                <a:tc>
                  <a:txBody>
                    <a:bodyPr/>
                    <a:lstStyle/>
                    <a:p>
                      <a:r>
                        <a:rPr lang="cs-CZ" dirty="0"/>
                        <a:t>17</a:t>
                      </a:r>
                    </a:p>
                  </a:txBody>
                  <a:tcPr/>
                </a:tc>
                <a:extLst>
                  <a:ext uri="{0D108BD9-81ED-4DB2-BD59-A6C34878D82A}">
                    <a16:rowId xmlns:a16="http://schemas.microsoft.com/office/drawing/2014/main" val="2789882574"/>
                  </a:ext>
                </a:extLst>
              </a:tr>
              <a:tr h="370840">
                <a:tc>
                  <a:txBody>
                    <a:bodyPr/>
                    <a:lstStyle/>
                    <a:p>
                      <a:r>
                        <a:rPr lang="cs-CZ" dirty="0"/>
                        <a:t>8</a:t>
                      </a:r>
                    </a:p>
                  </a:txBody>
                  <a:tcPr/>
                </a:tc>
                <a:tc>
                  <a:txBody>
                    <a:bodyPr/>
                    <a:lstStyle/>
                    <a:p>
                      <a:r>
                        <a:rPr lang="cs-CZ" dirty="0"/>
                        <a:t>13</a:t>
                      </a:r>
                    </a:p>
                  </a:txBody>
                  <a:tcPr/>
                </a:tc>
                <a:extLst>
                  <a:ext uri="{0D108BD9-81ED-4DB2-BD59-A6C34878D82A}">
                    <a16:rowId xmlns:a16="http://schemas.microsoft.com/office/drawing/2014/main" val="2785620787"/>
                  </a:ext>
                </a:extLst>
              </a:tr>
              <a:tr h="370840">
                <a:tc>
                  <a:txBody>
                    <a:bodyPr/>
                    <a:lstStyle/>
                    <a:p>
                      <a:r>
                        <a:rPr lang="cs-CZ" dirty="0"/>
                        <a:t>9</a:t>
                      </a:r>
                    </a:p>
                  </a:txBody>
                  <a:tcPr/>
                </a:tc>
                <a:tc>
                  <a:txBody>
                    <a:bodyPr/>
                    <a:lstStyle/>
                    <a:p>
                      <a:r>
                        <a:rPr lang="cs-CZ" dirty="0"/>
                        <a:t>4</a:t>
                      </a:r>
                    </a:p>
                  </a:txBody>
                  <a:tcPr/>
                </a:tc>
                <a:extLst>
                  <a:ext uri="{0D108BD9-81ED-4DB2-BD59-A6C34878D82A}">
                    <a16:rowId xmlns:a16="http://schemas.microsoft.com/office/drawing/2014/main" val="805217939"/>
                  </a:ext>
                </a:extLst>
              </a:tr>
              <a:tr h="370840">
                <a:tc>
                  <a:txBody>
                    <a:bodyPr/>
                    <a:lstStyle/>
                    <a:p>
                      <a:r>
                        <a:rPr lang="cs-CZ" dirty="0"/>
                        <a:t>10</a:t>
                      </a:r>
                    </a:p>
                  </a:txBody>
                  <a:tcPr/>
                </a:tc>
                <a:tc>
                  <a:txBody>
                    <a:bodyPr/>
                    <a:lstStyle/>
                    <a:p>
                      <a:r>
                        <a:rPr lang="cs-CZ" dirty="0"/>
                        <a:t>6</a:t>
                      </a:r>
                    </a:p>
                  </a:txBody>
                  <a:tcPr/>
                </a:tc>
                <a:extLst>
                  <a:ext uri="{0D108BD9-81ED-4DB2-BD59-A6C34878D82A}">
                    <a16:rowId xmlns:a16="http://schemas.microsoft.com/office/drawing/2014/main" val="3486650199"/>
                  </a:ext>
                </a:extLst>
              </a:tr>
              <a:tr h="370840">
                <a:tc>
                  <a:txBody>
                    <a:bodyPr/>
                    <a:lstStyle/>
                    <a:p>
                      <a:r>
                        <a:rPr lang="cs-CZ" dirty="0"/>
                        <a:t>11</a:t>
                      </a:r>
                    </a:p>
                  </a:txBody>
                  <a:tcPr/>
                </a:tc>
                <a:tc>
                  <a:txBody>
                    <a:bodyPr/>
                    <a:lstStyle/>
                    <a:p>
                      <a:r>
                        <a:rPr lang="cs-CZ" dirty="0"/>
                        <a:t>3</a:t>
                      </a:r>
                    </a:p>
                  </a:txBody>
                  <a:tcPr/>
                </a:tc>
                <a:extLst>
                  <a:ext uri="{0D108BD9-81ED-4DB2-BD59-A6C34878D82A}">
                    <a16:rowId xmlns:a16="http://schemas.microsoft.com/office/drawing/2014/main" val="2502117221"/>
                  </a:ext>
                </a:extLst>
              </a:tr>
              <a:tr h="370840">
                <a:tc>
                  <a:txBody>
                    <a:bodyPr/>
                    <a:lstStyle/>
                    <a:p>
                      <a:r>
                        <a:rPr lang="cs-CZ" dirty="0"/>
                        <a:t>12</a:t>
                      </a:r>
                    </a:p>
                  </a:txBody>
                  <a:tcPr/>
                </a:tc>
                <a:tc>
                  <a:txBody>
                    <a:bodyPr/>
                    <a:lstStyle/>
                    <a:p>
                      <a:r>
                        <a:rPr lang="cs-CZ" dirty="0"/>
                        <a:t>4</a:t>
                      </a:r>
                    </a:p>
                  </a:txBody>
                  <a:tcPr/>
                </a:tc>
                <a:extLst>
                  <a:ext uri="{0D108BD9-81ED-4DB2-BD59-A6C34878D82A}">
                    <a16:rowId xmlns:a16="http://schemas.microsoft.com/office/drawing/2014/main" val="3938399863"/>
                  </a:ext>
                </a:extLst>
              </a:tr>
              <a:tr h="370840">
                <a:tc>
                  <a:txBody>
                    <a:bodyPr/>
                    <a:lstStyle/>
                    <a:p>
                      <a:r>
                        <a:rPr lang="cs-CZ" dirty="0"/>
                        <a:t>13</a:t>
                      </a:r>
                    </a:p>
                  </a:txBody>
                  <a:tcPr/>
                </a:tc>
                <a:tc>
                  <a:txBody>
                    <a:bodyPr/>
                    <a:lstStyle/>
                    <a:p>
                      <a:r>
                        <a:rPr lang="cs-CZ" dirty="0"/>
                        <a:t>2</a:t>
                      </a:r>
                    </a:p>
                  </a:txBody>
                  <a:tcPr/>
                </a:tc>
                <a:extLst>
                  <a:ext uri="{0D108BD9-81ED-4DB2-BD59-A6C34878D82A}">
                    <a16:rowId xmlns:a16="http://schemas.microsoft.com/office/drawing/2014/main" val="2024038359"/>
                  </a:ext>
                </a:extLst>
              </a:tr>
              <a:tr h="370840">
                <a:tc>
                  <a:txBody>
                    <a:bodyPr/>
                    <a:lstStyle/>
                    <a:p>
                      <a:r>
                        <a:rPr lang="cs-CZ" dirty="0"/>
                        <a:t>14</a:t>
                      </a:r>
                    </a:p>
                  </a:txBody>
                  <a:tcPr/>
                </a:tc>
                <a:tc>
                  <a:txBody>
                    <a:bodyPr/>
                    <a:lstStyle/>
                    <a:p>
                      <a:r>
                        <a:rPr lang="cs-CZ" dirty="0"/>
                        <a:t>14</a:t>
                      </a:r>
                    </a:p>
                  </a:txBody>
                  <a:tcPr/>
                </a:tc>
                <a:extLst>
                  <a:ext uri="{0D108BD9-81ED-4DB2-BD59-A6C34878D82A}">
                    <a16:rowId xmlns:a16="http://schemas.microsoft.com/office/drawing/2014/main" val="3329928092"/>
                  </a:ext>
                </a:extLst>
              </a:tr>
            </a:tbl>
          </a:graphicData>
        </a:graphic>
      </p:graphicFrame>
    </p:spTree>
    <p:extLst>
      <p:ext uri="{BB962C8B-B14F-4D97-AF65-F5344CB8AC3E}">
        <p14:creationId xmlns:p14="http://schemas.microsoft.com/office/powerpoint/2010/main" val="2547073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AB6FE-8490-4558-BBA0-8A2D599164F0}"/>
              </a:ext>
            </a:extLst>
          </p:cNvPr>
          <p:cNvSpPr>
            <a:spLocks noGrp="1"/>
          </p:cNvSpPr>
          <p:nvPr>
            <p:ph type="title"/>
          </p:nvPr>
        </p:nvSpPr>
        <p:spPr>
          <a:xfrm>
            <a:off x="0" y="1123838"/>
            <a:ext cx="3396343" cy="4623820"/>
          </a:xfrm>
        </p:spPr>
        <p:txBody>
          <a:bodyPr/>
          <a:lstStyle/>
          <a:p>
            <a:r>
              <a:rPr lang="cs-CZ" dirty="0"/>
              <a:t>Počet dnů na odpověď</a:t>
            </a:r>
            <a:br>
              <a:rPr lang="cs-CZ" dirty="0"/>
            </a:br>
            <a:r>
              <a:rPr lang="cs-CZ" dirty="0"/>
              <a:t/>
            </a:r>
            <a:br>
              <a:rPr lang="cs-CZ" dirty="0"/>
            </a:br>
            <a:r>
              <a:rPr lang="cs-CZ" sz="3000" dirty="0"/>
              <a:t>JIHOMORAVSKÝ KRAJ</a:t>
            </a:r>
          </a:p>
        </p:txBody>
      </p:sp>
      <p:graphicFrame>
        <p:nvGraphicFramePr>
          <p:cNvPr id="9" name="Zástupný symbol pro obsah 8">
            <a:extLst>
              <a:ext uri="{FF2B5EF4-FFF2-40B4-BE49-F238E27FC236}">
                <a16:creationId xmlns:a16="http://schemas.microsoft.com/office/drawing/2014/main" id="{3698E48B-2FAC-49AE-B72F-9A1C47444A5B}"/>
              </a:ext>
            </a:extLst>
          </p:cNvPr>
          <p:cNvGraphicFramePr>
            <a:graphicFrameLocks noGrp="1"/>
          </p:cNvGraphicFramePr>
          <p:nvPr>
            <p:ph idx="1"/>
            <p:extLst>
              <p:ext uri="{D42A27DB-BD31-4B8C-83A1-F6EECF244321}">
                <p14:modId xmlns:p14="http://schemas.microsoft.com/office/powerpoint/2010/main" val="2729316226"/>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983055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A2D5B1-3BD6-423D-A12F-90476BB91DA0}"/>
              </a:ext>
            </a:extLst>
          </p:cNvPr>
          <p:cNvSpPr>
            <a:spLocks noGrp="1"/>
          </p:cNvSpPr>
          <p:nvPr>
            <p:ph type="title"/>
          </p:nvPr>
        </p:nvSpPr>
        <p:spPr/>
        <p:txBody>
          <a:bodyPr/>
          <a:lstStyle/>
          <a:p>
            <a:r>
              <a:rPr lang="cs-CZ" dirty="0"/>
              <a:t>Počet dnů na odpověď</a:t>
            </a:r>
            <a:br>
              <a:rPr lang="cs-CZ" dirty="0"/>
            </a:br>
            <a:r>
              <a:rPr lang="cs-CZ" dirty="0"/>
              <a:t/>
            </a:r>
            <a:br>
              <a:rPr lang="cs-CZ" dirty="0"/>
            </a:br>
            <a:r>
              <a:rPr lang="cs-CZ" dirty="0"/>
              <a:t>CELKOVĚ</a:t>
            </a:r>
            <a:br>
              <a:rPr lang="cs-CZ" dirty="0"/>
            </a:br>
            <a:r>
              <a:rPr lang="cs-CZ" dirty="0"/>
              <a:t/>
            </a:r>
            <a:br>
              <a:rPr lang="cs-CZ" dirty="0"/>
            </a:br>
            <a:r>
              <a:rPr lang="cs-CZ" dirty="0"/>
              <a:t>2/3</a:t>
            </a:r>
          </a:p>
        </p:txBody>
      </p:sp>
      <p:sp>
        <p:nvSpPr>
          <p:cNvPr id="3" name="Zástupný symbol pro obsah 2">
            <a:extLst>
              <a:ext uri="{FF2B5EF4-FFF2-40B4-BE49-F238E27FC236}">
                <a16:creationId xmlns:a16="http://schemas.microsoft.com/office/drawing/2014/main" id="{919C339A-151F-409F-B451-69E37D802B86}"/>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E6F7F986-260A-42FF-924E-FDE78A5B7A63}"/>
              </a:ext>
            </a:extLst>
          </p:cNvPr>
          <p:cNvGraphicFramePr>
            <a:graphicFrameLocks/>
          </p:cNvGraphicFramePr>
          <p:nvPr>
            <p:extLst>
              <p:ext uri="{D42A27DB-BD31-4B8C-83A1-F6EECF244321}">
                <p14:modId xmlns:p14="http://schemas.microsoft.com/office/powerpoint/2010/main" val="1176645492"/>
              </p:ext>
            </p:extLst>
          </p:nvPr>
        </p:nvGraphicFramePr>
        <p:xfrm>
          <a:off x="3869268" y="457708"/>
          <a:ext cx="7315200" cy="556260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1758978832"/>
                    </a:ext>
                  </a:extLst>
                </a:gridCol>
                <a:gridCol w="3657600">
                  <a:extLst>
                    <a:ext uri="{9D8B030D-6E8A-4147-A177-3AD203B41FA5}">
                      <a16:colId xmlns:a16="http://schemas.microsoft.com/office/drawing/2014/main" val="1808512885"/>
                    </a:ext>
                  </a:extLst>
                </a:gridCol>
              </a:tblGrid>
              <a:tr h="370840">
                <a:tc>
                  <a:txBody>
                    <a:bodyPr/>
                    <a:lstStyle/>
                    <a:p>
                      <a:r>
                        <a:rPr lang="cs-CZ" dirty="0"/>
                        <a:t>Počet dnů na odpověď</a:t>
                      </a:r>
                    </a:p>
                  </a:txBody>
                  <a:tcPr/>
                </a:tc>
                <a:tc>
                  <a:txBody>
                    <a:bodyPr/>
                    <a:lstStyle/>
                    <a:p>
                      <a:r>
                        <a:rPr lang="cs-CZ" dirty="0"/>
                        <a:t>Četnost</a:t>
                      </a:r>
                    </a:p>
                  </a:txBody>
                  <a:tcPr/>
                </a:tc>
                <a:extLst>
                  <a:ext uri="{0D108BD9-81ED-4DB2-BD59-A6C34878D82A}">
                    <a16:rowId xmlns:a16="http://schemas.microsoft.com/office/drawing/2014/main" val="996760344"/>
                  </a:ext>
                </a:extLst>
              </a:tr>
              <a:tr h="370840">
                <a:tc>
                  <a:txBody>
                    <a:bodyPr/>
                    <a:lstStyle/>
                    <a:p>
                      <a:r>
                        <a:rPr lang="cs-CZ" dirty="0"/>
                        <a:t>15</a:t>
                      </a:r>
                    </a:p>
                  </a:txBody>
                  <a:tcPr/>
                </a:tc>
                <a:tc>
                  <a:txBody>
                    <a:bodyPr/>
                    <a:lstStyle/>
                    <a:p>
                      <a:r>
                        <a:rPr lang="cs-CZ" dirty="0"/>
                        <a:t>2</a:t>
                      </a:r>
                    </a:p>
                  </a:txBody>
                  <a:tcPr/>
                </a:tc>
                <a:extLst>
                  <a:ext uri="{0D108BD9-81ED-4DB2-BD59-A6C34878D82A}">
                    <a16:rowId xmlns:a16="http://schemas.microsoft.com/office/drawing/2014/main" val="2172091306"/>
                  </a:ext>
                </a:extLst>
              </a:tr>
              <a:tr h="370840">
                <a:tc>
                  <a:txBody>
                    <a:bodyPr/>
                    <a:lstStyle/>
                    <a:p>
                      <a:r>
                        <a:rPr lang="cs-CZ" dirty="0"/>
                        <a:t>16</a:t>
                      </a:r>
                    </a:p>
                  </a:txBody>
                  <a:tcPr/>
                </a:tc>
                <a:tc>
                  <a:txBody>
                    <a:bodyPr/>
                    <a:lstStyle/>
                    <a:p>
                      <a:r>
                        <a:rPr lang="cs-CZ" dirty="0"/>
                        <a:t>3</a:t>
                      </a:r>
                    </a:p>
                  </a:txBody>
                  <a:tcPr/>
                </a:tc>
                <a:extLst>
                  <a:ext uri="{0D108BD9-81ED-4DB2-BD59-A6C34878D82A}">
                    <a16:rowId xmlns:a16="http://schemas.microsoft.com/office/drawing/2014/main" val="3861857548"/>
                  </a:ext>
                </a:extLst>
              </a:tr>
              <a:tr h="370840">
                <a:tc>
                  <a:txBody>
                    <a:bodyPr/>
                    <a:lstStyle/>
                    <a:p>
                      <a:r>
                        <a:rPr lang="cs-CZ" dirty="0"/>
                        <a:t>17</a:t>
                      </a:r>
                    </a:p>
                  </a:txBody>
                  <a:tcPr/>
                </a:tc>
                <a:tc>
                  <a:txBody>
                    <a:bodyPr/>
                    <a:lstStyle/>
                    <a:p>
                      <a:endParaRPr lang="cs-CZ" dirty="0"/>
                    </a:p>
                  </a:txBody>
                  <a:tcPr/>
                </a:tc>
                <a:extLst>
                  <a:ext uri="{0D108BD9-81ED-4DB2-BD59-A6C34878D82A}">
                    <a16:rowId xmlns:a16="http://schemas.microsoft.com/office/drawing/2014/main" val="1817726976"/>
                  </a:ext>
                </a:extLst>
              </a:tr>
              <a:tr h="370840">
                <a:tc>
                  <a:txBody>
                    <a:bodyPr/>
                    <a:lstStyle/>
                    <a:p>
                      <a:r>
                        <a:rPr lang="cs-CZ" dirty="0"/>
                        <a:t>18</a:t>
                      </a:r>
                    </a:p>
                  </a:txBody>
                  <a:tcPr/>
                </a:tc>
                <a:tc>
                  <a:txBody>
                    <a:bodyPr/>
                    <a:lstStyle/>
                    <a:p>
                      <a:r>
                        <a:rPr lang="cs-CZ" dirty="0"/>
                        <a:t>2</a:t>
                      </a:r>
                    </a:p>
                  </a:txBody>
                  <a:tcPr/>
                </a:tc>
                <a:extLst>
                  <a:ext uri="{0D108BD9-81ED-4DB2-BD59-A6C34878D82A}">
                    <a16:rowId xmlns:a16="http://schemas.microsoft.com/office/drawing/2014/main" val="1270062102"/>
                  </a:ext>
                </a:extLst>
              </a:tr>
              <a:tr h="370840">
                <a:tc>
                  <a:txBody>
                    <a:bodyPr/>
                    <a:lstStyle/>
                    <a:p>
                      <a:r>
                        <a:rPr lang="cs-CZ" dirty="0"/>
                        <a:t>19</a:t>
                      </a:r>
                    </a:p>
                  </a:txBody>
                  <a:tcPr/>
                </a:tc>
                <a:tc>
                  <a:txBody>
                    <a:bodyPr/>
                    <a:lstStyle/>
                    <a:p>
                      <a:r>
                        <a:rPr lang="cs-CZ" dirty="0"/>
                        <a:t>1</a:t>
                      </a:r>
                    </a:p>
                  </a:txBody>
                  <a:tcPr/>
                </a:tc>
                <a:extLst>
                  <a:ext uri="{0D108BD9-81ED-4DB2-BD59-A6C34878D82A}">
                    <a16:rowId xmlns:a16="http://schemas.microsoft.com/office/drawing/2014/main" val="1495685431"/>
                  </a:ext>
                </a:extLst>
              </a:tr>
              <a:tr h="370840">
                <a:tc>
                  <a:txBody>
                    <a:bodyPr/>
                    <a:lstStyle/>
                    <a:p>
                      <a:r>
                        <a:rPr lang="cs-CZ" dirty="0"/>
                        <a:t>20</a:t>
                      </a:r>
                    </a:p>
                  </a:txBody>
                  <a:tcPr/>
                </a:tc>
                <a:tc>
                  <a:txBody>
                    <a:bodyPr/>
                    <a:lstStyle/>
                    <a:p>
                      <a:endParaRPr lang="cs-CZ" dirty="0"/>
                    </a:p>
                  </a:txBody>
                  <a:tcPr/>
                </a:tc>
                <a:extLst>
                  <a:ext uri="{0D108BD9-81ED-4DB2-BD59-A6C34878D82A}">
                    <a16:rowId xmlns:a16="http://schemas.microsoft.com/office/drawing/2014/main" val="622563951"/>
                  </a:ext>
                </a:extLst>
              </a:tr>
              <a:tr h="370840">
                <a:tc>
                  <a:txBody>
                    <a:bodyPr/>
                    <a:lstStyle/>
                    <a:p>
                      <a:r>
                        <a:rPr lang="cs-CZ" dirty="0"/>
                        <a:t>21</a:t>
                      </a:r>
                    </a:p>
                  </a:txBody>
                  <a:tcPr/>
                </a:tc>
                <a:tc>
                  <a:txBody>
                    <a:bodyPr/>
                    <a:lstStyle/>
                    <a:p>
                      <a:r>
                        <a:rPr lang="cs-CZ" dirty="0"/>
                        <a:t>3</a:t>
                      </a:r>
                    </a:p>
                  </a:txBody>
                  <a:tcPr/>
                </a:tc>
                <a:extLst>
                  <a:ext uri="{0D108BD9-81ED-4DB2-BD59-A6C34878D82A}">
                    <a16:rowId xmlns:a16="http://schemas.microsoft.com/office/drawing/2014/main" val="607947340"/>
                  </a:ext>
                </a:extLst>
              </a:tr>
              <a:tr h="370840">
                <a:tc>
                  <a:txBody>
                    <a:bodyPr/>
                    <a:lstStyle/>
                    <a:p>
                      <a:r>
                        <a:rPr lang="cs-CZ" dirty="0"/>
                        <a:t>22</a:t>
                      </a:r>
                    </a:p>
                  </a:txBody>
                  <a:tcPr/>
                </a:tc>
                <a:tc>
                  <a:txBody>
                    <a:bodyPr/>
                    <a:lstStyle/>
                    <a:p>
                      <a:r>
                        <a:rPr lang="cs-CZ" dirty="0"/>
                        <a:t>1</a:t>
                      </a:r>
                    </a:p>
                  </a:txBody>
                  <a:tcPr/>
                </a:tc>
                <a:extLst>
                  <a:ext uri="{0D108BD9-81ED-4DB2-BD59-A6C34878D82A}">
                    <a16:rowId xmlns:a16="http://schemas.microsoft.com/office/drawing/2014/main" val="2789882574"/>
                  </a:ext>
                </a:extLst>
              </a:tr>
              <a:tr h="370840">
                <a:tc>
                  <a:txBody>
                    <a:bodyPr/>
                    <a:lstStyle/>
                    <a:p>
                      <a:r>
                        <a:rPr lang="cs-CZ" dirty="0"/>
                        <a:t>23</a:t>
                      </a:r>
                    </a:p>
                  </a:txBody>
                  <a:tcPr/>
                </a:tc>
                <a:tc>
                  <a:txBody>
                    <a:bodyPr/>
                    <a:lstStyle/>
                    <a:p>
                      <a:endParaRPr lang="cs-CZ" dirty="0"/>
                    </a:p>
                  </a:txBody>
                  <a:tcPr/>
                </a:tc>
                <a:extLst>
                  <a:ext uri="{0D108BD9-81ED-4DB2-BD59-A6C34878D82A}">
                    <a16:rowId xmlns:a16="http://schemas.microsoft.com/office/drawing/2014/main" val="2785620787"/>
                  </a:ext>
                </a:extLst>
              </a:tr>
              <a:tr h="370840">
                <a:tc>
                  <a:txBody>
                    <a:bodyPr/>
                    <a:lstStyle/>
                    <a:p>
                      <a:r>
                        <a:rPr lang="cs-CZ" dirty="0"/>
                        <a:t>24</a:t>
                      </a:r>
                    </a:p>
                  </a:txBody>
                  <a:tcPr/>
                </a:tc>
                <a:tc>
                  <a:txBody>
                    <a:bodyPr/>
                    <a:lstStyle/>
                    <a:p>
                      <a:endParaRPr lang="cs-CZ" dirty="0"/>
                    </a:p>
                  </a:txBody>
                  <a:tcPr/>
                </a:tc>
                <a:extLst>
                  <a:ext uri="{0D108BD9-81ED-4DB2-BD59-A6C34878D82A}">
                    <a16:rowId xmlns:a16="http://schemas.microsoft.com/office/drawing/2014/main" val="805217939"/>
                  </a:ext>
                </a:extLst>
              </a:tr>
              <a:tr h="370840">
                <a:tc>
                  <a:txBody>
                    <a:bodyPr/>
                    <a:lstStyle/>
                    <a:p>
                      <a:r>
                        <a:rPr lang="cs-CZ" dirty="0"/>
                        <a:t>25</a:t>
                      </a:r>
                    </a:p>
                  </a:txBody>
                  <a:tcPr/>
                </a:tc>
                <a:tc>
                  <a:txBody>
                    <a:bodyPr/>
                    <a:lstStyle/>
                    <a:p>
                      <a:r>
                        <a:rPr lang="cs-CZ" dirty="0"/>
                        <a:t>1</a:t>
                      </a:r>
                    </a:p>
                  </a:txBody>
                  <a:tcPr/>
                </a:tc>
                <a:extLst>
                  <a:ext uri="{0D108BD9-81ED-4DB2-BD59-A6C34878D82A}">
                    <a16:rowId xmlns:a16="http://schemas.microsoft.com/office/drawing/2014/main" val="3486650199"/>
                  </a:ext>
                </a:extLst>
              </a:tr>
              <a:tr h="370840">
                <a:tc>
                  <a:txBody>
                    <a:bodyPr/>
                    <a:lstStyle/>
                    <a:p>
                      <a:r>
                        <a:rPr lang="cs-CZ" dirty="0"/>
                        <a:t>26</a:t>
                      </a:r>
                    </a:p>
                  </a:txBody>
                  <a:tcPr/>
                </a:tc>
                <a:tc>
                  <a:txBody>
                    <a:bodyPr/>
                    <a:lstStyle/>
                    <a:p>
                      <a:endParaRPr lang="cs-CZ" dirty="0"/>
                    </a:p>
                  </a:txBody>
                  <a:tcPr/>
                </a:tc>
                <a:extLst>
                  <a:ext uri="{0D108BD9-81ED-4DB2-BD59-A6C34878D82A}">
                    <a16:rowId xmlns:a16="http://schemas.microsoft.com/office/drawing/2014/main" val="2502117221"/>
                  </a:ext>
                </a:extLst>
              </a:tr>
              <a:tr h="370840">
                <a:tc>
                  <a:txBody>
                    <a:bodyPr/>
                    <a:lstStyle/>
                    <a:p>
                      <a:r>
                        <a:rPr lang="cs-CZ" dirty="0"/>
                        <a:t>28</a:t>
                      </a:r>
                    </a:p>
                  </a:txBody>
                  <a:tcPr/>
                </a:tc>
                <a:tc>
                  <a:txBody>
                    <a:bodyPr/>
                    <a:lstStyle/>
                    <a:p>
                      <a:r>
                        <a:rPr lang="cs-CZ" dirty="0"/>
                        <a:t>1</a:t>
                      </a:r>
                    </a:p>
                  </a:txBody>
                  <a:tcPr/>
                </a:tc>
                <a:extLst>
                  <a:ext uri="{0D108BD9-81ED-4DB2-BD59-A6C34878D82A}">
                    <a16:rowId xmlns:a16="http://schemas.microsoft.com/office/drawing/2014/main" val="3938399863"/>
                  </a:ext>
                </a:extLst>
              </a:tr>
              <a:tr h="370840">
                <a:tc>
                  <a:txBody>
                    <a:bodyPr/>
                    <a:lstStyle/>
                    <a:p>
                      <a:r>
                        <a:rPr lang="cs-CZ" dirty="0"/>
                        <a:t>37</a:t>
                      </a:r>
                    </a:p>
                  </a:txBody>
                  <a:tcPr/>
                </a:tc>
                <a:tc>
                  <a:txBody>
                    <a:bodyPr/>
                    <a:lstStyle/>
                    <a:p>
                      <a:r>
                        <a:rPr lang="cs-CZ" dirty="0"/>
                        <a:t>1</a:t>
                      </a:r>
                    </a:p>
                  </a:txBody>
                  <a:tcPr/>
                </a:tc>
                <a:extLst>
                  <a:ext uri="{0D108BD9-81ED-4DB2-BD59-A6C34878D82A}">
                    <a16:rowId xmlns:a16="http://schemas.microsoft.com/office/drawing/2014/main" val="2024038359"/>
                  </a:ext>
                </a:extLst>
              </a:tr>
            </a:tbl>
          </a:graphicData>
        </a:graphic>
      </p:graphicFrame>
    </p:spTree>
    <p:extLst>
      <p:ext uri="{BB962C8B-B14F-4D97-AF65-F5344CB8AC3E}">
        <p14:creationId xmlns:p14="http://schemas.microsoft.com/office/powerpoint/2010/main" val="12891648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276ABB-7C20-481B-B149-40D8DE7CC225}"/>
              </a:ext>
            </a:extLst>
          </p:cNvPr>
          <p:cNvSpPr>
            <a:spLocks noGrp="1"/>
          </p:cNvSpPr>
          <p:nvPr>
            <p:ph type="title"/>
          </p:nvPr>
        </p:nvSpPr>
        <p:spPr/>
        <p:txBody>
          <a:bodyPr/>
          <a:lstStyle/>
          <a:p>
            <a:r>
              <a:rPr lang="cs-CZ" dirty="0"/>
              <a:t>Počet dnů na odpověď</a:t>
            </a:r>
            <a:br>
              <a:rPr lang="cs-CZ" dirty="0"/>
            </a:br>
            <a:r>
              <a:rPr lang="cs-CZ" dirty="0"/>
              <a:t/>
            </a:r>
            <a:br>
              <a:rPr lang="cs-CZ" dirty="0"/>
            </a:br>
            <a:r>
              <a:rPr lang="cs-CZ" dirty="0"/>
              <a:t>CELKOVĚ</a:t>
            </a:r>
            <a:br>
              <a:rPr lang="cs-CZ" dirty="0"/>
            </a:br>
            <a:r>
              <a:rPr lang="cs-CZ" dirty="0"/>
              <a:t/>
            </a:r>
            <a:br>
              <a:rPr lang="cs-CZ" dirty="0"/>
            </a:br>
            <a:r>
              <a:rPr lang="cs-CZ" dirty="0"/>
              <a:t>3/3</a:t>
            </a:r>
          </a:p>
        </p:txBody>
      </p:sp>
      <p:graphicFrame>
        <p:nvGraphicFramePr>
          <p:cNvPr id="6" name="Zástupný symbol pro obsah 5">
            <a:extLst>
              <a:ext uri="{FF2B5EF4-FFF2-40B4-BE49-F238E27FC236}">
                <a16:creationId xmlns:a16="http://schemas.microsoft.com/office/drawing/2014/main" id="{E0894AD4-250C-4DA4-9CB5-AA99CFF649A7}"/>
              </a:ext>
            </a:extLst>
          </p:cNvPr>
          <p:cNvGraphicFramePr>
            <a:graphicFrameLocks noGrp="1"/>
          </p:cNvGraphicFramePr>
          <p:nvPr>
            <p:ph idx="1"/>
            <p:extLst>
              <p:ext uri="{D42A27DB-BD31-4B8C-83A1-F6EECF244321}">
                <p14:modId xmlns:p14="http://schemas.microsoft.com/office/powerpoint/2010/main" val="411390348"/>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842753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A749C7-0D4F-424C-97A6-563A664BE27C}"/>
              </a:ext>
            </a:extLst>
          </p:cNvPr>
          <p:cNvSpPr>
            <a:spLocks noGrp="1"/>
          </p:cNvSpPr>
          <p:nvPr>
            <p:ph type="title"/>
          </p:nvPr>
        </p:nvSpPr>
        <p:spPr/>
        <p:txBody>
          <a:bodyPr>
            <a:normAutofit/>
          </a:bodyPr>
          <a:lstStyle/>
          <a:p>
            <a:r>
              <a:rPr lang="cs-CZ" dirty="0"/>
              <a:t>Počet dnů na odpověď</a:t>
            </a:r>
            <a:br>
              <a:rPr lang="cs-CZ" dirty="0"/>
            </a:br>
            <a:r>
              <a:rPr lang="cs-CZ" dirty="0"/>
              <a:t/>
            </a:r>
            <a:br>
              <a:rPr lang="cs-CZ" dirty="0"/>
            </a:br>
            <a:r>
              <a:rPr lang="cs-CZ" dirty="0"/>
              <a:t>CELKOVĚ</a:t>
            </a:r>
            <a:br>
              <a:rPr lang="cs-CZ" dirty="0"/>
            </a:br>
            <a:r>
              <a:rPr lang="cs-CZ" dirty="0"/>
              <a:t/>
            </a:r>
            <a:br>
              <a:rPr lang="cs-CZ" dirty="0"/>
            </a:br>
            <a:r>
              <a:rPr lang="cs-CZ" sz="2400" dirty="0"/>
              <a:t>seřazeno od největšího k nejmenšímu</a:t>
            </a:r>
            <a:r>
              <a:rPr lang="cs-CZ" dirty="0"/>
              <a:t/>
            </a:r>
            <a:br>
              <a:rPr lang="cs-CZ" dirty="0"/>
            </a:br>
            <a:r>
              <a:rPr lang="cs-CZ" dirty="0"/>
              <a:t/>
            </a:r>
            <a:br>
              <a:rPr lang="cs-CZ" dirty="0"/>
            </a:br>
            <a:r>
              <a:rPr lang="cs-CZ" dirty="0"/>
              <a:t>1/2</a:t>
            </a:r>
          </a:p>
        </p:txBody>
      </p:sp>
      <p:sp>
        <p:nvSpPr>
          <p:cNvPr id="3" name="Zástupný symbol pro obsah 2">
            <a:extLst>
              <a:ext uri="{FF2B5EF4-FFF2-40B4-BE49-F238E27FC236}">
                <a16:creationId xmlns:a16="http://schemas.microsoft.com/office/drawing/2014/main" id="{1E533811-5F82-47D9-9E93-C8DDAE0415A4}"/>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D4F33E3E-4ACC-4A8F-9F03-FC060D8514D1}"/>
              </a:ext>
            </a:extLst>
          </p:cNvPr>
          <p:cNvGraphicFramePr>
            <a:graphicFrameLocks/>
          </p:cNvGraphicFramePr>
          <p:nvPr>
            <p:extLst>
              <p:ext uri="{D42A27DB-BD31-4B8C-83A1-F6EECF244321}">
                <p14:modId xmlns:p14="http://schemas.microsoft.com/office/powerpoint/2010/main" val="4264400639"/>
              </p:ext>
            </p:extLst>
          </p:nvPr>
        </p:nvGraphicFramePr>
        <p:xfrm>
          <a:off x="3869268" y="457708"/>
          <a:ext cx="7315200" cy="593344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1758978832"/>
                    </a:ext>
                  </a:extLst>
                </a:gridCol>
                <a:gridCol w="3657600">
                  <a:extLst>
                    <a:ext uri="{9D8B030D-6E8A-4147-A177-3AD203B41FA5}">
                      <a16:colId xmlns:a16="http://schemas.microsoft.com/office/drawing/2014/main" val="1808512885"/>
                    </a:ext>
                  </a:extLst>
                </a:gridCol>
              </a:tblGrid>
              <a:tr h="370840">
                <a:tc>
                  <a:txBody>
                    <a:bodyPr/>
                    <a:lstStyle/>
                    <a:p>
                      <a:r>
                        <a:rPr lang="cs-CZ" dirty="0"/>
                        <a:t>Počet dnů na odpověď</a:t>
                      </a:r>
                    </a:p>
                  </a:txBody>
                  <a:tcPr/>
                </a:tc>
                <a:tc>
                  <a:txBody>
                    <a:bodyPr/>
                    <a:lstStyle/>
                    <a:p>
                      <a:r>
                        <a:rPr lang="cs-CZ" dirty="0"/>
                        <a:t>Četnost</a:t>
                      </a:r>
                    </a:p>
                  </a:txBody>
                  <a:tcPr/>
                </a:tc>
                <a:extLst>
                  <a:ext uri="{0D108BD9-81ED-4DB2-BD59-A6C34878D82A}">
                    <a16:rowId xmlns:a16="http://schemas.microsoft.com/office/drawing/2014/main" val="996760344"/>
                  </a:ext>
                </a:extLst>
              </a:tr>
              <a:tr h="370840">
                <a:tc>
                  <a:txBody>
                    <a:bodyPr/>
                    <a:lstStyle/>
                    <a:p>
                      <a:r>
                        <a:rPr lang="cs-CZ" dirty="0"/>
                        <a:t>1</a:t>
                      </a:r>
                    </a:p>
                  </a:txBody>
                  <a:tcPr/>
                </a:tc>
                <a:tc>
                  <a:txBody>
                    <a:bodyPr/>
                    <a:lstStyle/>
                    <a:p>
                      <a:r>
                        <a:rPr lang="cs-CZ" dirty="0"/>
                        <a:t>139</a:t>
                      </a:r>
                    </a:p>
                  </a:txBody>
                  <a:tcPr/>
                </a:tc>
                <a:extLst>
                  <a:ext uri="{0D108BD9-81ED-4DB2-BD59-A6C34878D82A}">
                    <a16:rowId xmlns:a16="http://schemas.microsoft.com/office/drawing/2014/main" val="2172091306"/>
                  </a:ext>
                </a:extLst>
              </a:tr>
              <a:tr h="370840">
                <a:tc>
                  <a:txBody>
                    <a:bodyPr/>
                    <a:lstStyle/>
                    <a:p>
                      <a:r>
                        <a:rPr lang="cs-CZ" dirty="0"/>
                        <a:t>0</a:t>
                      </a:r>
                    </a:p>
                  </a:txBody>
                  <a:tcPr/>
                </a:tc>
                <a:tc>
                  <a:txBody>
                    <a:bodyPr/>
                    <a:lstStyle/>
                    <a:p>
                      <a:r>
                        <a:rPr lang="cs-CZ" dirty="0"/>
                        <a:t>83</a:t>
                      </a:r>
                    </a:p>
                  </a:txBody>
                  <a:tcPr/>
                </a:tc>
                <a:extLst>
                  <a:ext uri="{0D108BD9-81ED-4DB2-BD59-A6C34878D82A}">
                    <a16:rowId xmlns:a16="http://schemas.microsoft.com/office/drawing/2014/main" val="3861857548"/>
                  </a:ext>
                </a:extLst>
              </a:tr>
              <a:tr h="370840">
                <a:tc>
                  <a:txBody>
                    <a:bodyPr/>
                    <a:lstStyle/>
                    <a:p>
                      <a:r>
                        <a:rPr lang="cs-CZ" dirty="0"/>
                        <a:t>2</a:t>
                      </a:r>
                    </a:p>
                  </a:txBody>
                  <a:tcPr/>
                </a:tc>
                <a:tc>
                  <a:txBody>
                    <a:bodyPr/>
                    <a:lstStyle/>
                    <a:p>
                      <a:r>
                        <a:rPr lang="cs-CZ" dirty="0"/>
                        <a:t>53</a:t>
                      </a:r>
                    </a:p>
                  </a:txBody>
                  <a:tcPr/>
                </a:tc>
                <a:extLst>
                  <a:ext uri="{0D108BD9-81ED-4DB2-BD59-A6C34878D82A}">
                    <a16:rowId xmlns:a16="http://schemas.microsoft.com/office/drawing/2014/main" val="1817726976"/>
                  </a:ext>
                </a:extLst>
              </a:tr>
              <a:tr h="370840">
                <a:tc>
                  <a:txBody>
                    <a:bodyPr/>
                    <a:lstStyle/>
                    <a:p>
                      <a:r>
                        <a:rPr lang="cs-CZ" dirty="0"/>
                        <a:t>3</a:t>
                      </a:r>
                    </a:p>
                  </a:txBody>
                  <a:tcPr/>
                </a:tc>
                <a:tc>
                  <a:txBody>
                    <a:bodyPr/>
                    <a:lstStyle/>
                    <a:p>
                      <a:r>
                        <a:rPr lang="cs-CZ" dirty="0"/>
                        <a:t>21</a:t>
                      </a:r>
                    </a:p>
                  </a:txBody>
                  <a:tcPr/>
                </a:tc>
                <a:extLst>
                  <a:ext uri="{0D108BD9-81ED-4DB2-BD59-A6C34878D82A}">
                    <a16:rowId xmlns:a16="http://schemas.microsoft.com/office/drawing/2014/main" val="1270062102"/>
                  </a:ext>
                </a:extLst>
              </a:tr>
              <a:tr h="370840">
                <a:tc>
                  <a:txBody>
                    <a:bodyPr/>
                    <a:lstStyle/>
                    <a:p>
                      <a:r>
                        <a:rPr lang="cs-CZ" dirty="0"/>
                        <a:t>4</a:t>
                      </a:r>
                    </a:p>
                  </a:txBody>
                  <a:tcPr/>
                </a:tc>
                <a:tc>
                  <a:txBody>
                    <a:bodyPr/>
                    <a:lstStyle/>
                    <a:p>
                      <a:r>
                        <a:rPr lang="cs-CZ" dirty="0"/>
                        <a:t>18</a:t>
                      </a:r>
                    </a:p>
                  </a:txBody>
                  <a:tcPr/>
                </a:tc>
                <a:extLst>
                  <a:ext uri="{0D108BD9-81ED-4DB2-BD59-A6C34878D82A}">
                    <a16:rowId xmlns:a16="http://schemas.microsoft.com/office/drawing/2014/main" val="1495685431"/>
                  </a:ext>
                </a:extLst>
              </a:tr>
              <a:tr h="370840">
                <a:tc>
                  <a:txBody>
                    <a:bodyPr/>
                    <a:lstStyle/>
                    <a:p>
                      <a:r>
                        <a:rPr lang="cs-CZ" dirty="0"/>
                        <a:t>7</a:t>
                      </a:r>
                    </a:p>
                  </a:txBody>
                  <a:tcPr/>
                </a:tc>
                <a:tc>
                  <a:txBody>
                    <a:bodyPr/>
                    <a:lstStyle/>
                    <a:p>
                      <a:r>
                        <a:rPr lang="cs-CZ" dirty="0"/>
                        <a:t>17</a:t>
                      </a:r>
                    </a:p>
                  </a:txBody>
                  <a:tcPr/>
                </a:tc>
                <a:extLst>
                  <a:ext uri="{0D108BD9-81ED-4DB2-BD59-A6C34878D82A}">
                    <a16:rowId xmlns:a16="http://schemas.microsoft.com/office/drawing/2014/main" val="622563951"/>
                  </a:ext>
                </a:extLst>
              </a:tr>
              <a:tr h="370840">
                <a:tc>
                  <a:txBody>
                    <a:bodyPr/>
                    <a:lstStyle/>
                    <a:p>
                      <a:r>
                        <a:rPr lang="cs-CZ" dirty="0"/>
                        <a:t>14</a:t>
                      </a:r>
                    </a:p>
                  </a:txBody>
                  <a:tcPr/>
                </a:tc>
                <a:tc>
                  <a:txBody>
                    <a:bodyPr/>
                    <a:lstStyle/>
                    <a:p>
                      <a:r>
                        <a:rPr lang="cs-CZ" dirty="0"/>
                        <a:t>14</a:t>
                      </a:r>
                    </a:p>
                  </a:txBody>
                  <a:tcPr/>
                </a:tc>
                <a:extLst>
                  <a:ext uri="{0D108BD9-81ED-4DB2-BD59-A6C34878D82A}">
                    <a16:rowId xmlns:a16="http://schemas.microsoft.com/office/drawing/2014/main" val="607947340"/>
                  </a:ext>
                </a:extLst>
              </a:tr>
              <a:tr h="370840">
                <a:tc>
                  <a:txBody>
                    <a:bodyPr/>
                    <a:lstStyle/>
                    <a:p>
                      <a:r>
                        <a:rPr lang="cs-CZ" dirty="0"/>
                        <a:t>8</a:t>
                      </a:r>
                    </a:p>
                  </a:txBody>
                  <a:tcPr/>
                </a:tc>
                <a:tc>
                  <a:txBody>
                    <a:bodyPr/>
                    <a:lstStyle/>
                    <a:p>
                      <a:r>
                        <a:rPr lang="cs-CZ" dirty="0"/>
                        <a:t>13</a:t>
                      </a:r>
                    </a:p>
                  </a:txBody>
                  <a:tcPr/>
                </a:tc>
                <a:extLst>
                  <a:ext uri="{0D108BD9-81ED-4DB2-BD59-A6C34878D82A}">
                    <a16:rowId xmlns:a16="http://schemas.microsoft.com/office/drawing/2014/main" val="2789882574"/>
                  </a:ext>
                </a:extLst>
              </a:tr>
              <a:tr h="370840">
                <a:tc>
                  <a:txBody>
                    <a:bodyPr/>
                    <a:lstStyle/>
                    <a:p>
                      <a:r>
                        <a:rPr lang="cs-CZ" dirty="0"/>
                        <a:t>5</a:t>
                      </a:r>
                    </a:p>
                  </a:txBody>
                  <a:tcPr/>
                </a:tc>
                <a:tc>
                  <a:txBody>
                    <a:bodyPr/>
                    <a:lstStyle/>
                    <a:p>
                      <a:r>
                        <a:rPr lang="cs-CZ" dirty="0"/>
                        <a:t>10</a:t>
                      </a:r>
                    </a:p>
                  </a:txBody>
                  <a:tcPr/>
                </a:tc>
                <a:extLst>
                  <a:ext uri="{0D108BD9-81ED-4DB2-BD59-A6C34878D82A}">
                    <a16:rowId xmlns:a16="http://schemas.microsoft.com/office/drawing/2014/main" val="2785620787"/>
                  </a:ext>
                </a:extLst>
              </a:tr>
              <a:tr h="370840">
                <a:tc>
                  <a:txBody>
                    <a:bodyPr/>
                    <a:lstStyle/>
                    <a:p>
                      <a:r>
                        <a:rPr lang="cs-CZ" dirty="0"/>
                        <a:t>10</a:t>
                      </a:r>
                    </a:p>
                  </a:txBody>
                  <a:tcPr/>
                </a:tc>
                <a:tc>
                  <a:txBody>
                    <a:bodyPr/>
                    <a:lstStyle/>
                    <a:p>
                      <a:r>
                        <a:rPr lang="cs-CZ" dirty="0"/>
                        <a:t>6</a:t>
                      </a:r>
                    </a:p>
                  </a:txBody>
                  <a:tcPr/>
                </a:tc>
                <a:extLst>
                  <a:ext uri="{0D108BD9-81ED-4DB2-BD59-A6C34878D82A}">
                    <a16:rowId xmlns:a16="http://schemas.microsoft.com/office/drawing/2014/main" val="805217939"/>
                  </a:ext>
                </a:extLst>
              </a:tr>
              <a:tr h="370840">
                <a:tc>
                  <a:txBody>
                    <a:bodyPr/>
                    <a:lstStyle/>
                    <a:p>
                      <a:r>
                        <a:rPr lang="cs-CZ" dirty="0"/>
                        <a:t>6</a:t>
                      </a:r>
                    </a:p>
                  </a:txBody>
                  <a:tcPr/>
                </a:tc>
                <a:tc>
                  <a:txBody>
                    <a:bodyPr/>
                    <a:lstStyle/>
                    <a:p>
                      <a:r>
                        <a:rPr lang="cs-CZ" dirty="0"/>
                        <a:t>5</a:t>
                      </a:r>
                    </a:p>
                  </a:txBody>
                  <a:tcPr/>
                </a:tc>
                <a:extLst>
                  <a:ext uri="{0D108BD9-81ED-4DB2-BD59-A6C34878D82A}">
                    <a16:rowId xmlns:a16="http://schemas.microsoft.com/office/drawing/2014/main" val="3486650199"/>
                  </a:ext>
                </a:extLst>
              </a:tr>
              <a:tr h="370840">
                <a:tc>
                  <a:txBody>
                    <a:bodyPr/>
                    <a:lstStyle/>
                    <a:p>
                      <a:r>
                        <a:rPr lang="cs-CZ" dirty="0"/>
                        <a:t>9</a:t>
                      </a:r>
                    </a:p>
                  </a:txBody>
                  <a:tcPr/>
                </a:tc>
                <a:tc>
                  <a:txBody>
                    <a:bodyPr/>
                    <a:lstStyle/>
                    <a:p>
                      <a:r>
                        <a:rPr lang="cs-CZ" dirty="0"/>
                        <a:t>4</a:t>
                      </a:r>
                    </a:p>
                  </a:txBody>
                  <a:tcPr/>
                </a:tc>
                <a:extLst>
                  <a:ext uri="{0D108BD9-81ED-4DB2-BD59-A6C34878D82A}">
                    <a16:rowId xmlns:a16="http://schemas.microsoft.com/office/drawing/2014/main" val="2502117221"/>
                  </a:ext>
                </a:extLst>
              </a:tr>
              <a:tr h="370840">
                <a:tc>
                  <a:txBody>
                    <a:bodyPr/>
                    <a:lstStyle/>
                    <a:p>
                      <a:r>
                        <a:rPr lang="cs-CZ" dirty="0"/>
                        <a:t>12</a:t>
                      </a:r>
                    </a:p>
                  </a:txBody>
                  <a:tcPr/>
                </a:tc>
                <a:tc>
                  <a:txBody>
                    <a:bodyPr/>
                    <a:lstStyle/>
                    <a:p>
                      <a:r>
                        <a:rPr lang="cs-CZ" dirty="0"/>
                        <a:t>4</a:t>
                      </a:r>
                    </a:p>
                  </a:txBody>
                  <a:tcPr/>
                </a:tc>
                <a:extLst>
                  <a:ext uri="{0D108BD9-81ED-4DB2-BD59-A6C34878D82A}">
                    <a16:rowId xmlns:a16="http://schemas.microsoft.com/office/drawing/2014/main" val="3938399863"/>
                  </a:ext>
                </a:extLst>
              </a:tr>
              <a:tr h="370840">
                <a:tc>
                  <a:txBody>
                    <a:bodyPr/>
                    <a:lstStyle/>
                    <a:p>
                      <a:r>
                        <a:rPr lang="cs-CZ" dirty="0"/>
                        <a:t>11</a:t>
                      </a:r>
                    </a:p>
                  </a:txBody>
                  <a:tcPr/>
                </a:tc>
                <a:tc>
                  <a:txBody>
                    <a:bodyPr/>
                    <a:lstStyle/>
                    <a:p>
                      <a:r>
                        <a:rPr lang="cs-CZ" dirty="0"/>
                        <a:t>3</a:t>
                      </a:r>
                    </a:p>
                  </a:txBody>
                  <a:tcPr/>
                </a:tc>
                <a:extLst>
                  <a:ext uri="{0D108BD9-81ED-4DB2-BD59-A6C34878D82A}">
                    <a16:rowId xmlns:a16="http://schemas.microsoft.com/office/drawing/2014/main" val="2024038359"/>
                  </a:ext>
                </a:extLst>
              </a:tr>
              <a:tr h="370840">
                <a:tc>
                  <a:txBody>
                    <a:bodyPr/>
                    <a:lstStyle/>
                    <a:p>
                      <a:r>
                        <a:rPr lang="cs-CZ" dirty="0"/>
                        <a:t>16</a:t>
                      </a:r>
                    </a:p>
                  </a:txBody>
                  <a:tcPr/>
                </a:tc>
                <a:tc>
                  <a:txBody>
                    <a:bodyPr/>
                    <a:lstStyle/>
                    <a:p>
                      <a:r>
                        <a:rPr lang="cs-CZ" dirty="0"/>
                        <a:t>3</a:t>
                      </a:r>
                    </a:p>
                  </a:txBody>
                  <a:tcPr/>
                </a:tc>
                <a:extLst>
                  <a:ext uri="{0D108BD9-81ED-4DB2-BD59-A6C34878D82A}">
                    <a16:rowId xmlns:a16="http://schemas.microsoft.com/office/drawing/2014/main" val="3329928092"/>
                  </a:ext>
                </a:extLst>
              </a:tr>
            </a:tbl>
          </a:graphicData>
        </a:graphic>
      </p:graphicFrame>
    </p:spTree>
    <p:extLst>
      <p:ext uri="{BB962C8B-B14F-4D97-AF65-F5344CB8AC3E}">
        <p14:creationId xmlns:p14="http://schemas.microsoft.com/office/powerpoint/2010/main" val="364465617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0D9C26-5989-4D13-BDBF-B873618E0E83}"/>
              </a:ext>
            </a:extLst>
          </p:cNvPr>
          <p:cNvSpPr>
            <a:spLocks noGrp="1"/>
          </p:cNvSpPr>
          <p:nvPr>
            <p:ph type="title"/>
          </p:nvPr>
        </p:nvSpPr>
        <p:spPr/>
        <p:txBody>
          <a:bodyPr/>
          <a:lstStyle/>
          <a:p>
            <a:r>
              <a:rPr lang="cs-CZ" dirty="0"/>
              <a:t>Počet dnů na odpověď</a:t>
            </a:r>
            <a:br>
              <a:rPr lang="cs-CZ" dirty="0"/>
            </a:br>
            <a:r>
              <a:rPr lang="cs-CZ" dirty="0"/>
              <a:t/>
            </a:r>
            <a:br>
              <a:rPr lang="cs-CZ" dirty="0"/>
            </a:br>
            <a:r>
              <a:rPr lang="cs-CZ" dirty="0"/>
              <a:t>CELKOVĚ</a:t>
            </a:r>
            <a:br>
              <a:rPr lang="cs-CZ" dirty="0"/>
            </a:br>
            <a:r>
              <a:rPr lang="cs-CZ" dirty="0"/>
              <a:t/>
            </a:r>
            <a:br>
              <a:rPr lang="cs-CZ" dirty="0"/>
            </a:br>
            <a:r>
              <a:rPr lang="cs-CZ" sz="2400" dirty="0"/>
              <a:t>seřazeno od největšího k nejmenšímu</a:t>
            </a:r>
            <a:r>
              <a:rPr lang="cs-CZ" dirty="0"/>
              <a:t/>
            </a:r>
            <a:br>
              <a:rPr lang="cs-CZ" dirty="0"/>
            </a:br>
            <a:r>
              <a:rPr lang="cs-CZ" dirty="0"/>
              <a:t/>
            </a:r>
            <a:br>
              <a:rPr lang="cs-CZ" dirty="0"/>
            </a:br>
            <a:r>
              <a:rPr lang="cs-CZ" dirty="0"/>
              <a:t>2/2</a:t>
            </a:r>
          </a:p>
        </p:txBody>
      </p:sp>
      <p:sp>
        <p:nvSpPr>
          <p:cNvPr id="3" name="Zástupný symbol pro obsah 2">
            <a:extLst>
              <a:ext uri="{FF2B5EF4-FFF2-40B4-BE49-F238E27FC236}">
                <a16:creationId xmlns:a16="http://schemas.microsoft.com/office/drawing/2014/main" id="{C91C009A-2D25-4A86-A2AE-554FC7301109}"/>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3943CB71-D309-4DE9-8172-E887C521DA29}"/>
              </a:ext>
            </a:extLst>
          </p:cNvPr>
          <p:cNvGraphicFramePr>
            <a:graphicFrameLocks/>
          </p:cNvGraphicFramePr>
          <p:nvPr>
            <p:extLst>
              <p:ext uri="{D42A27DB-BD31-4B8C-83A1-F6EECF244321}">
                <p14:modId xmlns:p14="http://schemas.microsoft.com/office/powerpoint/2010/main" val="4095124684"/>
              </p:ext>
            </p:extLst>
          </p:nvPr>
        </p:nvGraphicFramePr>
        <p:xfrm>
          <a:off x="3869268" y="457708"/>
          <a:ext cx="7315200" cy="593344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1758978832"/>
                    </a:ext>
                  </a:extLst>
                </a:gridCol>
                <a:gridCol w="3657600">
                  <a:extLst>
                    <a:ext uri="{9D8B030D-6E8A-4147-A177-3AD203B41FA5}">
                      <a16:colId xmlns:a16="http://schemas.microsoft.com/office/drawing/2014/main" val="1808512885"/>
                    </a:ext>
                  </a:extLst>
                </a:gridCol>
              </a:tblGrid>
              <a:tr h="370840">
                <a:tc>
                  <a:txBody>
                    <a:bodyPr/>
                    <a:lstStyle/>
                    <a:p>
                      <a:r>
                        <a:rPr lang="cs-CZ" dirty="0"/>
                        <a:t>Počet dnů na odpověď</a:t>
                      </a:r>
                    </a:p>
                  </a:txBody>
                  <a:tcPr/>
                </a:tc>
                <a:tc>
                  <a:txBody>
                    <a:bodyPr/>
                    <a:lstStyle/>
                    <a:p>
                      <a:r>
                        <a:rPr lang="cs-CZ" dirty="0"/>
                        <a:t>Četnost</a:t>
                      </a:r>
                    </a:p>
                  </a:txBody>
                  <a:tcPr/>
                </a:tc>
                <a:extLst>
                  <a:ext uri="{0D108BD9-81ED-4DB2-BD59-A6C34878D82A}">
                    <a16:rowId xmlns:a16="http://schemas.microsoft.com/office/drawing/2014/main" val="996760344"/>
                  </a:ext>
                </a:extLst>
              </a:tr>
              <a:tr h="370840">
                <a:tc>
                  <a:txBody>
                    <a:bodyPr/>
                    <a:lstStyle/>
                    <a:p>
                      <a:r>
                        <a:rPr lang="cs-CZ" dirty="0"/>
                        <a:t>21</a:t>
                      </a:r>
                    </a:p>
                  </a:txBody>
                  <a:tcPr/>
                </a:tc>
                <a:tc>
                  <a:txBody>
                    <a:bodyPr/>
                    <a:lstStyle/>
                    <a:p>
                      <a:r>
                        <a:rPr lang="cs-CZ" dirty="0"/>
                        <a:t>3</a:t>
                      </a:r>
                    </a:p>
                  </a:txBody>
                  <a:tcPr/>
                </a:tc>
                <a:extLst>
                  <a:ext uri="{0D108BD9-81ED-4DB2-BD59-A6C34878D82A}">
                    <a16:rowId xmlns:a16="http://schemas.microsoft.com/office/drawing/2014/main" val="2172091306"/>
                  </a:ext>
                </a:extLst>
              </a:tr>
              <a:tr h="370840">
                <a:tc>
                  <a:txBody>
                    <a:bodyPr/>
                    <a:lstStyle/>
                    <a:p>
                      <a:r>
                        <a:rPr lang="cs-CZ" dirty="0"/>
                        <a:t>13</a:t>
                      </a:r>
                    </a:p>
                  </a:txBody>
                  <a:tcPr/>
                </a:tc>
                <a:tc>
                  <a:txBody>
                    <a:bodyPr/>
                    <a:lstStyle/>
                    <a:p>
                      <a:r>
                        <a:rPr lang="cs-CZ" dirty="0"/>
                        <a:t>2</a:t>
                      </a:r>
                    </a:p>
                  </a:txBody>
                  <a:tcPr/>
                </a:tc>
                <a:extLst>
                  <a:ext uri="{0D108BD9-81ED-4DB2-BD59-A6C34878D82A}">
                    <a16:rowId xmlns:a16="http://schemas.microsoft.com/office/drawing/2014/main" val="3861857548"/>
                  </a:ext>
                </a:extLst>
              </a:tr>
              <a:tr h="370840">
                <a:tc>
                  <a:txBody>
                    <a:bodyPr/>
                    <a:lstStyle/>
                    <a:p>
                      <a:r>
                        <a:rPr lang="cs-CZ" dirty="0"/>
                        <a:t>15</a:t>
                      </a:r>
                    </a:p>
                  </a:txBody>
                  <a:tcPr/>
                </a:tc>
                <a:tc>
                  <a:txBody>
                    <a:bodyPr/>
                    <a:lstStyle/>
                    <a:p>
                      <a:r>
                        <a:rPr lang="cs-CZ" dirty="0"/>
                        <a:t>2</a:t>
                      </a:r>
                    </a:p>
                  </a:txBody>
                  <a:tcPr/>
                </a:tc>
                <a:extLst>
                  <a:ext uri="{0D108BD9-81ED-4DB2-BD59-A6C34878D82A}">
                    <a16:rowId xmlns:a16="http://schemas.microsoft.com/office/drawing/2014/main" val="1817726976"/>
                  </a:ext>
                </a:extLst>
              </a:tr>
              <a:tr h="370840">
                <a:tc>
                  <a:txBody>
                    <a:bodyPr/>
                    <a:lstStyle/>
                    <a:p>
                      <a:r>
                        <a:rPr lang="cs-CZ" dirty="0"/>
                        <a:t>18</a:t>
                      </a:r>
                    </a:p>
                  </a:txBody>
                  <a:tcPr/>
                </a:tc>
                <a:tc>
                  <a:txBody>
                    <a:bodyPr/>
                    <a:lstStyle/>
                    <a:p>
                      <a:r>
                        <a:rPr lang="cs-CZ" dirty="0"/>
                        <a:t>2</a:t>
                      </a:r>
                    </a:p>
                  </a:txBody>
                  <a:tcPr/>
                </a:tc>
                <a:extLst>
                  <a:ext uri="{0D108BD9-81ED-4DB2-BD59-A6C34878D82A}">
                    <a16:rowId xmlns:a16="http://schemas.microsoft.com/office/drawing/2014/main" val="1270062102"/>
                  </a:ext>
                </a:extLst>
              </a:tr>
              <a:tr h="370840">
                <a:tc>
                  <a:txBody>
                    <a:bodyPr/>
                    <a:lstStyle/>
                    <a:p>
                      <a:r>
                        <a:rPr lang="cs-CZ" dirty="0"/>
                        <a:t>19</a:t>
                      </a:r>
                    </a:p>
                  </a:txBody>
                  <a:tcPr/>
                </a:tc>
                <a:tc>
                  <a:txBody>
                    <a:bodyPr/>
                    <a:lstStyle/>
                    <a:p>
                      <a:r>
                        <a:rPr lang="cs-CZ" dirty="0"/>
                        <a:t>1</a:t>
                      </a:r>
                    </a:p>
                  </a:txBody>
                  <a:tcPr/>
                </a:tc>
                <a:extLst>
                  <a:ext uri="{0D108BD9-81ED-4DB2-BD59-A6C34878D82A}">
                    <a16:rowId xmlns:a16="http://schemas.microsoft.com/office/drawing/2014/main" val="1495685431"/>
                  </a:ext>
                </a:extLst>
              </a:tr>
              <a:tr h="370840">
                <a:tc>
                  <a:txBody>
                    <a:bodyPr/>
                    <a:lstStyle/>
                    <a:p>
                      <a:r>
                        <a:rPr lang="cs-CZ" dirty="0"/>
                        <a:t>22</a:t>
                      </a:r>
                    </a:p>
                  </a:txBody>
                  <a:tcPr/>
                </a:tc>
                <a:tc>
                  <a:txBody>
                    <a:bodyPr/>
                    <a:lstStyle/>
                    <a:p>
                      <a:r>
                        <a:rPr lang="cs-CZ" dirty="0"/>
                        <a:t>1</a:t>
                      </a:r>
                    </a:p>
                  </a:txBody>
                  <a:tcPr/>
                </a:tc>
                <a:extLst>
                  <a:ext uri="{0D108BD9-81ED-4DB2-BD59-A6C34878D82A}">
                    <a16:rowId xmlns:a16="http://schemas.microsoft.com/office/drawing/2014/main" val="622563951"/>
                  </a:ext>
                </a:extLst>
              </a:tr>
              <a:tr h="370840">
                <a:tc>
                  <a:txBody>
                    <a:bodyPr/>
                    <a:lstStyle/>
                    <a:p>
                      <a:r>
                        <a:rPr lang="cs-CZ" dirty="0"/>
                        <a:t>25</a:t>
                      </a:r>
                    </a:p>
                  </a:txBody>
                  <a:tcPr/>
                </a:tc>
                <a:tc>
                  <a:txBody>
                    <a:bodyPr/>
                    <a:lstStyle/>
                    <a:p>
                      <a:r>
                        <a:rPr lang="cs-CZ" dirty="0"/>
                        <a:t>1</a:t>
                      </a:r>
                    </a:p>
                  </a:txBody>
                  <a:tcPr/>
                </a:tc>
                <a:extLst>
                  <a:ext uri="{0D108BD9-81ED-4DB2-BD59-A6C34878D82A}">
                    <a16:rowId xmlns:a16="http://schemas.microsoft.com/office/drawing/2014/main" val="607947340"/>
                  </a:ext>
                </a:extLst>
              </a:tr>
              <a:tr h="370840">
                <a:tc>
                  <a:txBody>
                    <a:bodyPr/>
                    <a:lstStyle/>
                    <a:p>
                      <a:r>
                        <a:rPr lang="cs-CZ" dirty="0"/>
                        <a:t>28</a:t>
                      </a:r>
                    </a:p>
                  </a:txBody>
                  <a:tcPr/>
                </a:tc>
                <a:tc>
                  <a:txBody>
                    <a:bodyPr/>
                    <a:lstStyle/>
                    <a:p>
                      <a:r>
                        <a:rPr lang="cs-CZ" dirty="0"/>
                        <a:t>1</a:t>
                      </a:r>
                    </a:p>
                  </a:txBody>
                  <a:tcPr/>
                </a:tc>
                <a:extLst>
                  <a:ext uri="{0D108BD9-81ED-4DB2-BD59-A6C34878D82A}">
                    <a16:rowId xmlns:a16="http://schemas.microsoft.com/office/drawing/2014/main" val="2789882574"/>
                  </a:ext>
                </a:extLst>
              </a:tr>
              <a:tr h="370840">
                <a:tc>
                  <a:txBody>
                    <a:bodyPr/>
                    <a:lstStyle/>
                    <a:p>
                      <a:r>
                        <a:rPr lang="cs-CZ" dirty="0"/>
                        <a:t>37</a:t>
                      </a:r>
                    </a:p>
                  </a:txBody>
                  <a:tcPr/>
                </a:tc>
                <a:tc>
                  <a:txBody>
                    <a:bodyPr/>
                    <a:lstStyle/>
                    <a:p>
                      <a:r>
                        <a:rPr lang="cs-CZ" dirty="0"/>
                        <a:t>1</a:t>
                      </a:r>
                    </a:p>
                  </a:txBody>
                  <a:tcPr/>
                </a:tc>
                <a:extLst>
                  <a:ext uri="{0D108BD9-81ED-4DB2-BD59-A6C34878D82A}">
                    <a16:rowId xmlns:a16="http://schemas.microsoft.com/office/drawing/2014/main" val="2785620787"/>
                  </a:ext>
                </a:extLst>
              </a:tr>
              <a:tr h="370840">
                <a:tc>
                  <a:txBody>
                    <a:bodyPr/>
                    <a:lstStyle/>
                    <a:p>
                      <a:r>
                        <a:rPr lang="cs-CZ" dirty="0"/>
                        <a:t>17</a:t>
                      </a:r>
                    </a:p>
                  </a:txBody>
                  <a:tcPr/>
                </a:tc>
                <a:tc>
                  <a:txBody>
                    <a:bodyPr/>
                    <a:lstStyle/>
                    <a:p>
                      <a:endParaRPr lang="cs-CZ" dirty="0"/>
                    </a:p>
                  </a:txBody>
                  <a:tcPr/>
                </a:tc>
                <a:extLst>
                  <a:ext uri="{0D108BD9-81ED-4DB2-BD59-A6C34878D82A}">
                    <a16:rowId xmlns:a16="http://schemas.microsoft.com/office/drawing/2014/main" val="805217939"/>
                  </a:ext>
                </a:extLst>
              </a:tr>
              <a:tr h="370840">
                <a:tc>
                  <a:txBody>
                    <a:bodyPr/>
                    <a:lstStyle/>
                    <a:p>
                      <a:r>
                        <a:rPr lang="cs-CZ" dirty="0"/>
                        <a:t>20</a:t>
                      </a:r>
                    </a:p>
                  </a:txBody>
                  <a:tcPr/>
                </a:tc>
                <a:tc>
                  <a:txBody>
                    <a:bodyPr/>
                    <a:lstStyle/>
                    <a:p>
                      <a:endParaRPr lang="cs-CZ" dirty="0"/>
                    </a:p>
                  </a:txBody>
                  <a:tcPr/>
                </a:tc>
                <a:extLst>
                  <a:ext uri="{0D108BD9-81ED-4DB2-BD59-A6C34878D82A}">
                    <a16:rowId xmlns:a16="http://schemas.microsoft.com/office/drawing/2014/main" val="3486650199"/>
                  </a:ext>
                </a:extLst>
              </a:tr>
              <a:tr h="370840">
                <a:tc>
                  <a:txBody>
                    <a:bodyPr/>
                    <a:lstStyle/>
                    <a:p>
                      <a:r>
                        <a:rPr lang="cs-CZ" dirty="0"/>
                        <a:t>23</a:t>
                      </a:r>
                    </a:p>
                  </a:txBody>
                  <a:tcPr/>
                </a:tc>
                <a:tc>
                  <a:txBody>
                    <a:bodyPr/>
                    <a:lstStyle/>
                    <a:p>
                      <a:endParaRPr lang="cs-CZ" dirty="0"/>
                    </a:p>
                  </a:txBody>
                  <a:tcPr/>
                </a:tc>
                <a:extLst>
                  <a:ext uri="{0D108BD9-81ED-4DB2-BD59-A6C34878D82A}">
                    <a16:rowId xmlns:a16="http://schemas.microsoft.com/office/drawing/2014/main" val="2502117221"/>
                  </a:ext>
                </a:extLst>
              </a:tr>
              <a:tr h="370840">
                <a:tc>
                  <a:txBody>
                    <a:bodyPr/>
                    <a:lstStyle/>
                    <a:p>
                      <a:r>
                        <a:rPr lang="cs-CZ" dirty="0"/>
                        <a:t>24</a:t>
                      </a:r>
                    </a:p>
                  </a:txBody>
                  <a:tcPr/>
                </a:tc>
                <a:tc>
                  <a:txBody>
                    <a:bodyPr/>
                    <a:lstStyle/>
                    <a:p>
                      <a:endParaRPr lang="cs-CZ" dirty="0"/>
                    </a:p>
                  </a:txBody>
                  <a:tcPr/>
                </a:tc>
                <a:extLst>
                  <a:ext uri="{0D108BD9-81ED-4DB2-BD59-A6C34878D82A}">
                    <a16:rowId xmlns:a16="http://schemas.microsoft.com/office/drawing/2014/main" val="3938399863"/>
                  </a:ext>
                </a:extLst>
              </a:tr>
              <a:tr h="370840">
                <a:tc>
                  <a:txBody>
                    <a:bodyPr/>
                    <a:lstStyle/>
                    <a:p>
                      <a:r>
                        <a:rPr lang="cs-CZ" dirty="0"/>
                        <a:t>26</a:t>
                      </a:r>
                    </a:p>
                  </a:txBody>
                  <a:tcPr/>
                </a:tc>
                <a:tc>
                  <a:txBody>
                    <a:bodyPr/>
                    <a:lstStyle/>
                    <a:p>
                      <a:endParaRPr lang="cs-CZ" dirty="0"/>
                    </a:p>
                  </a:txBody>
                  <a:tcPr/>
                </a:tc>
                <a:extLst>
                  <a:ext uri="{0D108BD9-81ED-4DB2-BD59-A6C34878D82A}">
                    <a16:rowId xmlns:a16="http://schemas.microsoft.com/office/drawing/2014/main" val="2024038359"/>
                  </a:ext>
                </a:extLst>
              </a:tr>
              <a:tr h="370840">
                <a:tc>
                  <a:txBody>
                    <a:bodyPr/>
                    <a:lstStyle/>
                    <a:p>
                      <a:endParaRPr lang="cs-CZ" dirty="0"/>
                    </a:p>
                  </a:txBody>
                  <a:tcPr/>
                </a:tc>
                <a:tc>
                  <a:txBody>
                    <a:bodyPr/>
                    <a:lstStyle/>
                    <a:p>
                      <a:endParaRPr lang="cs-CZ" dirty="0"/>
                    </a:p>
                  </a:txBody>
                  <a:tcPr/>
                </a:tc>
                <a:extLst>
                  <a:ext uri="{0D108BD9-81ED-4DB2-BD59-A6C34878D82A}">
                    <a16:rowId xmlns:a16="http://schemas.microsoft.com/office/drawing/2014/main" val="3329928092"/>
                  </a:ext>
                </a:extLst>
              </a:tr>
            </a:tbl>
          </a:graphicData>
        </a:graphic>
      </p:graphicFrame>
    </p:spTree>
    <p:extLst>
      <p:ext uri="{BB962C8B-B14F-4D97-AF65-F5344CB8AC3E}">
        <p14:creationId xmlns:p14="http://schemas.microsoft.com/office/powerpoint/2010/main" val="377483808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7D0C05-5730-42ED-AA46-1392F2E0389A}"/>
              </a:ext>
            </a:extLst>
          </p:cNvPr>
          <p:cNvSpPr>
            <a:spLocks noGrp="1"/>
          </p:cNvSpPr>
          <p:nvPr>
            <p:ph type="title"/>
          </p:nvPr>
        </p:nvSpPr>
        <p:spPr/>
        <p:txBody>
          <a:bodyPr/>
          <a:lstStyle/>
          <a:p>
            <a:r>
              <a:rPr lang="cs-CZ" dirty="0"/>
              <a:t>Počet dnů na odpověď</a:t>
            </a:r>
            <a:br>
              <a:rPr lang="cs-CZ" dirty="0"/>
            </a:br>
            <a:r>
              <a:rPr lang="cs-CZ" dirty="0"/>
              <a:t/>
            </a:r>
            <a:br>
              <a:rPr lang="cs-CZ" dirty="0"/>
            </a:br>
            <a:r>
              <a:rPr lang="cs-CZ" dirty="0"/>
              <a:t>1/14</a:t>
            </a:r>
            <a:br>
              <a:rPr lang="cs-CZ" dirty="0"/>
            </a:br>
            <a:r>
              <a:rPr lang="cs-CZ" dirty="0"/>
              <a:t/>
            </a:r>
            <a:br>
              <a:rPr lang="cs-CZ" dirty="0"/>
            </a:br>
            <a:r>
              <a:rPr lang="cs-CZ" sz="2200" dirty="0"/>
              <a:t>JIHOMORAVSKÝ KRAJ</a:t>
            </a:r>
          </a:p>
        </p:txBody>
      </p:sp>
      <p:graphicFrame>
        <p:nvGraphicFramePr>
          <p:cNvPr id="5" name="Zástupný symbol pro obsah 4">
            <a:extLst>
              <a:ext uri="{FF2B5EF4-FFF2-40B4-BE49-F238E27FC236}">
                <a16:creationId xmlns:a16="http://schemas.microsoft.com/office/drawing/2014/main" id="{798D0D53-3AD5-4894-9C79-1ACD2E781A08}"/>
              </a:ext>
            </a:extLst>
          </p:cNvPr>
          <p:cNvGraphicFramePr>
            <a:graphicFrameLocks noGrp="1"/>
          </p:cNvGraphicFramePr>
          <p:nvPr>
            <p:ph idx="1"/>
            <p:extLst>
              <p:ext uri="{D42A27DB-BD31-4B8C-83A1-F6EECF244321}">
                <p14:modId xmlns:p14="http://schemas.microsoft.com/office/powerpoint/2010/main" val="1113543629"/>
              </p:ext>
            </p:extLst>
          </p:nvPr>
        </p:nvGraphicFramePr>
        <p:xfrm>
          <a:off x="3814147" y="457708"/>
          <a:ext cx="7315200" cy="630428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1758978832"/>
                    </a:ext>
                  </a:extLst>
                </a:gridCol>
                <a:gridCol w="3657600">
                  <a:extLst>
                    <a:ext uri="{9D8B030D-6E8A-4147-A177-3AD203B41FA5}">
                      <a16:colId xmlns:a16="http://schemas.microsoft.com/office/drawing/2014/main" val="1808512885"/>
                    </a:ext>
                  </a:extLst>
                </a:gridCol>
              </a:tblGrid>
              <a:tr h="370840">
                <a:tc>
                  <a:txBody>
                    <a:bodyPr/>
                    <a:lstStyle/>
                    <a:p>
                      <a:r>
                        <a:rPr lang="cs-CZ" dirty="0"/>
                        <a:t>Počet dnů na odpověď</a:t>
                      </a:r>
                    </a:p>
                  </a:txBody>
                  <a:tcPr/>
                </a:tc>
                <a:tc>
                  <a:txBody>
                    <a:bodyPr/>
                    <a:lstStyle/>
                    <a:p>
                      <a:r>
                        <a:rPr lang="cs-CZ" dirty="0"/>
                        <a:t>Četnost</a:t>
                      </a:r>
                    </a:p>
                  </a:txBody>
                  <a:tcPr/>
                </a:tc>
                <a:extLst>
                  <a:ext uri="{0D108BD9-81ED-4DB2-BD59-A6C34878D82A}">
                    <a16:rowId xmlns:a16="http://schemas.microsoft.com/office/drawing/2014/main" val="996760344"/>
                  </a:ext>
                </a:extLst>
              </a:tr>
              <a:tr h="370840">
                <a:tc>
                  <a:txBody>
                    <a:bodyPr/>
                    <a:lstStyle/>
                    <a:p>
                      <a:r>
                        <a:rPr lang="cs-CZ" dirty="0"/>
                        <a:t>0</a:t>
                      </a:r>
                    </a:p>
                  </a:txBody>
                  <a:tcPr/>
                </a:tc>
                <a:tc>
                  <a:txBody>
                    <a:bodyPr/>
                    <a:lstStyle/>
                    <a:p>
                      <a:r>
                        <a:rPr lang="cs-CZ" dirty="0"/>
                        <a:t>24</a:t>
                      </a:r>
                    </a:p>
                  </a:txBody>
                  <a:tcPr/>
                </a:tc>
                <a:extLst>
                  <a:ext uri="{0D108BD9-81ED-4DB2-BD59-A6C34878D82A}">
                    <a16:rowId xmlns:a16="http://schemas.microsoft.com/office/drawing/2014/main" val="2172091306"/>
                  </a:ext>
                </a:extLst>
              </a:tr>
              <a:tr h="370840">
                <a:tc>
                  <a:txBody>
                    <a:bodyPr/>
                    <a:lstStyle/>
                    <a:p>
                      <a:r>
                        <a:rPr lang="cs-CZ" dirty="0"/>
                        <a:t>1</a:t>
                      </a:r>
                    </a:p>
                  </a:txBody>
                  <a:tcPr/>
                </a:tc>
                <a:tc>
                  <a:txBody>
                    <a:bodyPr/>
                    <a:lstStyle/>
                    <a:p>
                      <a:r>
                        <a:rPr lang="cs-CZ" dirty="0"/>
                        <a:t>15</a:t>
                      </a:r>
                    </a:p>
                  </a:txBody>
                  <a:tcPr/>
                </a:tc>
                <a:extLst>
                  <a:ext uri="{0D108BD9-81ED-4DB2-BD59-A6C34878D82A}">
                    <a16:rowId xmlns:a16="http://schemas.microsoft.com/office/drawing/2014/main" val="3861857548"/>
                  </a:ext>
                </a:extLst>
              </a:tr>
              <a:tr h="370840">
                <a:tc>
                  <a:txBody>
                    <a:bodyPr/>
                    <a:lstStyle/>
                    <a:p>
                      <a:r>
                        <a:rPr lang="cs-CZ" dirty="0"/>
                        <a:t>2</a:t>
                      </a:r>
                    </a:p>
                  </a:txBody>
                  <a:tcPr/>
                </a:tc>
                <a:tc>
                  <a:txBody>
                    <a:bodyPr/>
                    <a:lstStyle/>
                    <a:p>
                      <a:r>
                        <a:rPr lang="cs-CZ" dirty="0"/>
                        <a:t>9</a:t>
                      </a:r>
                    </a:p>
                  </a:txBody>
                  <a:tcPr/>
                </a:tc>
                <a:extLst>
                  <a:ext uri="{0D108BD9-81ED-4DB2-BD59-A6C34878D82A}">
                    <a16:rowId xmlns:a16="http://schemas.microsoft.com/office/drawing/2014/main" val="1817726976"/>
                  </a:ext>
                </a:extLst>
              </a:tr>
              <a:tr h="370840">
                <a:tc>
                  <a:txBody>
                    <a:bodyPr/>
                    <a:lstStyle/>
                    <a:p>
                      <a:r>
                        <a:rPr lang="cs-CZ" dirty="0"/>
                        <a:t>3</a:t>
                      </a:r>
                    </a:p>
                  </a:txBody>
                  <a:tcPr/>
                </a:tc>
                <a:tc>
                  <a:txBody>
                    <a:bodyPr/>
                    <a:lstStyle/>
                    <a:p>
                      <a:r>
                        <a:rPr lang="cs-CZ" dirty="0"/>
                        <a:t>8</a:t>
                      </a:r>
                    </a:p>
                  </a:txBody>
                  <a:tcPr/>
                </a:tc>
                <a:extLst>
                  <a:ext uri="{0D108BD9-81ED-4DB2-BD59-A6C34878D82A}">
                    <a16:rowId xmlns:a16="http://schemas.microsoft.com/office/drawing/2014/main" val="1270062102"/>
                  </a:ext>
                </a:extLst>
              </a:tr>
              <a:tr h="370840">
                <a:tc>
                  <a:txBody>
                    <a:bodyPr/>
                    <a:lstStyle/>
                    <a:p>
                      <a:r>
                        <a:rPr lang="cs-CZ" dirty="0"/>
                        <a:t>4</a:t>
                      </a:r>
                    </a:p>
                  </a:txBody>
                  <a:tcPr/>
                </a:tc>
                <a:tc>
                  <a:txBody>
                    <a:bodyPr/>
                    <a:lstStyle/>
                    <a:p>
                      <a:r>
                        <a:rPr lang="cs-CZ" dirty="0"/>
                        <a:t>3</a:t>
                      </a:r>
                    </a:p>
                  </a:txBody>
                  <a:tcPr/>
                </a:tc>
                <a:extLst>
                  <a:ext uri="{0D108BD9-81ED-4DB2-BD59-A6C34878D82A}">
                    <a16:rowId xmlns:a16="http://schemas.microsoft.com/office/drawing/2014/main" val="1495685431"/>
                  </a:ext>
                </a:extLst>
              </a:tr>
              <a:tr h="370840">
                <a:tc>
                  <a:txBody>
                    <a:bodyPr/>
                    <a:lstStyle/>
                    <a:p>
                      <a:r>
                        <a:rPr lang="cs-CZ" dirty="0"/>
                        <a:t>5</a:t>
                      </a:r>
                    </a:p>
                  </a:txBody>
                  <a:tcPr/>
                </a:tc>
                <a:tc>
                  <a:txBody>
                    <a:bodyPr/>
                    <a:lstStyle/>
                    <a:p>
                      <a:r>
                        <a:rPr lang="cs-CZ" dirty="0"/>
                        <a:t>1</a:t>
                      </a:r>
                    </a:p>
                  </a:txBody>
                  <a:tcPr/>
                </a:tc>
                <a:extLst>
                  <a:ext uri="{0D108BD9-81ED-4DB2-BD59-A6C34878D82A}">
                    <a16:rowId xmlns:a16="http://schemas.microsoft.com/office/drawing/2014/main" val="622563951"/>
                  </a:ext>
                </a:extLst>
              </a:tr>
              <a:tr h="370840">
                <a:tc>
                  <a:txBody>
                    <a:bodyPr/>
                    <a:lstStyle/>
                    <a:p>
                      <a:r>
                        <a:rPr lang="cs-CZ" dirty="0"/>
                        <a:t>7</a:t>
                      </a:r>
                    </a:p>
                  </a:txBody>
                  <a:tcPr/>
                </a:tc>
                <a:tc>
                  <a:txBody>
                    <a:bodyPr/>
                    <a:lstStyle/>
                    <a:p>
                      <a:r>
                        <a:rPr lang="cs-CZ" dirty="0"/>
                        <a:t>1</a:t>
                      </a:r>
                    </a:p>
                  </a:txBody>
                  <a:tcPr/>
                </a:tc>
                <a:extLst>
                  <a:ext uri="{0D108BD9-81ED-4DB2-BD59-A6C34878D82A}">
                    <a16:rowId xmlns:a16="http://schemas.microsoft.com/office/drawing/2014/main" val="607947340"/>
                  </a:ext>
                </a:extLst>
              </a:tr>
              <a:tr h="370840">
                <a:tc>
                  <a:txBody>
                    <a:bodyPr/>
                    <a:lstStyle/>
                    <a:p>
                      <a:r>
                        <a:rPr lang="cs-CZ" dirty="0"/>
                        <a:t>10</a:t>
                      </a:r>
                    </a:p>
                  </a:txBody>
                  <a:tcPr/>
                </a:tc>
                <a:tc>
                  <a:txBody>
                    <a:bodyPr/>
                    <a:lstStyle/>
                    <a:p>
                      <a:r>
                        <a:rPr lang="cs-CZ" dirty="0"/>
                        <a:t>1</a:t>
                      </a:r>
                    </a:p>
                  </a:txBody>
                  <a:tcPr/>
                </a:tc>
                <a:extLst>
                  <a:ext uri="{0D108BD9-81ED-4DB2-BD59-A6C34878D82A}">
                    <a16:rowId xmlns:a16="http://schemas.microsoft.com/office/drawing/2014/main" val="2789882574"/>
                  </a:ext>
                </a:extLst>
              </a:tr>
              <a:tr h="370840">
                <a:tc>
                  <a:txBody>
                    <a:bodyPr/>
                    <a:lstStyle/>
                    <a:p>
                      <a:r>
                        <a:rPr lang="cs-CZ" dirty="0"/>
                        <a:t>11</a:t>
                      </a:r>
                    </a:p>
                  </a:txBody>
                  <a:tcPr/>
                </a:tc>
                <a:tc>
                  <a:txBody>
                    <a:bodyPr/>
                    <a:lstStyle/>
                    <a:p>
                      <a:r>
                        <a:rPr lang="cs-CZ" dirty="0"/>
                        <a:t>2</a:t>
                      </a:r>
                    </a:p>
                  </a:txBody>
                  <a:tcPr/>
                </a:tc>
                <a:extLst>
                  <a:ext uri="{0D108BD9-81ED-4DB2-BD59-A6C34878D82A}">
                    <a16:rowId xmlns:a16="http://schemas.microsoft.com/office/drawing/2014/main" val="2785620787"/>
                  </a:ext>
                </a:extLst>
              </a:tr>
              <a:tr h="370840">
                <a:tc>
                  <a:txBody>
                    <a:bodyPr/>
                    <a:lstStyle/>
                    <a:p>
                      <a:r>
                        <a:rPr lang="cs-CZ" dirty="0"/>
                        <a:t>14</a:t>
                      </a:r>
                    </a:p>
                  </a:txBody>
                  <a:tcPr/>
                </a:tc>
                <a:tc>
                  <a:txBody>
                    <a:bodyPr/>
                    <a:lstStyle/>
                    <a:p>
                      <a:r>
                        <a:rPr lang="cs-CZ" dirty="0"/>
                        <a:t>3</a:t>
                      </a:r>
                    </a:p>
                  </a:txBody>
                  <a:tcPr/>
                </a:tc>
                <a:extLst>
                  <a:ext uri="{0D108BD9-81ED-4DB2-BD59-A6C34878D82A}">
                    <a16:rowId xmlns:a16="http://schemas.microsoft.com/office/drawing/2014/main" val="805217939"/>
                  </a:ext>
                </a:extLst>
              </a:tr>
              <a:tr h="370840">
                <a:tc>
                  <a:txBody>
                    <a:bodyPr/>
                    <a:lstStyle/>
                    <a:p>
                      <a:r>
                        <a:rPr lang="cs-CZ" dirty="0"/>
                        <a:t>15</a:t>
                      </a:r>
                    </a:p>
                  </a:txBody>
                  <a:tcPr/>
                </a:tc>
                <a:tc>
                  <a:txBody>
                    <a:bodyPr/>
                    <a:lstStyle/>
                    <a:p>
                      <a:r>
                        <a:rPr lang="cs-CZ" dirty="0"/>
                        <a:t>1</a:t>
                      </a:r>
                    </a:p>
                  </a:txBody>
                  <a:tcPr/>
                </a:tc>
                <a:extLst>
                  <a:ext uri="{0D108BD9-81ED-4DB2-BD59-A6C34878D82A}">
                    <a16:rowId xmlns:a16="http://schemas.microsoft.com/office/drawing/2014/main" val="1340786798"/>
                  </a:ext>
                </a:extLst>
              </a:tr>
              <a:tr h="370840">
                <a:tc>
                  <a:txBody>
                    <a:bodyPr/>
                    <a:lstStyle/>
                    <a:p>
                      <a:r>
                        <a:rPr lang="cs-CZ" dirty="0"/>
                        <a:t>16</a:t>
                      </a:r>
                    </a:p>
                  </a:txBody>
                  <a:tcPr/>
                </a:tc>
                <a:tc>
                  <a:txBody>
                    <a:bodyPr/>
                    <a:lstStyle/>
                    <a:p>
                      <a:r>
                        <a:rPr lang="cs-CZ" dirty="0"/>
                        <a:t>1</a:t>
                      </a:r>
                    </a:p>
                  </a:txBody>
                  <a:tcPr/>
                </a:tc>
                <a:extLst>
                  <a:ext uri="{0D108BD9-81ED-4DB2-BD59-A6C34878D82A}">
                    <a16:rowId xmlns:a16="http://schemas.microsoft.com/office/drawing/2014/main" val="3486650199"/>
                  </a:ext>
                </a:extLst>
              </a:tr>
              <a:tr h="370840">
                <a:tc>
                  <a:txBody>
                    <a:bodyPr/>
                    <a:lstStyle/>
                    <a:p>
                      <a:r>
                        <a:rPr lang="cs-CZ" dirty="0"/>
                        <a:t>18</a:t>
                      </a:r>
                    </a:p>
                  </a:txBody>
                  <a:tcPr/>
                </a:tc>
                <a:tc>
                  <a:txBody>
                    <a:bodyPr/>
                    <a:lstStyle/>
                    <a:p>
                      <a:r>
                        <a:rPr lang="cs-CZ" dirty="0"/>
                        <a:t>1</a:t>
                      </a:r>
                    </a:p>
                  </a:txBody>
                  <a:tcPr/>
                </a:tc>
                <a:extLst>
                  <a:ext uri="{0D108BD9-81ED-4DB2-BD59-A6C34878D82A}">
                    <a16:rowId xmlns:a16="http://schemas.microsoft.com/office/drawing/2014/main" val="2502117221"/>
                  </a:ext>
                </a:extLst>
              </a:tr>
              <a:tr h="370840">
                <a:tc>
                  <a:txBody>
                    <a:bodyPr/>
                    <a:lstStyle/>
                    <a:p>
                      <a:r>
                        <a:rPr lang="cs-CZ" dirty="0"/>
                        <a:t>21</a:t>
                      </a:r>
                    </a:p>
                  </a:txBody>
                  <a:tcPr/>
                </a:tc>
                <a:tc>
                  <a:txBody>
                    <a:bodyPr/>
                    <a:lstStyle/>
                    <a:p>
                      <a:r>
                        <a:rPr lang="cs-CZ" dirty="0"/>
                        <a:t>1</a:t>
                      </a:r>
                    </a:p>
                  </a:txBody>
                  <a:tcPr/>
                </a:tc>
                <a:extLst>
                  <a:ext uri="{0D108BD9-81ED-4DB2-BD59-A6C34878D82A}">
                    <a16:rowId xmlns:a16="http://schemas.microsoft.com/office/drawing/2014/main" val="3938399863"/>
                  </a:ext>
                </a:extLst>
              </a:tr>
              <a:tr h="370840">
                <a:tc>
                  <a:txBody>
                    <a:bodyPr/>
                    <a:lstStyle/>
                    <a:p>
                      <a:r>
                        <a:rPr lang="cs-CZ" dirty="0"/>
                        <a:t>22</a:t>
                      </a:r>
                    </a:p>
                  </a:txBody>
                  <a:tcPr/>
                </a:tc>
                <a:tc>
                  <a:txBody>
                    <a:bodyPr/>
                    <a:lstStyle/>
                    <a:p>
                      <a:r>
                        <a:rPr lang="cs-CZ" dirty="0"/>
                        <a:t>1</a:t>
                      </a:r>
                    </a:p>
                  </a:txBody>
                  <a:tcPr/>
                </a:tc>
                <a:extLst>
                  <a:ext uri="{0D108BD9-81ED-4DB2-BD59-A6C34878D82A}">
                    <a16:rowId xmlns:a16="http://schemas.microsoft.com/office/drawing/2014/main" val="2024038359"/>
                  </a:ext>
                </a:extLst>
              </a:tr>
              <a:tr h="370840">
                <a:tc>
                  <a:txBody>
                    <a:bodyPr/>
                    <a:lstStyle/>
                    <a:p>
                      <a:r>
                        <a:rPr lang="cs-CZ" dirty="0"/>
                        <a:t>25</a:t>
                      </a:r>
                    </a:p>
                  </a:txBody>
                  <a:tcPr/>
                </a:tc>
                <a:tc>
                  <a:txBody>
                    <a:bodyPr/>
                    <a:lstStyle/>
                    <a:p>
                      <a:r>
                        <a:rPr lang="cs-CZ" dirty="0"/>
                        <a:t>1</a:t>
                      </a:r>
                    </a:p>
                  </a:txBody>
                  <a:tcPr/>
                </a:tc>
                <a:extLst>
                  <a:ext uri="{0D108BD9-81ED-4DB2-BD59-A6C34878D82A}">
                    <a16:rowId xmlns:a16="http://schemas.microsoft.com/office/drawing/2014/main" val="3329928092"/>
                  </a:ext>
                </a:extLst>
              </a:tr>
            </a:tbl>
          </a:graphicData>
        </a:graphic>
      </p:graphicFrame>
    </p:spTree>
    <p:extLst>
      <p:ext uri="{BB962C8B-B14F-4D97-AF65-F5344CB8AC3E}">
        <p14:creationId xmlns:p14="http://schemas.microsoft.com/office/powerpoint/2010/main" val="332861050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CFD66F-A422-4938-A789-2B2DD1D4A1A7}"/>
              </a:ext>
            </a:extLst>
          </p:cNvPr>
          <p:cNvSpPr>
            <a:spLocks noGrp="1"/>
          </p:cNvSpPr>
          <p:nvPr>
            <p:ph type="title"/>
          </p:nvPr>
        </p:nvSpPr>
        <p:spPr/>
        <p:txBody>
          <a:bodyPr/>
          <a:lstStyle/>
          <a:p>
            <a:r>
              <a:rPr lang="cs-CZ" dirty="0"/>
              <a:t>Počet dnů na odpověď</a:t>
            </a:r>
            <a:br>
              <a:rPr lang="cs-CZ" dirty="0"/>
            </a:br>
            <a:r>
              <a:rPr lang="cs-CZ" dirty="0"/>
              <a:t/>
            </a:r>
            <a:br>
              <a:rPr lang="cs-CZ" dirty="0"/>
            </a:br>
            <a:r>
              <a:rPr lang="cs-CZ" dirty="0"/>
              <a:t>2/14</a:t>
            </a:r>
            <a:br>
              <a:rPr lang="cs-CZ" dirty="0"/>
            </a:br>
            <a:r>
              <a:rPr lang="cs-CZ" dirty="0"/>
              <a:t/>
            </a:r>
            <a:br>
              <a:rPr lang="cs-CZ" dirty="0"/>
            </a:br>
            <a:r>
              <a:rPr lang="cs-CZ" sz="2200" dirty="0"/>
              <a:t>MORAVSKOSLEZSKÝ KRAJ</a:t>
            </a:r>
          </a:p>
        </p:txBody>
      </p:sp>
      <p:sp>
        <p:nvSpPr>
          <p:cNvPr id="3" name="Zástupný symbol pro obsah 2">
            <a:extLst>
              <a:ext uri="{FF2B5EF4-FFF2-40B4-BE49-F238E27FC236}">
                <a16:creationId xmlns:a16="http://schemas.microsoft.com/office/drawing/2014/main" id="{2D1FF508-D822-4D5D-80E6-769A7F4C1052}"/>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C0FD6AAE-111D-42B8-8F72-0C5C952DDB65}"/>
              </a:ext>
            </a:extLst>
          </p:cNvPr>
          <p:cNvGraphicFramePr>
            <a:graphicFrameLocks/>
          </p:cNvGraphicFramePr>
          <p:nvPr>
            <p:extLst>
              <p:ext uri="{D42A27DB-BD31-4B8C-83A1-F6EECF244321}">
                <p14:modId xmlns:p14="http://schemas.microsoft.com/office/powerpoint/2010/main" val="2846097181"/>
              </p:ext>
            </p:extLst>
          </p:nvPr>
        </p:nvGraphicFramePr>
        <p:xfrm>
          <a:off x="3699847" y="792988"/>
          <a:ext cx="7315200" cy="519176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1758978832"/>
                    </a:ext>
                  </a:extLst>
                </a:gridCol>
                <a:gridCol w="3657600">
                  <a:extLst>
                    <a:ext uri="{9D8B030D-6E8A-4147-A177-3AD203B41FA5}">
                      <a16:colId xmlns:a16="http://schemas.microsoft.com/office/drawing/2014/main" val="1808512885"/>
                    </a:ext>
                  </a:extLst>
                </a:gridCol>
              </a:tblGrid>
              <a:tr h="370840">
                <a:tc>
                  <a:txBody>
                    <a:bodyPr/>
                    <a:lstStyle/>
                    <a:p>
                      <a:r>
                        <a:rPr lang="cs-CZ" dirty="0"/>
                        <a:t>Počet dnů na odpověď</a:t>
                      </a:r>
                    </a:p>
                  </a:txBody>
                  <a:tcPr/>
                </a:tc>
                <a:tc>
                  <a:txBody>
                    <a:bodyPr/>
                    <a:lstStyle/>
                    <a:p>
                      <a:r>
                        <a:rPr lang="cs-CZ" dirty="0"/>
                        <a:t>Četnost</a:t>
                      </a:r>
                    </a:p>
                  </a:txBody>
                  <a:tcPr/>
                </a:tc>
                <a:extLst>
                  <a:ext uri="{0D108BD9-81ED-4DB2-BD59-A6C34878D82A}">
                    <a16:rowId xmlns:a16="http://schemas.microsoft.com/office/drawing/2014/main" val="996760344"/>
                  </a:ext>
                </a:extLst>
              </a:tr>
              <a:tr h="370840">
                <a:tc>
                  <a:txBody>
                    <a:bodyPr/>
                    <a:lstStyle/>
                    <a:p>
                      <a:r>
                        <a:rPr lang="cs-CZ" dirty="0"/>
                        <a:t>0</a:t>
                      </a:r>
                    </a:p>
                  </a:txBody>
                  <a:tcPr/>
                </a:tc>
                <a:tc>
                  <a:txBody>
                    <a:bodyPr/>
                    <a:lstStyle/>
                    <a:p>
                      <a:r>
                        <a:rPr lang="cs-CZ" dirty="0"/>
                        <a:t>12</a:t>
                      </a:r>
                    </a:p>
                  </a:txBody>
                  <a:tcPr/>
                </a:tc>
                <a:extLst>
                  <a:ext uri="{0D108BD9-81ED-4DB2-BD59-A6C34878D82A}">
                    <a16:rowId xmlns:a16="http://schemas.microsoft.com/office/drawing/2014/main" val="2172091306"/>
                  </a:ext>
                </a:extLst>
              </a:tr>
              <a:tr h="370840">
                <a:tc>
                  <a:txBody>
                    <a:bodyPr/>
                    <a:lstStyle/>
                    <a:p>
                      <a:r>
                        <a:rPr lang="cs-CZ" dirty="0"/>
                        <a:t>1</a:t>
                      </a:r>
                    </a:p>
                  </a:txBody>
                  <a:tcPr/>
                </a:tc>
                <a:tc>
                  <a:txBody>
                    <a:bodyPr/>
                    <a:lstStyle/>
                    <a:p>
                      <a:r>
                        <a:rPr lang="cs-CZ" dirty="0"/>
                        <a:t>9</a:t>
                      </a:r>
                    </a:p>
                  </a:txBody>
                  <a:tcPr/>
                </a:tc>
                <a:extLst>
                  <a:ext uri="{0D108BD9-81ED-4DB2-BD59-A6C34878D82A}">
                    <a16:rowId xmlns:a16="http://schemas.microsoft.com/office/drawing/2014/main" val="839652732"/>
                  </a:ext>
                </a:extLst>
              </a:tr>
              <a:tr h="370840">
                <a:tc>
                  <a:txBody>
                    <a:bodyPr/>
                    <a:lstStyle/>
                    <a:p>
                      <a:r>
                        <a:rPr lang="cs-CZ" dirty="0"/>
                        <a:t>2</a:t>
                      </a:r>
                    </a:p>
                  </a:txBody>
                  <a:tcPr/>
                </a:tc>
                <a:tc>
                  <a:txBody>
                    <a:bodyPr/>
                    <a:lstStyle/>
                    <a:p>
                      <a:r>
                        <a:rPr lang="cs-CZ" dirty="0"/>
                        <a:t>4</a:t>
                      </a:r>
                    </a:p>
                  </a:txBody>
                  <a:tcPr/>
                </a:tc>
                <a:extLst>
                  <a:ext uri="{0D108BD9-81ED-4DB2-BD59-A6C34878D82A}">
                    <a16:rowId xmlns:a16="http://schemas.microsoft.com/office/drawing/2014/main" val="3861857548"/>
                  </a:ext>
                </a:extLst>
              </a:tr>
              <a:tr h="370840">
                <a:tc>
                  <a:txBody>
                    <a:bodyPr/>
                    <a:lstStyle/>
                    <a:p>
                      <a:r>
                        <a:rPr lang="cs-CZ" dirty="0"/>
                        <a:t>3</a:t>
                      </a:r>
                    </a:p>
                  </a:txBody>
                  <a:tcPr/>
                </a:tc>
                <a:tc>
                  <a:txBody>
                    <a:bodyPr/>
                    <a:lstStyle/>
                    <a:p>
                      <a:r>
                        <a:rPr lang="cs-CZ" dirty="0"/>
                        <a:t>2</a:t>
                      </a:r>
                    </a:p>
                  </a:txBody>
                  <a:tcPr/>
                </a:tc>
                <a:extLst>
                  <a:ext uri="{0D108BD9-81ED-4DB2-BD59-A6C34878D82A}">
                    <a16:rowId xmlns:a16="http://schemas.microsoft.com/office/drawing/2014/main" val="1817726976"/>
                  </a:ext>
                </a:extLst>
              </a:tr>
              <a:tr h="370840">
                <a:tc>
                  <a:txBody>
                    <a:bodyPr/>
                    <a:lstStyle/>
                    <a:p>
                      <a:r>
                        <a:rPr lang="cs-CZ" dirty="0"/>
                        <a:t>4</a:t>
                      </a:r>
                    </a:p>
                  </a:txBody>
                  <a:tcPr/>
                </a:tc>
                <a:tc>
                  <a:txBody>
                    <a:bodyPr/>
                    <a:lstStyle/>
                    <a:p>
                      <a:r>
                        <a:rPr lang="cs-CZ" dirty="0"/>
                        <a:t>1</a:t>
                      </a:r>
                    </a:p>
                  </a:txBody>
                  <a:tcPr/>
                </a:tc>
                <a:extLst>
                  <a:ext uri="{0D108BD9-81ED-4DB2-BD59-A6C34878D82A}">
                    <a16:rowId xmlns:a16="http://schemas.microsoft.com/office/drawing/2014/main" val="1270062102"/>
                  </a:ext>
                </a:extLst>
              </a:tr>
              <a:tr h="370840">
                <a:tc>
                  <a:txBody>
                    <a:bodyPr/>
                    <a:lstStyle/>
                    <a:p>
                      <a:r>
                        <a:rPr lang="cs-CZ" dirty="0"/>
                        <a:t>5</a:t>
                      </a:r>
                    </a:p>
                  </a:txBody>
                  <a:tcPr/>
                </a:tc>
                <a:tc>
                  <a:txBody>
                    <a:bodyPr/>
                    <a:lstStyle/>
                    <a:p>
                      <a:r>
                        <a:rPr lang="cs-CZ" dirty="0"/>
                        <a:t>3</a:t>
                      </a:r>
                    </a:p>
                  </a:txBody>
                  <a:tcPr/>
                </a:tc>
                <a:extLst>
                  <a:ext uri="{0D108BD9-81ED-4DB2-BD59-A6C34878D82A}">
                    <a16:rowId xmlns:a16="http://schemas.microsoft.com/office/drawing/2014/main" val="1495685431"/>
                  </a:ext>
                </a:extLst>
              </a:tr>
              <a:tr h="370840">
                <a:tc>
                  <a:txBody>
                    <a:bodyPr/>
                    <a:lstStyle/>
                    <a:p>
                      <a:r>
                        <a:rPr lang="cs-CZ" dirty="0"/>
                        <a:t>7</a:t>
                      </a:r>
                    </a:p>
                  </a:txBody>
                  <a:tcPr/>
                </a:tc>
                <a:tc>
                  <a:txBody>
                    <a:bodyPr/>
                    <a:lstStyle/>
                    <a:p>
                      <a:r>
                        <a:rPr lang="cs-CZ" dirty="0"/>
                        <a:t>2</a:t>
                      </a:r>
                    </a:p>
                  </a:txBody>
                  <a:tcPr/>
                </a:tc>
                <a:extLst>
                  <a:ext uri="{0D108BD9-81ED-4DB2-BD59-A6C34878D82A}">
                    <a16:rowId xmlns:a16="http://schemas.microsoft.com/office/drawing/2014/main" val="622563951"/>
                  </a:ext>
                </a:extLst>
              </a:tr>
              <a:tr h="370840">
                <a:tc>
                  <a:txBody>
                    <a:bodyPr/>
                    <a:lstStyle/>
                    <a:p>
                      <a:r>
                        <a:rPr lang="cs-CZ" dirty="0"/>
                        <a:t>8</a:t>
                      </a:r>
                    </a:p>
                  </a:txBody>
                  <a:tcPr/>
                </a:tc>
                <a:tc>
                  <a:txBody>
                    <a:bodyPr/>
                    <a:lstStyle/>
                    <a:p>
                      <a:r>
                        <a:rPr lang="cs-CZ" dirty="0"/>
                        <a:t>1</a:t>
                      </a:r>
                    </a:p>
                  </a:txBody>
                  <a:tcPr/>
                </a:tc>
                <a:extLst>
                  <a:ext uri="{0D108BD9-81ED-4DB2-BD59-A6C34878D82A}">
                    <a16:rowId xmlns:a16="http://schemas.microsoft.com/office/drawing/2014/main" val="607947340"/>
                  </a:ext>
                </a:extLst>
              </a:tr>
              <a:tr h="370840">
                <a:tc>
                  <a:txBody>
                    <a:bodyPr/>
                    <a:lstStyle/>
                    <a:p>
                      <a:r>
                        <a:rPr lang="cs-CZ" dirty="0"/>
                        <a:t>10</a:t>
                      </a:r>
                    </a:p>
                  </a:txBody>
                  <a:tcPr/>
                </a:tc>
                <a:tc>
                  <a:txBody>
                    <a:bodyPr/>
                    <a:lstStyle/>
                    <a:p>
                      <a:r>
                        <a:rPr lang="cs-CZ" dirty="0"/>
                        <a:t>1</a:t>
                      </a:r>
                    </a:p>
                  </a:txBody>
                  <a:tcPr/>
                </a:tc>
                <a:extLst>
                  <a:ext uri="{0D108BD9-81ED-4DB2-BD59-A6C34878D82A}">
                    <a16:rowId xmlns:a16="http://schemas.microsoft.com/office/drawing/2014/main" val="2789882574"/>
                  </a:ext>
                </a:extLst>
              </a:tr>
              <a:tr h="370840">
                <a:tc>
                  <a:txBody>
                    <a:bodyPr/>
                    <a:lstStyle/>
                    <a:p>
                      <a:r>
                        <a:rPr lang="cs-CZ" dirty="0"/>
                        <a:t>12</a:t>
                      </a:r>
                    </a:p>
                  </a:txBody>
                  <a:tcPr/>
                </a:tc>
                <a:tc>
                  <a:txBody>
                    <a:bodyPr/>
                    <a:lstStyle/>
                    <a:p>
                      <a:r>
                        <a:rPr lang="cs-CZ" dirty="0"/>
                        <a:t>1</a:t>
                      </a:r>
                    </a:p>
                  </a:txBody>
                  <a:tcPr/>
                </a:tc>
                <a:extLst>
                  <a:ext uri="{0D108BD9-81ED-4DB2-BD59-A6C34878D82A}">
                    <a16:rowId xmlns:a16="http://schemas.microsoft.com/office/drawing/2014/main" val="2785620787"/>
                  </a:ext>
                </a:extLst>
              </a:tr>
              <a:tr h="370840">
                <a:tc>
                  <a:txBody>
                    <a:bodyPr/>
                    <a:lstStyle/>
                    <a:p>
                      <a:r>
                        <a:rPr lang="cs-CZ" dirty="0"/>
                        <a:t>13</a:t>
                      </a:r>
                    </a:p>
                  </a:txBody>
                  <a:tcPr/>
                </a:tc>
                <a:tc>
                  <a:txBody>
                    <a:bodyPr/>
                    <a:lstStyle/>
                    <a:p>
                      <a:r>
                        <a:rPr lang="cs-CZ" dirty="0"/>
                        <a:t>1</a:t>
                      </a:r>
                    </a:p>
                  </a:txBody>
                  <a:tcPr/>
                </a:tc>
                <a:extLst>
                  <a:ext uri="{0D108BD9-81ED-4DB2-BD59-A6C34878D82A}">
                    <a16:rowId xmlns:a16="http://schemas.microsoft.com/office/drawing/2014/main" val="805217939"/>
                  </a:ext>
                </a:extLst>
              </a:tr>
              <a:tr h="370840">
                <a:tc>
                  <a:txBody>
                    <a:bodyPr/>
                    <a:lstStyle/>
                    <a:p>
                      <a:r>
                        <a:rPr lang="cs-CZ" dirty="0"/>
                        <a:t>14</a:t>
                      </a:r>
                    </a:p>
                  </a:txBody>
                  <a:tcPr/>
                </a:tc>
                <a:tc>
                  <a:txBody>
                    <a:bodyPr/>
                    <a:lstStyle/>
                    <a:p>
                      <a:r>
                        <a:rPr lang="cs-CZ" dirty="0"/>
                        <a:t>3</a:t>
                      </a:r>
                    </a:p>
                  </a:txBody>
                  <a:tcPr/>
                </a:tc>
                <a:extLst>
                  <a:ext uri="{0D108BD9-81ED-4DB2-BD59-A6C34878D82A}">
                    <a16:rowId xmlns:a16="http://schemas.microsoft.com/office/drawing/2014/main" val="3486650199"/>
                  </a:ext>
                </a:extLst>
              </a:tr>
              <a:tr h="370840">
                <a:tc>
                  <a:txBody>
                    <a:bodyPr/>
                    <a:lstStyle/>
                    <a:p>
                      <a:r>
                        <a:rPr lang="cs-CZ" dirty="0"/>
                        <a:t>28</a:t>
                      </a:r>
                    </a:p>
                  </a:txBody>
                  <a:tcPr/>
                </a:tc>
                <a:tc>
                  <a:txBody>
                    <a:bodyPr/>
                    <a:lstStyle/>
                    <a:p>
                      <a:r>
                        <a:rPr lang="cs-CZ" dirty="0"/>
                        <a:t>1</a:t>
                      </a:r>
                    </a:p>
                  </a:txBody>
                  <a:tcPr/>
                </a:tc>
                <a:extLst>
                  <a:ext uri="{0D108BD9-81ED-4DB2-BD59-A6C34878D82A}">
                    <a16:rowId xmlns:a16="http://schemas.microsoft.com/office/drawing/2014/main" val="2502117221"/>
                  </a:ext>
                </a:extLst>
              </a:tr>
            </a:tbl>
          </a:graphicData>
        </a:graphic>
      </p:graphicFrame>
    </p:spTree>
    <p:extLst>
      <p:ext uri="{BB962C8B-B14F-4D97-AF65-F5344CB8AC3E}">
        <p14:creationId xmlns:p14="http://schemas.microsoft.com/office/powerpoint/2010/main" val="350661498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63BE9F-8DC4-4522-9B22-646C83302B5D}"/>
              </a:ext>
            </a:extLst>
          </p:cNvPr>
          <p:cNvSpPr>
            <a:spLocks noGrp="1"/>
          </p:cNvSpPr>
          <p:nvPr>
            <p:ph type="title"/>
          </p:nvPr>
        </p:nvSpPr>
        <p:spPr/>
        <p:txBody>
          <a:bodyPr/>
          <a:lstStyle/>
          <a:p>
            <a:r>
              <a:rPr lang="cs-CZ" dirty="0"/>
              <a:t>Počet dnů na odpověď</a:t>
            </a:r>
            <a:br>
              <a:rPr lang="cs-CZ" dirty="0"/>
            </a:br>
            <a:r>
              <a:rPr lang="cs-CZ" dirty="0"/>
              <a:t/>
            </a:r>
            <a:br>
              <a:rPr lang="cs-CZ" dirty="0"/>
            </a:br>
            <a:r>
              <a:rPr lang="cs-CZ" dirty="0"/>
              <a:t>3/14</a:t>
            </a:r>
            <a:br>
              <a:rPr lang="cs-CZ" dirty="0"/>
            </a:br>
            <a:r>
              <a:rPr lang="cs-CZ" dirty="0"/>
              <a:t/>
            </a:r>
            <a:br>
              <a:rPr lang="cs-CZ" dirty="0"/>
            </a:br>
            <a:r>
              <a:rPr lang="cs-CZ" sz="2200" dirty="0"/>
              <a:t>OLOMOUCKÝ KRAJ</a:t>
            </a:r>
          </a:p>
        </p:txBody>
      </p:sp>
      <p:sp>
        <p:nvSpPr>
          <p:cNvPr id="3" name="Zástupný symbol pro obsah 2">
            <a:extLst>
              <a:ext uri="{FF2B5EF4-FFF2-40B4-BE49-F238E27FC236}">
                <a16:creationId xmlns:a16="http://schemas.microsoft.com/office/drawing/2014/main" id="{23A910F7-6749-4855-BFD4-9DB148B503B7}"/>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BCF6F480-B7CA-4DA7-9993-2B1937CD2693}"/>
              </a:ext>
            </a:extLst>
          </p:cNvPr>
          <p:cNvGraphicFramePr>
            <a:graphicFrameLocks/>
          </p:cNvGraphicFramePr>
          <p:nvPr>
            <p:extLst>
              <p:ext uri="{D42A27DB-BD31-4B8C-83A1-F6EECF244321}">
                <p14:modId xmlns:p14="http://schemas.microsoft.com/office/powerpoint/2010/main" val="1745980632"/>
              </p:ext>
            </p:extLst>
          </p:nvPr>
        </p:nvGraphicFramePr>
        <p:xfrm>
          <a:off x="3869268" y="864108"/>
          <a:ext cx="7315200" cy="407924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1758978832"/>
                    </a:ext>
                  </a:extLst>
                </a:gridCol>
                <a:gridCol w="3657600">
                  <a:extLst>
                    <a:ext uri="{9D8B030D-6E8A-4147-A177-3AD203B41FA5}">
                      <a16:colId xmlns:a16="http://schemas.microsoft.com/office/drawing/2014/main" val="1808512885"/>
                    </a:ext>
                  </a:extLst>
                </a:gridCol>
              </a:tblGrid>
              <a:tr h="370840">
                <a:tc>
                  <a:txBody>
                    <a:bodyPr/>
                    <a:lstStyle/>
                    <a:p>
                      <a:r>
                        <a:rPr lang="cs-CZ" dirty="0"/>
                        <a:t>Počet dnů na odpověď</a:t>
                      </a:r>
                    </a:p>
                  </a:txBody>
                  <a:tcPr/>
                </a:tc>
                <a:tc>
                  <a:txBody>
                    <a:bodyPr/>
                    <a:lstStyle/>
                    <a:p>
                      <a:r>
                        <a:rPr lang="cs-CZ" dirty="0"/>
                        <a:t>Četnost</a:t>
                      </a:r>
                    </a:p>
                  </a:txBody>
                  <a:tcPr/>
                </a:tc>
                <a:extLst>
                  <a:ext uri="{0D108BD9-81ED-4DB2-BD59-A6C34878D82A}">
                    <a16:rowId xmlns:a16="http://schemas.microsoft.com/office/drawing/2014/main" val="996760344"/>
                  </a:ext>
                </a:extLst>
              </a:tr>
              <a:tr h="370840">
                <a:tc>
                  <a:txBody>
                    <a:bodyPr/>
                    <a:lstStyle/>
                    <a:p>
                      <a:r>
                        <a:rPr lang="cs-CZ" dirty="0"/>
                        <a:t>0</a:t>
                      </a:r>
                    </a:p>
                  </a:txBody>
                  <a:tcPr/>
                </a:tc>
                <a:tc>
                  <a:txBody>
                    <a:bodyPr/>
                    <a:lstStyle/>
                    <a:p>
                      <a:r>
                        <a:rPr lang="cs-CZ" dirty="0"/>
                        <a:t>9</a:t>
                      </a:r>
                    </a:p>
                  </a:txBody>
                  <a:tcPr/>
                </a:tc>
                <a:extLst>
                  <a:ext uri="{0D108BD9-81ED-4DB2-BD59-A6C34878D82A}">
                    <a16:rowId xmlns:a16="http://schemas.microsoft.com/office/drawing/2014/main" val="2172091306"/>
                  </a:ext>
                </a:extLst>
              </a:tr>
              <a:tr h="370840">
                <a:tc>
                  <a:txBody>
                    <a:bodyPr/>
                    <a:lstStyle/>
                    <a:p>
                      <a:r>
                        <a:rPr lang="cs-CZ" dirty="0"/>
                        <a:t>1</a:t>
                      </a:r>
                    </a:p>
                  </a:txBody>
                  <a:tcPr/>
                </a:tc>
                <a:tc>
                  <a:txBody>
                    <a:bodyPr/>
                    <a:lstStyle/>
                    <a:p>
                      <a:r>
                        <a:rPr lang="cs-CZ" dirty="0"/>
                        <a:t>11</a:t>
                      </a:r>
                    </a:p>
                  </a:txBody>
                  <a:tcPr/>
                </a:tc>
                <a:extLst>
                  <a:ext uri="{0D108BD9-81ED-4DB2-BD59-A6C34878D82A}">
                    <a16:rowId xmlns:a16="http://schemas.microsoft.com/office/drawing/2014/main" val="3861857548"/>
                  </a:ext>
                </a:extLst>
              </a:tr>
              <a:tr h="370840">
                <a:tc>
                  <a:txBody>
                    <a:bodyPr/>
                    <a:lstStyle/>
                    <a:p>
                      <a:r>
                        <a:rPr lang="cs-CZ" dirty="0"/>
                        <a:t>2</a:t>
                      </a:r>
                    </a:p>
                  </a:txBody>
                  <a:tcPr/>
                </a:tc>
                <a:tc>
                  <a:txBody>
                    <a:bodyPr/>
                    <a:lstStyle/>
                    <a:p>
                      <a:r>
                        <a:rPr lang="cs-CZ" dirty="0"/>
                        <a:t>6</a:t>
                      </a:r>
                    </a:p>
                  </a:txBody>
                  <a:tcPr/>
                </a:tc>
                <a:extLst>
                  <a:ext uri="{0D108BD9-81ED-4DB2-BD59-A6C34878D82A}">
                    <a16:rowId xmlns:a16="http://schemas.microsoft.com/office/drawing/2014/main" val="1817726976"/>
                  </a:ext>
                </a:extLst>
              </a:tr>
              <a:tr h="370840">
                <a:tc>
                  <a:txBody>
                    <a:bodyPr/>
                    <a:lstStyle/>
                    <a:p>
                      <a:r>
                        <a:rPr lang="cs-CZ" dirty="0"/>
                        <a:t>3</a:t>
                      </a:r>
                    </a:p>
                  </a:txBody>
                  <a:tcPr/>
                </a:tc>
                <a:tc>
                  <a:txBody>
                    <a:bodyPr/>
                    <a:lstStyle/>
                    <a:p>
                      <a:r>
                        <a:rPr lang="cs-CZ" dirty="0"/>
                        <a:t>2</a:t>
                      </a:r>
                    </a:p>
                  </a:txBody>
                  <a:tcPr/>
                </a:tc>
                <a:extLst>
                  <a:ext uri="{0D108BD9-81ED-4DB2-BD59-A6C34878D82A}">
                    <a16:rowId xmlns:a16="http://schemas.microsoft.com/office/drawing/2014/main" val="1270062102"/>
                  </a:ext>
                </a:extLst>
              </a:tr>
              <a:tr h="370840">
                <a:tc>
                  <a:txBody>
                    <a:bodyPr/>
                    <a:lstStyle/>
                    <a:p>
                      <a:r>
                        <a:rPr lang="cs-CZ" dirty="0"/>
                        <a:t>7</a:t>
                      </a:r>
                    </a:p>
                  </a:txBody>
                  <a:tcPr/>
                </a:tc>
                <a:tc>
                  <a:txBody>
                    <a:bodyPr/>
                    <a:lstStyle/>
                    <a:p>
                      <a:r>
                        <a:rPr lang="cs-CZ" dirty="0"/>
                        <a:t>3</a:t>
                      </a:r>
                    </a:p>
                  </a:txBody>
                  <a:tcPr/>
                </a:tc>
                <a:extLst>
                  <a:ext uri="{0D108BD9-81ED-4DB2-BD59-A6C34878D82A}">
                    <a16:rowId xmlns:a16="http://schemas.microsoft.com/office/drawing/2014/main" val="1495685431"/>
                  </a:ext>
                </a:extLst>
              </a:tr>
              <a:tr h="370840">
                <a:tc>
                  <a:txBody>
                    <a:bodyPr/>
                    <a:lstStyle/>
                    <a:p>
                      <a:r>
                        <a:rPr lang="cs-CZ" dirty="0"/>
                        <a:t>8</a:t>
                      </a:r>
                    </a:p>
                  </a:txBody>
                  <a:tcPr/>
                </a:tc>
                <a:tc>
                  <a:txBody>
                    <a:bodyPr/>
                    <a:lstStyle/>
                    <a:p>
                      <a:r>
                        <a:rPr lang="cs-CZ" dirty="0"/>
                        <a:t>1</a:t>
                      </a:r>
                    </a:p>
                  </a:txBody>
                  <a:tcPr/>
                </a:tc>
                <a:extLst>
                  <a:ext uri="{0D108BD9-81ED-4DB2-BD59-A6C34878D82A}">
                    <a16:rowId xmlns:a16="http://schemas.microsoft.com/office/drawing/2014/main" val="622563951"/>
                  </a:ext>
                </a:extLst>
              </a:tr>
              <a:tr h="370840">
                <a:tc>
                  <a:txBody>
                    <a:bodyPr/>
                    <a:lstStyle/>
                    <a:p>
                      <a:r>
                        <a:rPr lang="cs-CZ" dirty="0"/>
                        <a:t>9</a:t>
                      </a:r>
                    </a:p>
                  </a:txBody>
                  <a:tcPr/>
                </a:tc>
                <a:tc>
                  <a:txBody>
                    <a:bodyPr/>
                    <a:lstStyle/>
                    <a:p>
                      <a:r>
                        <a:rPr lang="cs-CZ" dirty="0"/>
                        <a:t>1</a:t>
                      </a:r>
                    </a:p>
                  </a:txBody>
                  <a:tcPr/>
                </a:tc>
                <a:extLst>
                  <a:ext uri="{0D108BD9-81ED-4DB2-BD59-A6C34878D82A}">
                    <a16:rowId xmlns:a16="http://schemas.microsoft.com/office/drawing/2014/main" val="607947340"/>
                  </a:ext>
                </a:extLst>
              </a:tr>
              <a:tr h="370840">
                <a:tc>
                  <a:txBody>
                    <a:bodyPr/>
                    <a:lstStyle/>
                    <a:p>
                      <a:r>
                        <a:rPr lang="cs-CZ" dirty="0"/>
                        <a:t>14</a:t>
                      </a:r>
                    </a:p>
                  </a:txBody>
                  <a:tcPr/>
                </a:tc>
                <a:tc>
                  <a:txBody>
                    <a:bodyPr/>
                    <a:lstStyle/>
                    <a:p>
                      <a:r>
                        <a:rPr lang="cs-CZ" dirty="0"/>
                        <a:t>2</a:t>
                      </a:r>
                    </a:p>
                  </a:txBody>
                  <a:tcPr/>
                </a:tc>
                <a:extLst>
                  <a:ext uri="{0D108BD9-81ED-4DB2-BD59-A6C34878D82A}">
                    <a16:rowId xmlns:a16="http://schemas.microsoft.com/office/drawing/2014/main" val="2789882574"/>
                  </a:ext>
                </a:extLst>
              </a:tr>
              <a:tr h="370840">
                <a:tc>
                  <a:txBody>
                    <a:bodyPr/>
                    <a:lstStyle/>
                    <a:p>
                      <a:r>
                        <a:rPr lang="cs-CZ" dirty="0"/>
                        <a:t>16</a:t>
                      </a:r>
                    </a:p>
                  </a:txBody>
                  <a:tcPr/>
                </a:tc>
                <a:tc>
                  <a:txBody>
                    <a:bodyPr/>
                    <a:lstStyle/>
                    <a:p>
                      <a:r>
                        <a:rPr lang="cs-CZ" dirty="0"/>
                        <a:t>1</a:t>
                      </a:r>
                    </a:p>
                  </a:txBody>
                  <a:tcPr/>
                </a:tc>
                <a:extLst>
                  <a:ext uri="{0D108BD9-81ED-4DB2-BD59-A6C34878D82A}">
                    <a16:rowId xmlns:a16="http://schemas.microsoft.com/office/drawing/2014/main" val="2785620787"/>
                  </a:ext>
                </a:extLst>
              </a:tr>
              <a:tr h="370840">
                <a:tc>
                  <a:txBody>
                    <a:bodyPr/>
                    <a:lstStyle/>
                    <a:p>
                      <a:r>
                        <a:rPr lang="cs-CZ" dirty="0"/>
                        <a:t>37</a:t>
                      </a:r>
                    </a:p>
                  </a:txBody>
                  <a:tcPr/>
                </a:tc>
                <a:tc>
                  <a:txBody>
                    <a:bodyPr/>
                    <a:lstStyle/>
                    <a:p>
                      <a:r>
                        <a:rPr lang="cs-CZ" dirty="0"/>
                        <a:t>1</a:t>
                      </a:r>
                    </a:p>
                  </a:txBody>
                  <a:tcPr/>
                </a:tc>
                <a:extLst>
                  <a:ext uri="{0D108BD9-81ED-4DB2-BD59-A6C34878D82A}">
                    <a16:rowId xmlns:a16="http://schemas.microsoft.com/office/drawing/2014/main" val="805217939"/>
                  </a:ext>
                </a:extLst>
              </a:tr>
            </a:tbl>
          </a:graphicData>
        </a:graphic>
      </p:graphicFrame>
    </p:spTree>
    <p:extLst>
      <p:ext uri="{BB962C8B-B14F-4D97-AF65-F5344CB8AC3E}">
        <p14:creationId xmlns:p14="http://schemas.microsoft.com/office/powerpoint/2010/main" val="49692082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A9E032-D509-4935-965E-6E83017BC7FB}"/>
              </a:ext>
            </a:extLst>
          </p:cNvPr>
          <p:cNvSpPr>
            <a:spLocks noGrp="1"/>
          </p:cNvSpPr>
          <p:nvPr>
            <p:ph type="title"/>
          </p:nvPr>
        </p:nvSpPr>
        <p:spPr/>
        <p:txBody>
          <a:bodyPr/>
          <a:lstStyle/>
          <a:p>
            <a:r>
              <a:rPr lang="cs-CZ" dirty="0"/>
              <a:t>Počet dnů na odpověď</a:t>
            </a:r>
            <a:br>
              <a:rPr lang="cs-CZ" dirty="0"/>
            </a:br>
            <a:r>
              <a:rPr lang="cs-CZ" dirty="0"/>
              <a:t/>
            </a:r>
            <a:br>
              <a:rPr lang="cs-CZ" dirty="0"/>
            </a:br>
            <a:r>
              <a:rPr lang="cs-CZ" dirty="0"/>
              <a:t>4/14</a:t>
            </a:r>
            <a:br>
              <a:rPr lang="cs-CZ" dirty="0"/>
            </a:br>
            <a:r>
              <a:rPr lang="cs-CZ" dirty="0"/>
              <a:t/>
            </a:r>
            <a:br>
              <a:rPr lang="cs-CZ" dirty="0"/>
            </a:br>
            <a:r>
              <a:rPr lang="cs-CZ" sz="2200" dirty="0"/>
              <a:t>PRAHA</a:t>
            </a:r>
            <a:endParaRPr lang="cs-CZ" dirty="0"/>
          </a:p>
        </p:txBody>
      </p:sp>
      <p:sp>
        <p:nvSpPr>
          <p:cNvPr id="3" name="Zástupný symbol pro obsah 2">
            <a:extLst>
              <a:ext uri="{FF2B5EF4-FFF2-40B4-BE49-F238E27FC236}">
                <a16:creationId xmlns:a16="http://schemas.microsoft.com/office/drawing/2014/main" id="{84654FB8-3E67-4977-86E7-2EBDA8643811}"/>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73EDE1E2-8557-4841-8C8C-ED0F834A9B38}"/>
              </a:ext>
            </a:extLst>
          </p:cNvPr>
          <p:cNvGraphicFramePr>
            <a:graphicFrameLocks/>
          </p:cNvGraphicFramePr>
          <p:nvPr>
            <p:extLst>
              <p:ext uri="{D42A27DB-BD31-4B8C-83A1-F6EECF244321}">
                <p14:modId xmlns:p14="http://schemas.microsoft.com/office/powerpoint/2010/main" val="3469461337"/>
              </p:ext>
            </p:extLst>
          </p:nvPr>
        </p:nvGraphicFramePr>
        <p:xfrm>
          <a:off x="3869268" y="864108"/>
          <a:ext cx="7315200" cy="445008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1758978832"/>
                    </a:ext>
                  </a:extLst>
                </a:gridCol>
                <a:gridCol w="3657600">
                  <a:extLst>
                    <a:ext uri="{9D8B030D-6E8A-4147-A177-3AD203B41FA5}">
                      <a16:colId xmlns:a16="http://schemas.microsoft.com/office/drawing/2014/main" val="1808512885"/>
                    </a:ext>
                  </a:extLst>
                </a:gridCol>
              </a:tblGrid>
              <a:tr h="370840">
                <a:tc>
                  <a:txBody>
                    <a:bodyPr/>
                    <a:lstStyle/>
                    <a:p>
                      <a:r>
                        <a:rPr lang="cs-CZ" dirty="0"/>
                        <a:t>Počet dnů na odpověď</a:t>
                      </a:r>
                    </a:p>
                  </a:txBody>
                  <a:tcPr/>
                </a:tc>
                <a:tc>
                  <a:txBody>
                    <a:bodyPr/>
                    <a:lstStyle/>
                    <a:p>
                      <a:r>
                        <a:rPr lang="cs-CZ" dirty="0"/>
                        <a:t>Četnost</a:t>
                      </a:r>
                    </a:p>
                  </a:txBody>
                  <a:tcPr/>
                </a:tc>
                <a:extLst>
                  <a:ext uri="{0D108BD9-81ED-4DB2-BD59-A6C34878D82A}">
                    <a16:rowId xmlns:a16="http://schemas.microsoft.com/office/drawing/2014/main" val="996760344"/>
                  </a:ext>
                </a:extLst>
              </a:tr>
              <a:tr h="370840">
                <a:tc>
                  <a:txBody>
                    <a:bodyPr/>
                    <a:lstStyle/>
                    <a:p>
                      <a:r>
                        <a:rPr lang="cs-CZ" dirty="0"/>
                        <a:t>0</a:t>
                      </a:r>
                    </a:p>
                  </a:txBody>
                  <a:tcPr/>
                </a:tc>
                <a:tc>
                  <a:txBody>
                    <a:bodyPr/>
                    <a:lstStyle/>
                    <a:p>
                      <a:r>
                        <a:rPr lang="cs-CZ" dirty="0"/>
                        <a:t>4</a:t>
                      </a:r>
                    </a:p>
                  </a:txBody>
                  <a:tcPr/>
                </a:tc>
                <a:extLst>
                  <a:ext uri="{0D108BD9-81ED-4DB2-BD59-A6C34878D82A}">
                    <a16:rowId xmlns:a16="http://schemas.microsoft.com/office/drawing/2014/main" val="2172091306"/>
                  </a:ext>
                </a:extLst>
              </a:tr>
              <a:tr h="370840">
                <a:tc>
                  <a:txBody>
                    <a:bodyPr/>
                    <a:lstStyle/>
                    <a:p>
                      <a:r>
                        <a:rPr lang="cs-CZ" dirty="0"/>
                        <a:t>1</a:t>
                      </a:r>
                    </a:p>
                  </a:txBody>
                  <a:tcPr/>
                </a:tc>
                <a:tc>
                  <a:txBody>
                    <a:bodyPr/>
                    <a:lstStyle/>
                    <a:p>
                      <a:r>
                        <a:rPr lang="cs-CZ" dirty="0"/>
                        <a:t>7</a:t>
                      </a:r>
                    </a:p>
                  </a:txBody>
                  <a:tcPr/>
                </a:tc>
                <a:extLst>
                  <a:ext uri="{0D108BD9-81ED-4DB2-BD59-A6C34878D82A}">
                    <a16:rowId xmlns:a16="http://schemas.microsoft.com/office/drawing/2014/main" val="3861857548"/>
                  </a:ext>
                </a:extLst>
              </a:tr>
              <a:tr h="370840">
                <a:tc>
                  <a:txBody>
                    <a:bodyPr/>
                    <a:lstStyle/>
                    <a:p>
                      <a:r>
                        <a:rPr lang="cs-CZ" dirty="0"/>
                        <a:t>2</a:t>
                      </a:r>
                    </a:p>
                  </a:txBody>
                  <a:tcPr/>
                </a:tc>
                <a:tc>
                  <a:txBody>
                    <a:bodyPr/>
                    <a:lstStyle/>
                    <a:p>
                      <a:r>
                        <a:rPr lang="cs-CZ" dirty="0"/>
                        <a:t>1</a:t>
                      </a:r>
                    </a:p>
                  </a:txBody>
                  <a:tcPr/>
                </a:tc>
                <a:extLst>
                  <a:ext uri="{0D108BD9-81ED-4DB2-BD59-A6C34878D82A}">
                    <a16:rowId xmlns:a16="http://schemas.microsoft.com/office/drawing/2014/main" val="1817726976"/>
                  </a:ext>
                </a:extLst>
              </a:tr>
              <a:tr h="370840">
                <a:tc>
                  <a:txBody>
                    <a:bodyPr/>
                    <a:lstStyle/>
                    <a:p>
                      <a:r>
                        <a:rPr lang="cs-CZ" dirty="0"/>
                        <a:t>4</a:t>
                      </a:r>
                    </a:p>
                  </a:txBody>
                  <a:tcPr/>
                </a:tc>
                <a:tc>
                  <a:txBody>
                    <a:bodyPr/>
                    <a:lstStyle/>
                    <a:p>
                      <a:r>
                        <a:rPr lang="cs-CZ" dirty="0"/>
                        <a:t>2</a:t>
                      </a:r>
                    </a:p>
                  </a:txBody>
                  <a:tcPr/>
                </a:tc>
                <a:extLst>
                  <a:ext uri="{0D108BD9-81ED-4DB2-BD59-A6C34878D82A}">
                    <a16:rowId xmlns:a16="http://schemas.microsoft.com/office/drawing/2014/main" val="1270062102"/>
                  </a:ext>
                </a:extLst>
              </a:tr>
              <a:tr h="370840">
                <a:tc>
                  <a:txBody>
                    <a:bodyPr/>
                    <a:lstStyle/>
                    <a:p>
                      <a:r>
                        <a:rPr lang="cs-CZ" dirty="0"/>
                        <a:t>5</a:t>
                      </a:r>
                    </a:p>
                  </a:txBody>
                  <a:tcPr/>
                </a:tc>
                <a:tc>
                  <a:txBody>
                    <a:bodyPr/>
                    <a:lstStyle/>
                    <a:p>
                      <a:r>
                        <a:rPr lang="cs-CZ" dirty="0"/>
                        <a:t>1</a:t>
                      </a:r>
                    </a:p>
                  </a:txBody>
                  <a:tcPr/>
                </a:tc>
                <a:extLst>
                  <a:ext uri="{0D108BD9-81ED-4DB2-BD59-A6C34878D82A}">
                    <a16:rowId xmlns:a16="http://schemas.microsoft.com/office/drawing/2014/main" val="1495685431"/>
                  </a:ext>
                </a:extLst>
              </a:tr>
              <a:tr h="370840">
                <a:tc>
                  <a:txBody>
                    <a:bodyPr/>
                    <a:lstStyle/>
                    <a:p>
                      <a:r>
                        <a:rPr lang="cs-CZ" dirty="0"/>
                        <a:t>6</a:t>
                      </a:r>
                    </a:p>
                  </a:txBody>
                  <a:tcPr/>
                </a:tc>
                <a:tc>
                  <a:txBody>
                    <a:bodyPr/>
                    <a:lstStyle/>
                    <a:p>
                      <a:r>
                        <a:rPr lang="cs-CZ" dirty="0"/>
                        <a:t>1</a:t>
                      </a:r>
                    </a:p>
                  </a:txBody>
                  <a:tcPr/>
                </a:tc>
                <a:extLst>
                  <a:ext uri="{0D108BD9-81ED-4DB2-BD59-A6C34878D82A}">
                    <a16:rowId xmlns:a16="http://schemas.microsoft.com/office/drawing/2014/main" val="622563951"/>
                  </a:ext>
                </a:extLst>
              </a:tr>
              <a:tr h="370840">
                <a:tc>
                  <a:txBody>
                    <a:bodyPr/>
                    <a:lstStyle/>
                    <a:p>
                      <a:r>
                        <a:rPr lang="cs-CZ" dirty="0"/>
                        <a:t>7</a:t>
                      </a:r>
                    </a:p>
                  </a:txBody>
                  <a:tcPr/>
                </a:tc>
                <a:tc>
                  <a:txBody>
                    <a:bodyPr/>
                    <a:lstStyle/>
                    <a:p>
                      <a:r>
                        <a:rPr lang="cs-CZ" dirty="0"/>
                        <a:t>2</a:t>
                      </a:r>
                    </a:p>
                  </a:txBody>
                  <a:tcPr/>
                </a:tc>
                <a:extLst>
                  <a:ext uri="{0D108BD9-81ED-4DB2-BD59-A6C34878D82A}">
                    <a16:rowId xmlns:a16="http://schemas.microsoft.com/office/drawing/2014/main" val="607947340"/>
                  </a:ext>
                </a:extLst>
              </a:tr>
              <a:tr h="370840">
                <a:tc>
                  <a:txBody>
                    <a:bodyPr/>
                    <a:lstStyle/>
                    <a:p>
                      <a:r>
                        <a:rPr lang="cs-CZ" dirty="0"/>
                        <a:t>10</a:t>
                      </a:r>
                    </a:p>
                  </a:txBody>
                  <a:tcPr/>
                </a:tc>
                <a:tc>
                  <a:txBody>
                    <a:bodyPr/>
                    <a:lstStyle/>
                    <a:p>
                      <a:r>
                        <a:rPr lang="cs-CZ" dirty="0"/>
                        <a:t>1</a:t>
                      </a:r>
                    </a:p>
                  </a:txBody>
                  <a:tcPr/>
                </a:tc>
                <a:extLst>
                  <a:ext uri="{0D108BD9-81ED-4DB2-BD59-A6C34878D82A}">
                    <a16:rowId xmlns:a16="http://schemas.microsoft.com/office/drawing/2014/main" val="2789882574"/>
                  </a:ext>
                </a:extLst>
              </a:tr>
              <a:tr h="370840">
                <a:tc>
                  <a:txBody>
                    <a:bodyPr/>
                    <a:lstStyle/>
                    <a:p>
                      <a:r>
                        <a:rPr lang="cs-CZ" dirty="0"/>
                        <a:t>12</a:t>
                      </a:r>
                    </a:p>
                  </a:txBody>
                  <a:tcPr/>
                </a:tc>
                <a:tc>
                  <a:txBody>
                    <a:bodyPr/>
                    <a:lstStyle/>
                    <a:p>
                      <a:r>
                        <a:rPr lang="cs-CZ" dirty="0"/>
                        <a:t>1</a:t>
                      </a:r>
                    </a:p>
                  </a:txBody>
                  <a:tcPr/>
                </a:tc>
                <a:extLst>
                  <a:ext uri="{0D108BD9-81ED-4DB2-BD59-A6C34878D82A}">
                    <a16:rowId xmlns:a16="http://schemas.microsoft.com/office/drawing/2014/main" val="2785620787"/>
                  </a:ext>
                </a:extLst>
              </a:tr>
              <a:tr h="370840">
                <a:tc>
                  <a:txBody>
                    <a:bodyPr/>
                    <a:lstStyle/>
                    <a:p>
                      <a:r>
                        <a:rPr lang="cs-CZ" dirty="0"/>
                        <a:t>14</a:t>
                      </a:r>
                    </a:p>
                  </a:txBody>
                  <a:tcPr/>
                </a:tc>
                <a:tc>
                  <a:txBody>
                    <a:bodyPr/>
                    <a:lstStyle/>
                    <a:p>
                      <a:r>
                        <a:rPr lang="cs-CZ" dirty="0"/>
                        <a:t>1</a:t>
                      </a:r>
                    </a:p>
                  </a:txBody>
                  <a:tcPr/>
                </a:tc>
                <a:extLst>
                  <a:ext uri="{0D108BD9-81ED-4DB2-BD59-A6C34878D82A}">
                    <a16:rowId xmlns:a16="http://schemas.microsoft.com/office/drawing/2014/main" val="805217939"/>
                  </a:ext>
                </a:extLst>
              </a:tr>
              <a:tr h="370840">
                <a:tc>
                  <a:txBody>
                    <a:bodyPr/>
                    <a:lstStyle/>
                    <a:p>
                      <a:r>
                        <a:rPr lang="cs-CZ" dirty="0"/>
                        <a:t>21</a:t>
                      </a:r>
                    </a:p>
                  </a:txBody>
                  <a:tcPr/>
                </a:tc>
                <a:tc>
                  <a:txBody>
                    <a:bodyPr/>
                    <a:lstStyle/>
                    <a:p>
                      <a:r>
                        <a:rPr lang="cs-CZ" dirty="0"/>
                        <a:t>1</a:t>
                      </a:r>
                    </a:p>
                  </a:txBody>
                  <a:tcPr/>
                </a:tc>
                <a:extLst>
                  <a:ext uri="{0D108BD9-81ED-4DB2-BD59-A6C34878D82A}">
                    <a16:rowId xmlns:a16="http://schemas.microsoft.com/office/drawing/2014/main" val="3486650199"/>
                  </a:ext>
                </a:extLst>
              </a:tr>
            </a:tbl>
          </a:graphicData>
        </a:graphic>
      </p:graphicFrame>
    </p:spTree>
    <p:extLst>
      <p:ext uri="{BB962C8B-B14F-4D97-AF65-F5344CB8AC3E}">
        <p14:creationId xmlns:p14="http://schemas.microsoft.com/office/powerpoint/2010/main" val="39079930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D8A655-B0C0-4A1D-A61F-0943EB3CBB46}"/>
              </a:ext>
            </a:extLst>
          </p:cNvPr>
          <p:cNvSpPr>
            <a:spLocks noGrp="1"/>
          </p:cNvSpPr>
          <p:nvPr>
            <p:ph type="title"/>
          </p:nvPr>
        </p:nvSpPr>
        <p:spPr/>
        <p:txBody>
          <a:bodyPr/>
          <a:lstStyle/>
          <a:p>
            <a:r>
              <a:rPr lang="cs-CZ" dirty="0"/>
              <a:t>Počet dnů na odpověď</a:t>
            </a:r>
            <a:br>
              <a:rPr lang="cs-CZ" dirty="0"/>
            </a:br>
            <a:r>
              <a:rPr lang="cs-CZ" dirty="0"/>
              <a:t/>
            </a:r>
            <a:br>
              <a:rPr lang="cs-CZ" dirty="0"/>
            </a:br>
            <a:r>
              <a:rPr lang="cs-CZ" dirty="0"/>
              <a:t>5/14</a:t>
            </a:r>
            <a:br>
              <a:rPr lang="cs-CZ" dirty="0"/>
            </a:br>
            <a:r>
              <a:rPr lang="cs-CZ" dirty="0"/>
              <a:t/>
            </a:r>
            <a:br>
              <a:rPr lang="cs-CZ" dirty="0"/>
            </a:br>
            <a:r>
              <a:rPr lang="cs-CZ" sz="2200" dirty="0"/>
              <a:t>ZLÍNSKÝ KRAJ</a:t>
            </a:r>
            <a:endParaRPr lang="cs-CZ" dirty="0"/>
          </a:p>
        </p:txBody>
      </p:sp>
      <p:sp>
        <p:nvSpPr>
          <p:cNvPr id="3" name="Zástupný symbol pro obsah 2">
            <a:extLst>
              <a:ext uri="{FF2B5EF4-FFF2-40B4-BE49-F238E27FC236}">
                <a16:creationId xmlns:a16="http://schemas.microsoft.com/office/drawing/2014/main" id="{CC51B18D-1E82-4148-947C-DA24604A0FBE}"/>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68A61DF4-77AF-4FF9-934A-4A54B76EB9F1}"/>
              </a:ext>
            </a:extLst>
          </p:cNvPr>
          <p:cNvGraphicFramePr>
            <a:graphicFrameLocks/>
          </p:cNvGraphicFramePr>
          <p:nvPr>
            <p:extLst>
              <p:ext uri="{D42A27DB-BD31-4B8C-83A1-F6EECF244321}">
                <p14:modId xmlns:p14="http://schemas.microsoft.com/office/powerpoint/2010/main" val="2370501709"/>
              </p:ext>
            </p:extLst>
          </p:nvPr>
        </p:nvGraphicFramePr>
        <p:xfrm>
          <a:off x="3869268" y="864108"/>
          <a:ext cx="7315200" cy="482092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1758978832"/>
                    </a:ext>
                  </a:extLst>
                </a:gridCol>
                <a:gridCol w="3657600">
                  <a:extLst>
                    <a:ext uri="{9D8B030D-6E8A-4147-A177-3AD203B41FA5}">
                      <a16:colId xmlns:a16="http://schemas.microsoft.com/office/drawing/2014/main" val="1808512885"/>
                    </a:ext>
                  </a:extLst>
                </a:gridCol>
              </a:tblGrid>
              <a:tr h="370840">
                <a:tc>
                  <a:txBody>
                    <a:bodyPr/>
                    <a:lstStyle/>
                    <a:p>
                      <a:r>
                        <a:rPr lang="cs-CZ" dirty="0"/>
                        <a:t>Počet dnů na odpověď</a:t>
                      </a:r>
                    </a:p>
                  </a:txBody>
                  <a:tcPr/>
                </a:tc>
                <a:tc>
                  <a:txBody>
                    <a:bodyPr/>
                    <a:lstStyle/>
                    <a:p>
                      <a:r>
                        <a:rPr lang="cs-CZ" dirty="0"/>
                        <a:t>Četnost</a:t>
                      </a:r>
                    </a:p>
                  </a:txBody>
                  <a:tcPr/>
                </a:tc>
                <a:extLst>
                  <a:ext uri="{0D108BD9-81ED-4DB2-BD59-A6C34878D82A}">
                    <a16:rowId xmlns:a16="http://schemas.microsoft.com/office/drawing/2014/main" val="996760344"/>
                  </a:ext>
                </a:extLst>
              </a:tr>
              <a:tr h="370840">
                <a:tc>
                  <a:txBody>
                    <a:bodyPr/>
                    <a:lstStyle/>
                    <a:p>
                      <a:r>
                        <a:rPr lang="cs-CZ" dirty="0"/>
                        <a:t>0</a:t>
                      </a:r>
                    </a:p>
                  </a:txBody>
                  <a:tcPr/>
                </a:tc>
                <a:tc>
                  <a:txBody>
                    <a:bodyPr/>
                    <a:lstStyle/>
                    <a:p>
                      <a:r>
                        <a:rPr lang="cs-CZ" dirty="0"/>
                        <a:t>2</a:t>
                      </a:r>
                    </a:p>
                  </a:txBody>
                  <a:tcPr/>
                </a:tc>
                <a:extLst>
                  <a:ext uri="{0D108BD9-81ED-4DB2-BD59-A6C34878D82A}">
                    <a16:rowId xmlns:a16="http://schemas.microsoft.com/office/drawing/2014/main" val="2172091306"/>
                  </a:ext>
                </a:extLst>
              </a:tr>
              <a:tr h="370840">
                <a:tc>
                  <a:txBody>
                    <a:bodyPr/>
                    <a:lstStyle/>
                    <a:p>
                      <a:r>
                        <a:rPr lang="cs-CZ" dirty="0"/>
                        <a:t>2</a:t>
                      </a:r>
                    </a:p>
                  </a:txBody>
                  <a:tcPr/>
                </a:tc>
                <a:tc>
                  <a:txBody>
                    <a:bodyPr/>
                    <a:lstStyle/>
                    <a:p>
                      <a:r>
                        <a:rPr lang="cs-CZ" dirty="0"/>
                        <a:t>2</a:t>
                      </a:r>
                    </a:p>
                  </a:txBody>
                  <a:tcPr/>
                </a:tc>
                <a:extLst>
                  <a:ext uri="{0D108BD9-81ED-4DB2-BD59-A6C34878D82A}">
                    <a16:rowId xmlns:a16="http://schemas.microsoft.com/office/drawing/2014/main" val="3861857548"/>
                  </a:ext>
                </a:extLst>
              </a:tr>
              <a:tr h="370840">
                <a:tc>
                  <a:txBody>
                    <a:bodyPr/>
                    <a:lstStyle/>
                    <a:p>
                      <a:r>
                        <a:rPr lang="cs-CZ" dirty="0"/>
                        <a:t>3</a:t>
                      </a:r>
                    </a:p>
                  </a:txBody>
                  <a:tcPr/>
                </a:tc>
                <a:tc>
                  <a:txBody>
                    <a:bodyPr/>
                    <a:lstStyle/>
                    <a:p>
                      <a:r>
                        <a:rPr lang="cs-CZ" dirty="0"/>
                        <a:t>4</a:t>
                      </a:r>
                    </a:p>
                  </a:txBody>
                  <a:tcPr/>
                </a:tc>
                <a:extLst>
                  <a:ext uri="{0D108BD9-81ED-4DB2-BD59-A6C34878D82A}">
                    <a16:rowId xmlns:a16="http://schemas.microsoft.com/office/drawing/2014/main" val="1817726976"/>
                  </a:ext>
                </a:extLst>
              </a:tr>
              <a:tr h="370840">
                <a:tc>
                  <a:txBody>
                    <a:bodyPr/>
                    <a:lstStyle/>
                    <a:p>
                      <a:r>
                        <a:rPr lang="cs-CZ" dirty="0"/>
                        <a:t>4</a:t>
                      </a:r>
                    </a:p>
                  </a:txBody>
                  <a:tcPr/>
                </a:tc>
                <a:tc>
                  <a:txBody>
                    <a:bodyPr/>
                    <a:lstStyle/>
                    <a:p>
                      <a:r>
                        <a:rPr lang="cs-CZ" dirty="0"/>
                        <a:t>2</a:t>
                      </a:r>
                    </a:p>
                  </a:txBody>
                  <a:tcPr/>
                </a:tc>
                <a:extLst>
                  <a:ext uri="{0D108BD9-81ED-4DB2-BD59-A6C34878D82A}">
                    <a16:rowId xmlns:a16="http://schemas.microsoft.com/office/drawing/2014/main" val="1270062102"/>
                  </a:ext>
                </a:extLst>
              </a:tr>
              <a:tr h="370840">
                <a:tc>
                  <a:txBody>
                    <a:bodyPr/>
                    <a:lstStyle/>
                    <a:p>
                      <a:r>
                        <a:rPr lang="cs-CZ" dirty="0"/>
                        <a:t>7</a:t>
                      </a:r>
                    </a:p>
                  </a:txBody>
                  <a:tcPr/>
                </a:tc>
                <a:tc>
                  <a:txBody>
                    <a:bodyPr/>
                    <a:lstStyle/>
                    <a:p>
                      <a:r>
                        <a:rPr lang="cs-CZ" dirty="0"/>
                        <a:t>2</a:t>
                      </a:r>
                    </a:p>
                  </a:txBody>
                  <a:tcPr/>
                </a:tc>
                <a:extLst>
                  <a:ext uri="{0D108BD9-81ED-4DB2-BD59-A6C34878D82A}">
                    <a16:rowId xmlns:a16="http://schemas.microsoft.com/office/drawing/2014/main" val="1495685431"/>
                  </a:ext>
                </a:extLst>
              </a:tr>
              <a:tr h="370840">
                <a:tc>
                  <a:txBody>
                    <a:bodyPr/>
                    <a:lstStyle/>
                    <a:p>
                      <a:r>
                        <a:rPr lang="cs-CZ" dirty="0"/>
                        <a:t>8</a:t>
                      </a:r>
                    </a:p>
                  </a:txBody>
                  <a:tcPr/>
                </a:tc>
                <a:tc>
                  <a:txBody>
                    <a:bodyPr/>
                    <a:lstStyle/>
                    <a:p>
                      <a:r>
                        <a:rPr lang="cs-CZ" dirty="0"/>
                        <a:t>1</a:t>
                      </a:r>
                    </a:p>
                  </a:txBody>
                  <a:tcPr/>
                </a:tc>
                <a:extLst>
                  <a:ext uri="{0D108BD9-81ED-4DB2-BD59-A6C34878D82A}">
                    <a16:rowId xmlns:a16="http://schemas.microsoft.com/office/drawing/2014/main" val="622563951"/>
                  </a:ext>
                </a:extLst>
              </a:tr>
              <a:tr h="370840">
                <a:tc>
                  <a:txBody>
                    <a:bodyPr/>
                    <a:lstStyle/>
                    <a:p>
                      <a:r>
                        <a:rPr lang="cs-CZ" dirty="0"/>
                        <a:t>9</a:t>
                      </a:r>
                    </a:p>
                  </a:txBody>
                  <a:tcPr/>
                </a:tc>
                <a:tc>
                  <a:txBody>
                    <a:bodyPr/>
                    <a:lstStyle/>
                    <a:p>
                      <a:r>
                        <a:rPr lang="cs-CZ" dirty="0"/>
                        <a:t>1</a:t>
                      </a:r>
                    </a:p>
                  </a:txBody>
                  <a:tcPr/>
                </a:tc>
                <a:extLst>
                  <a:ext uri="{0D108BD9-81ED-4DB2-BD59-A6C34878D82A}">
                    <a16:rowId xmlns:a16="http://schemas.microsoft.com/office/drawing/2014/main" val="607947340"/>
                  </a:ext>
                </a:extLst>
              </a:tr>
              <a:tr h="370840">
                <a:tc>
                  <a:txBody>
                    <a:bodyPr/>
                    <a:lstStyle/>
                    <a:p>
                      <a:r>
                        <a:rPr lang="cs-CZ" dirty="0"/>
                        <a:t>13</a:t>
                      </a:r>
                    </a:p>
                  </a:txBody>
                  <a:tcPr/>
                </a:tc>
                <a:tc>
                  <a:txBody>
                    <a:bodyPr/>
                    <a:lstStyle/>
                    <a:p>
                      <a:r>
                        <a:rPr lang="cs-CZ" dirty="0"/>
                        <a:t>1</a:t>
                      </a:r>
                    </a:p>
                  </a:txBody>
                  <a:tcPr/>
                </a:tc>
                <a:extLst>
                  <a:ext uri="{0D108BD9-81ED-4DB2-BD59-A6C34878D82A}">
                    <a16:rowId xmlns:a16="http://schemas.microsoft.com/office/drawing/2014/main" val="2789882574"/>
                  </a:ext>
                </a:extLst>
              </a:tr>
              <a:tr h="370840">
                <a:tc>
                  <a:txBody>
                    <a:bodyPr/>
                    <a:lstStyle/>
                    <a:p>
                      <a:r>
                        <a:rPr lang="cs-CZ" dirty="0"/>
                        <a:t>14</a:t>
                      </a:r>
                    </a:p>
                  </a:txBody>
                  <a:tcPr/>
                </a:tc>
                <a:tc>
                  <a:txBody>
                    <a:bodyPr/>
                    <a:lstStyle/>
                    <a:p>
                      <a:r>
                        <a:rPr lang="cs-CZ" dirty="0"/>
                        <a:t>1</a:t>
                      </a:r>
                    </a:p>
                  </a:txBody>
                  <a:tcPr/>
                </a:tc>
                <a:extLst>
                  <a:ext uri="{0D108BD9-81ED-4DB2-BD59-A6C34878D82A}">
                    <a16:rowId xmlns:a16="http://schemas.microsoft.com/office/drawing/2014/main" val="2785620787"/>
                  </a:ext>
                </a:extLst>
              </a:tr>
              <a:tr h="370840">
                <a:tc>
                  <a:txBody>
                    <a:bodyPr/>
                    <a:lstStyle/>
                    <a:p>
                      <a:r>
                        <a:rPr lang="cs-CZ" dirty="0"/>
                        <a:t>18</a:t>
                      </a:r>
                    </a:p>
                  </a:txBody>
                  <a:tcPr/>
                </a:tc>
                <a:tc>
                  <a:txBody>
                    <a:bodyPr/>
                    <a:lstStyle/>
                    <a:p>
                      <a:r>
                        <a:rPr lang="cs-CZ" dirty="0"/>
                        <a:t>1</a:t>
                      </a:r>
                    </a:p>
                  </a:txBody>
                  <a:tcPr/>
                </a:tc>
                <a:extLst>
                  <a:ext uri="{0D108BD9-81ED-4DB2-BD59-A6C34878D82A}">
                    <a16:rowId xmlns:a16="http://schemas.microsoft.com/office/drawing/2014/main" val="805217939"/>
                  </a:ext>
                </a:extLst>
              </a:tr>
              <a:tr h="370840">
                <a:tc>
                  <a:txBody>
                    <a:bodyPr/>
                    <a:lstStyle/>
                    <a:p>
                      <a:r>
                        <a:rPr lang="cs-CZ" dirty="0"/>
                        <a:t>19</a:t>
                      </a:r>
                    </a:p>
                  </a:txBody>
                  <a:tcPr/>
                </a:tc>
                <a:tc>
                  <a:txBody>
                    <a:bodyPr/>
                    <a:lstStyle/>
                    <a:p>
                      <a:r>
                        <a:rPr lang="cs-CZ" dirty="0"/>
                        <a:t>1</a:t>
                      </a:r>
                    </a:p>
                  </a:txBody>
                  <a:tcPr/>
                </a:tc>
                <a:extLst>
                  <a:ext uri="{0D108BD9-81ED-4DB2-BD59-A6C34878D82A}">
                    <a16:rowId xmlns:a16="http://schemas.microsoft.com/office/drawing/2014/main" val="3486650199"/>
                  </a:ext>
                </a:extLst>
              </a:tr>
              <a:tr h="370840">
                <a:tc>
                  <a:txBody>
                    <a:bodyPr/>
                    <a:lstStyle/>
                    <a:p>
                      <a:r>
                        <a:rPr lang="cs-CZ" dirty="0"/>
                        <a:t>21</a:t>
                      </a:r>
                    </a:p>
                  </a:txBody>
                  <a:tcPr/>
                </a:tc>
                <a:tc>
                  <a:txBody>
                    <a:bodyPr/>
                    <a:lstStyle/>
                    <a:p>
                      <a:r>
                        <a:rPr lang="cs-CZ" dirty="0"/>
                        <a:t>1</a:t>
                      </a:r>
                    </a:p>
                  </a:txBody>
                  <a:tcPr/>
                </a:tc>
                <a:extLst>
                  <a:ext uri="{0D108BD9-81ED-4DB2-BD59-A6C34878D82A}">
                    <a16:rowId xmlns:a16="http://schemas.microsoft.com/office/drawing/2014/main" val="2502117221"/>
                  </a:ext>
                </a:extLst>
              </a:tr>
            </a:tbl>
          </a:graphicData>
        </a:graphic>
      </p:graphicFrame>
    </p:spTree>
    <p:extLst>
      <p:ext uri="{BB962C8B-B14F-4D97-AF65-F5344CB8AC3E}">
        <p14:creationId xmlns:p14="http://schemas.microsoft.com/office/powerpoint/2010/main" val="252226238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C0F19E-FAA4-41F5-9C6E-2AE34A32C200}"/>
              </a:ext>
            </a:extLst>
          </p:cNvPr>
          <p:cNvSpPr>
            <a:spLocks noGrp="1"/>
          </p:cNvSpPr>
          <p:nvPr>
            <p:ph type="title"/>
          </p:nvPr>
        </p:nvSpPr>
        <p:spPr/>
        <p:txBody>
          <a:bodyPr/>
          <a:lstStyle/>
          <a:p>
            <a:r>
              <a:rPr lang="cs-CZ" dirty="0"/>
              <a:t>Počet dnů na odpověď</a:t>
            </a:r>
            <a:br>
              <a:rPr lang="cs-CZ" dirty="0"/>
            </a:br>
            <a:r>
              <a:rPr lang="cs-CZ" dirty="0"/>
              <a:t/>
            </a:r>
            <a:br>
              <a:rPr lang="cs-CZ" dirty="0"/>
            </a:br>
            <a:r>
              <a:rPr lang="cs-CZ" dirty="0"/>
              <a:t>6/14</a:t>
            </a:r>
            <a:br>
              <a:rPr lang="cs-CZ" dirty="0"/>
            </a:br>
            <a:r>
              <a:rPr lang="cs-CZ" dirty="0"/>
              <a:t/>
            </a:r>
            <a:br>
              <a:rPr lang="cs-CZ" dirty="0"/>
            </a:br>
            <a:r>
              <a:rPr lang="cs-CZ" sz="2200" dirty="0"/>
              <a:t>JIHOČESKÝ KRAJ</a:t>
            </a:r>
            <a:endParaRPr lang="cs-CZ" dirty="0"/>
          </a:p>
        </p:txBody>
      </p:sp>
      <p:sp>
        <p:nvSpPr>
          <p:cNvPr id="3" name="Zástupný symbol pro obsah 2">
            <a:extLst>
              <a:ext uri="{FF2B5EF4-FFF2-40B4-BE49-F238E27FC236}">
                <a16:creationId xmlns:a16="http://schemas.microsoft.com/office/drawing/2014/main" id="{25386C24-6A82-41F3-8A31-AEA8BE9B2C04}"/>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759DE6AD-512A-4E6A-8CAF-91F274289F8A}"/>
              </a:ext>
            </a:extLst>
          </p:cNvPr>
          <p:cNvGraphicFramePr>
            <a:graphicFrameLocks/>
          </p:cNvGraphicFramePr>
          <p:nvPr>
            <p:extLst>
              <p:ext uri="{D42A27DB-BD31-4B8C-83A1-F6EECF244321}">
                <p14:modId xmlns:p14="http://schemas.microsoft.com/office/powerpoint/2010/main" val="1294955847"/>
              </p:ext>
            </p:extLst>
          </p:nvPr>
        </p:nvGraphicFramePr>
        <p:xfrm>
          <a:off x="3869268" y="828548"/>
          <a:ext cx="7315200" cy="259588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1758978832"/>
                    </a:ext>
                  </a:extLst>
                </a:gridCol>
                <a:gridCol w="3657600">
                  <a:extLst>
                    <a:ext uri="{9D8B030D-6E8A-4147-A177-3AD203B41FA5}">
                      <a16:colId xmlns:a16="http://schemas.microsoft.com/office/drawing/2014/main" val="1808512885"/>
                    </a:ext>
                  </a:extLst>
                </a:gridCol>
              </a:tblGrid>
              <a:tr h="370840">
                <a:tc>
                  <a:txBody>
                    <a:bodyPr/>
                    <a:lstStyle/>
                    <a:p>
                      <a:r>
                        <a:rPr lang="cs-CZ" dirty="0"/>
                        <a:t>Počet dnů na odpověď</a:t>
                      </a:r>
                    </a:p>
                  </a:txBody>
                  <a:tcPr/>
                </a:tc>
                <a:tc>
                  <a:txBody>
                    <a:bodyPr/>
                    <a:lstStyle/>
                    <a:p>
                      <a:r>
                        <a:rPr lang="cs-CZ" dirty="0"/>
                        <a:t>Četnost</a:t>
                      </a:r>
                    </a:p>
                  </a:txBody>
                  <a:tcPr/>
                </a:tc>
                <a:extLst>
                  <a:ext uri="{0D108BD9-81ED-4DB2-BD59-A6C34878D82A}">
                    <a16:rowId xmlns:a16="http://schemas.microsoft.com/office/drawing/2014/main" val="996760344"/>
                  </a:ext>
                </a:extLst>
              </a:tr>
              <a:tr h="370840">
                <a:tc>
                  <a:txBody>
                    <a:bodyPr/>
                    <a:lstStyle/>
                    <a:p>
                      <a:r>
                        <a:rPr lang="cs-CZ" dirty="0"/>
                        <a:t>0</a:t>
                      </a:r>
                    </a:p>
                  </a:txBody>
                  <a:tcPr/>
                </a:tc>
                <a:tc>
                  <a:txBody>
                    <a:bodyPr/>
                    <a:lstStyle/>
                    <a:p>
                      <a:r>
                        <a:rPr lang="cs-CZ" dirty="0"/>
                        <a:t>2</a:t>
                      </a:r>
                    </a:p>
                  </a:txBody>
                  <a:tcPr/>
                </a:tc>
                <a:extLst>
                  <a:ext uri="{0D108BD9-81ED-4DB2-BD59-A6C34878D82A}">
                    <a16:rowId xmlns:a16="http://schemas.microsoft.com/office/drawing/2014/main" val="2172091306"/>
                  </a:ext>
                </a:extLst>
              </a:tr>
              <a:tr h="370840">
                <a:tc>
                  <a:txBody>
                    <a:bodyPr/>
                    <a:lstStyle/>
                    <a:p>
                      <a:r>
                        <a:rPr lang="cs-CZ" dirty="0"/>
                        <a:t>1</a:t>
                      </a:r>
                    </a:p>
                  </a:txBody>
                  <a:tcPr/>
                </a:tc>
                <a:tc>
                  <a:txBody>
                    <a:bodyPr/>
                    <a:lstStyle/>
                    <a:p>
                      <a:r>
                        <a:rPr lang="cs-CZ" dirty="0"/>
                        <a:t>20</a:t>
                      </a:r>
                    </a:p>
                  </a:txBody>
                  <a:tcPr/>
                </a:tc>
                <a:extLst>
                  <a:ext uri="{0D108BD9-81ED-4DB2-BD59-A6C34878D82A}">
                    <a16:rowId xmlns:a16="http://schemas.microsoft.com/office/drawing/2014/main" val="3861857548"/>
                  </a:ext>
                </a:extLst>
              </a:tr>
              <a:tr h="370840">
                <a:tc>
                  <a:txBody>
                    <a:bodyPr/>
                    <a:lstStyle/>
                    <a:p>
                      <a:r>
                        <a:rPr lang="cs-CZ" dirty="0"/>
                        <a:t>2</a:t>
                      </a:r>
                    </a:p>
                  </a:txBody>
                  <a:tcPr/>
                </a:tc>
                <a:tc>
                  <a:txBody>
                    <a:bodyPr/>
                    <a:lstStyle/>
                    <a:p>
                      <a:r>
                        <a:rPr lang="cs-CZ" dirty="0"/>
                        <a:t>3</a:t>
                      </a:r>
                    </a:p>
                  </a:txBody>
                  <a:tcPr/>
                </a:tc>
                <a:extLst>
                  <a:ext uri="{0D108BD9-81ED-4DB2-BD59-A6C34878D82A}">
                    <a16:rowId xmlns:a16="http://schemas.microsoft.com/office/drawing/2014/main" val="1817726976"/>
                  </a:ext>
                </a:extLst>
              </a:tr>
              <a:tr h="370840">
                <a:tc>
                  <a:txBody>
                    <a:bodyPr/>
                    <a:lstStyle/>
                    <a:p>
                      <a:r>
                        <a:rPr lang="cs-CZ" dirty="0"/>
                        <a:t>4</a:t>
                      </a:r>
                    </a:p>
                  </a:txBody>
                  <a:tcPr/>
                </a:tc>
                <a:tc>
                  <a:txBody>
                    <a:bodyPr/>
                    <a:lstStyle/>
                    <a:p>
                      <a:r>
                        <a:rPr lang="cs-CZ" dirty="0"/>
                        <a:t>2</a:t>
                      </a:r>
                    </a:p>
                  </a:txBody>
                  <a:tcPr/>
                </a:tc>
                <a:extLst>
                  <a:ext uri="{0D108BD9-81ED-4DB2-BD59-A6C34878D82A}">
                    <a16:rowId xmlns:a16="http://schemas.microsoft.com/office/drawing/2014/main" val="1270062102"/>
                  </a:ext>
                </a:extLst>
              </a:tr>
              <a:tr h="370840">
                <a:tc>
                  <a:txBody>
                    <a:bodyPr/>
                    <a:lstStyle/>
                    <a:p>
                      <a:r>
                        <a:rPr lang="cs-CZ" dirty="0"/>
                        <a:t>7</a:t>
                      </a:r>
                    </a:p>
                  </a:txBody>
                  <a:tcPr/>
                </a:tc>
                <a:tc>
                  <a:txBody>
                    <a:bodyPr/>
                    <a:lstStyle/>
                    <a:p>
                      <a:r>
                        <a:rPr lang="cs-CZ" dirty="0"/>
                        <a:t>1</a:t>
                      </a:r>
                    </a:p>
                  </a:txBody>
                  <a:tcPr/>
                </a:tc>
                <a:extLst>
                  <a:ext uri="{0D108BD9-81ED-4DB2-BD59-A6C34878D82A}">
                    <a16:rowId xmlns:a16="http://schemas.microsoft.com/office/drawing/2014/main" val="1495685431"/>
                  </a:ext>
                </a:extLst>
              </a:tr>
              <a:tr h="370840">
                <a:tc>
                  <a:txBody>
                    <a:bodyPr/>
                    <a:lstStyle/>
                    <a:p>
                      <a:r>
                        <a:rPr lang="cs-CZ" dirty="0"/>
                        <a:t>8</a:t>
                      </a:r>
                    </a:p>
                  </a:txBody>
                  <a:tcPr/>
                </a:tc>
                <a:tc>
                  <a:txBody>
                    <a:bodyPr/>
                    <a:lstStyle/>
                    <a:p>
                      <a:r>
                        <a:rPr lang="cs-CZ" dirty="0"/>
                        <a:t>1</a:t>
                      </a:r>
                    </a:p>
                  </a:txBody>
                  <a:tcPr/>
                </a:tc>
                <a:extLst>
                  <a:ext uri="{0D108BD9-81ED-4DB2-BD59-A6C34878D82A}">
                    <a16:rowId xmlns:a16="http://schemas.microsoft.com/office/drawing/2014/main" val="622563951"/>
                  </a:ext>
                </a:extLst>
              </a:tr>
            </a:tbl>
          </a:graphicData>
        </a:graphic>
      </p:graphicFrame>
    </p:spTree>
    <p:extLst>
      <p:ext uri="{BB962C8B-B14F-4D97-AF65-F5344CB8AC3E}">
        <p14:creationId xmlns:p14="http://schemas.microsoft.com/office/powerpoint/2010/main" val="315088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AB6FE-8490-4558-BBA0-8A2D599164F0}"/>
              </a:ext>
            </a:extLst>
          </p:cNvPr>
          <p:cNvSpPr>
            <a:spLocks noGrp="1"/>
          </p:cNvSpPr>
          <p:nvPr>
            <p:ph type="title"/>
          </p:nvPr>
        </p:nvSpPr>
        <p:spPr>
          <a:xfrm>
            <a:off x="0" y="1123837"/>
            <a:ext cx="3585029" cy="4601183"/>
          </a:xfrm>
        </p:spPr>
        <p:txBody>
          <a:bodyPr/>
          <a:lstStyle/>
          <a:p>
            <a:r>
              <a:rPr lang="cs-CZ" dirty="0"/>
              <a:t>Počet dnů na odpověď</a:t>
            </a:r>
            <a:br>
              <a:rPr lang="cs-CZ" dirty="0"/>
            </a:br>
            <a:r>
              <a:rPr lang="cs-CZ" dirty="0"/>
              <a:t/>
            </a:r>
            <a:br>
              <a:rPr lang="cs-CZ" dirty="0"/>
            </a:br>
            <a:r>
              <a:rPr lang="cs-CZ" sz="3000" dirty="0"/>
              <a:t>MORAVSKOSLEZSKÝ KRAJ</a:t>
            </a:r>
          </a:p>
        </p:txBody>
      </p:sp>
      <p:graphicFrame>
        <p:nvGraphicFramePr>
          <p:cNvPr id="9" name="Zástupný symbol pro obsah 8">
            <a:extLst>
              <a:ext uri="{FF2B5EF4-FFF2-40B4-BE49-F238E27FC236}">
                <a16:creationId xmlns:a16="http://schemas.microsoft.com/office/drawing/2014/main" id="{3698E48B-2FAC-49AE-B72F-9A1C47444A5B}"/>
              </a:ext>
            </a:extLst>
          </p:cNvPr>
          <p:cNvGraphicFramePr>
            <a:graphicFrameLocks noGrp="1"/>
          </p:cNvGraphicFramePr>
          <p:nvPr>
            <p:ph idx="1"/>
            <p:extLst>
              <p:ext uri="{D42A27DB-BD31-4B8C-83A1-F6EECF244321}">
                <p14:modId xmlns:p14="http://schemas.microsoft.com/office/powerpoint/2010/main" val="1976200390"/>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804272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79A0D4-D81C-45CF-A51B-57A8D3C25DF3}"/>
              </a:ext>
            </a:extLst>
          </p:cNvPr>
          <p:cNvSpPr>
            <a:spLocks noGrp="1"/>
          </p:cNvSpPr>
          <p:nvPr>
            <p:ph type="title"/>
          </p:nvPr>
        </p:nvSpPr>
        <p:spPr/>
        <p:txBody>
          <a:bodyPr/>
          <a:lstStyle/>
          <a:p>
            <a:r>
              <a:rPr lang="cs-CZ" dirty="0"/>
              <a:t>Počet dnů na odpověď</a:t>
            </a:r>
            <a:br>
              <a:rPr lang="cs-CZ" dirty="0"/>
            </a:br>
            <a:r>
              <a:rPr lang="cs-CZ" dirty="0"/>
              <a:t/>
            </a:r>
            <a:br>
              <a:rPr lang="cs-CZ" dirty="0"/>
            </a:br>
            <a:r>
              <a:rPr lang="cs-CZ" dirty="0"/>
              <a:t>7/14</a:t>
            </a:r>
            <a:br>
              <a:rPr lang="cs-CZ" dirty="0"/>
            </a:br>
            <a:r>
              <a:rPr lang="cs-CZ" dirty="0"/>
              <a:t/>
            </a:r>
            <a:br>
              <a:rPr lang="cs-CZ" dirty="0"/>
            </a:br>
            <a:r>
              <a:rPr lang="cs-CZ" sz="2200" dirty="0"/>
              <a:t>KARLOVARSKÝ KRAJ</a:t>
            </a:r>
            <a:endParaRPr lang="cs-CZ" dirty="0"/>
          </a:p>
        </p:txBody>
      </p:sp>
      <p:sp>
        <p:nvSpPr>
          <p:cNvPr id="3" name="Zástupný symbol pro obsah 2">
            <a:extLst>
              <a:ext uri="{FF2B5EF4-FFF2-40B4-BE49-F238E27FC236}">
                <a16:creationId xmlns:a16="http://schemas.microsoft.com/office/drawing/2014/main" id="{C791FC8E-58CA-4C1C-BFB4-9EC1E581F871}"/>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D5D206C2-B625-4570-8C0A-6D825E2DA233}"/>
              </a:ext>
            </a:extLst>
          </p:cNvPr>
          <p:cNvGraphicFramePr>
            <a:graphicFrameLocks/>
          </p:cNvGraphicFramePr>
          <p:nvPr>
            <p:extLst>
              <p:ext uri="{D42A27DB-BD31-4B8C-83A1-F6EECF244321}">
                <p14:modId xmlns:p14="http://schemas.microsoft.com/office/powerpoint/2010/main" val="2809508441"/>
              </p:ext>
            </p:extLst>
          </p:nvPr>
        </p:nvGraphicFramePr>
        <p:xfrm>
          <a:off x="3869268" y="752997"/>
          <a:ext cx="7315200" cy="74168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1758978832"/>
                    </a:ext>
                  </a:extLst>
                </a:gridCol>
                <a:gridCol w="3657600">
                  <a:extLst>
                    <a:ext uri="{9D8B030D-6E8A-4147-A177-3AD203B41FA5}">
                      <a16:colId xmlns:a16="http://schemas.microsoft.com/office/drawing/2014/main" val="1808512885"/>
                    </a:ext>
                  </a:extLst>
                </a:gridCol>
              </a:tblGrid>
              <a:tr h="370840">
                <a:tc>
                  <a:txBody>
                    <a:bodyPr/>
                    <a:lstStyle/>
                    <a:p>
                      <a:r>
                        <a:rPr lang="cs-CZ" dirty="0"/>
                        <a:t>Počet dnů na odpověď</a:t>
                      </a:r>
                    </a:p>
                  </a:txBody>
                  <a:tcPr/>
                </a:tc>
                <a:tc>
                  <a:txBody>
                    <a:bodyPr/>
                    <a:lstStyle/>
                    <a:p>
                      <a:r>
                        <a:rPr lang="cs-CZ" dirty="0"/>
                        <a:t>Četnost</a:t>
                      </a:r>
                    </a:p>
                  </a:txBody>
                  <a:tcPr/>
                </a:tc>
                <a:extLst>
                  <a:ext uri="{0D108BD9-81ED-4DB2-BD59-A6C34878D82A}">
                    <a16:rowId xmlns:a16="http://schemas.microsoft.com/office/drawing/2014/main" val="996760344"/>
                  </a:ext>
                </a:extLst>
              </a:tr>
              <a:tr h="370840">
                <a:tc>
                  <a:txBody>
                    <a:bodyPr/>
                    <a:lstStyle/>
                    <a:p>
                      <a:r>
                        <a:rPr lang="cs-CZ" dirty="0"/>
                        <a:t>1</a:t>
                      </a:r>
                    </a:p>
                  </a:txBody>
                  <a:tcPr/>
                </a:tc>
                <a:tc>
                  <a:txBody>
                    <a:bodyPr/>
                    <a:lstStyle/>
                    <a:p>
                      <a:r>
                        <a:rPr lang="cs-CZ" dirty="0"/>
                        <a:t>3</a:t>
                      </a:r>
                    </a:p>
                  </a:txBody>
                  <a:tcPr/>
                </a:tc>
                <a:extLst>
                  <a:ext uri="{0D108BD9-81ED-4DB2-BD59-A6C34878D82A}">
                    <a16:rowId xmlns:a16="http://schemas.microsoft.com/office/drawing/2014/main" val="2172091306"/>
                  </a:ext>
                </a:extLst>
              </a:tr>
            </a:tbl>
          </a:graphicData>
        </a:graphic>
      </p:graphicFrame>
    </p:spTree>
    <p:extLst>
      <p:ext uri="{BB962C8B-B14F-4D97-AF65-F5344CB8AC3E}">
        <p14:creationId xmlns:p14="http://schemas.microsoft.com/office/powerpoint/2010/main" val="219229666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FE7215-2F24-4F2E-ACA1-6EF72F90CF84}"/>
              </a:ext>
            </a:extLst>
          </p:cNvPr>
          <p:cNvSpPr>
            <a:spLocks noGrp="1"/>
          </p:cNvSpPr>
          <p:nvPr>
            <p:ph type="title"/>
          </p:nvPr>
        </p:nvSpPr>
        <p:spPr/>
        <p:txBody>
          <a:bodyPr/>
          <a:lstStyle/>
          <a:p>
            <a:r>
              <a:rPr lang="cs-CZ" dirty="0"/>
              <a:t>Počet dnů na odpověď</a:t>
            </a:r>
            <a:br>
              <a:rPr lang="cs-CZ" dirty="0"/>
            </a:br>
            <a:r>
              <a:rPr lang="cs-CZ" dirty="0"/>
              <a:t/>
            </a:r>
            <a:br>
              <a:rPr lang="cs-CZ" dirty="0"/>
            </a:br>
            <a:r>
              <a:rPr lang="cs-CZ" dirty="0"/>
              <a:t>8/14</a:t>
            </a:r>
            <a:br>
              <a:rPr lang="cs-CZ" dirty="0"/>
            </a:br>
            <a:r>
              <a:rPr lang="cs-CZ" dirty="0"/>
              <a:t/>
            </a:r>
            <a:br>
              <a:rPr lang="cs-CZ" dirty="0"/>
            </a:br>
            <a:r>
              <a:rPr lang="cs-CZ" sz="2200" dirty="0"/>
              <a:t>LIBERECKÝ KRAJ</a:t>
            </a:r>
            <a:endParaRPr lang="cs-CZ" dirty="0"/>
          </a:p>
        </p:txBody>
      </p:sp>
      <p:sp>
        <p:nvSpPr>
          <p:cNvPr id="3" name="Zástupný symbol pro obsah 2">
            <a:extLst>
              <a:ext uri="{FF2B5EF4-FFF2-40B4-BE49-F238E27FC236}">
                <a16:creationId xmlns:a16="http://schemas.microsoft.com/office/drawing/2014/main" id="{9A1E949C-ED31-4FF2-B936-5C28D89EECAB}"/>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1B7A8C04-4A32-4943-BCEF-CDAFE5217B39}"/>
              </a:ext>
            </a:extLst>
          </p:cNvPr>
          <p:cNvGraphicFramePr>
            <a:graphicFrameLocks/>
          </p:cNvGraphicFramePr>
          <p:nvPr>
            <p:extLst>
              <p:ext uri="{D42A27DB-BD31-4B8C-83A1-F6EECF244321}">
                <p14:modId xmlns:p14="http://schemas.microsoft.com/office/powerpoint/2010/main" val="2365996582"/>
              </p:ext>
            </p:extLst>
          </p:nvPr>
        </p:nvGraphicFramePr>
        <p:xfrm>
          <a:off x="3869268" y="864108"/>
          <a:ext cx="7315200" cy="222504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1758978832"/>
                    </a:ext>
                  </a:extLst>
                </a:gridCol>
                <a:gridCol w="3657600">
                  <a:extLst>
                    <a:ext uri="{9D8B030D-6E8A-4147-A177-3AD203B41FA5}">
                      <a16:colId xmlns:a16="http://schemas.microsoft.com/office/drawing/2014/main" val="1808512885"/>
                    </a:ext>
                  </a:extLst>
                </a:gridCol>
              </a:tblGrid>
              <a:tr h="370840">
                <a:tc>
                  <a:txBody>
                    <a:bodyPr/>
                    <a:lstStyle/>
                    <a:p>
                      <a:r>
                        <a:rPr lang="cs-CZ" dirty="0"/>
                        <a:t>Počet dnů na odpověď</a:t>
                      </a:r>
                    </a:p>
                  </a:txBody>
                  <a:tcPr/>
                </a:tc>
                <a:tc>
                  <a:txBody>
                    <a:bodyPr/>
                    <a:lstStyle/>
                    <a:p>
                      <a:r>
                        <a:rPr lang="cs-CZ" dirty="0"/>
                        <a:t>Četnost</a:t>
                      </a:r>
                    </a:p>
                  </a:txBody>
                  <a:tcPr/>
                </a:tc>
                <a:extLst>
                  <a:ext uri="{0D108BD9-81ED-4DB2-BD59-A6C34878D82A}">
                    <a16:rowId xmlns:a16="http://schemas.microsoft.com/office/drawing/2014/main" val="996760344"/>
                  </a:ext>
                </a:extLst>
              </a:tr>
              <a:tr h="370840">
                <a:tc>
                  <a:txBody>
                    <a:bodyPr/>
                    <a:lstStyle/>
                    <a:p>
                      <a:r>
                        <a:rPr lang="cs-CZ" dirty="0"/>
                        <a:t>0</a:t>
                      </a:r>
                    </a:p>
                  </a:txBody>
                  <a:tcPr/>
                </a:tc>
                <a:tc>
                  <a:txBody>
                    <a:bodyPr/>
                    <a:lstStyle/>
                    <a:p>
                      <a:r>
                        <a:rPr lang="cs-CZ" dirty="0"/>
                        <a:t>3</a:t>
                      </a:r>
                    </a:p>
                  </a:txBody>
                  <a:tcPr/>
                </a:tc>
                <a:extLst>
                  <a:ext uri="{0D108BD9-81ED-4DB2-BD59-A6C34878D82A}">
                    <a16:rowId xmlns:a16="http://schemas.microsoft.com/office/drawing/2014/main" val="2172091306"/>
                  </a:ext>
                </a:extLst>
              </a:tr>
              <a:tr h="370840">
                <a:tc>
                  <a:txBody>
                    <a:bodyPr/>
                    <a:lstStyle/>
                    <a:p>
                      <a:r>
                        <a:rPr lang="cs-CZ" dirty="0"/>
                        <a:t>1</a:t>
                      </a:r>
                    </a:p>
                  </a:txBody>
                  <a:tcPr/>
                </a:tc>
                <a:tc>
                  <a:txBody>
                    <a:bodyPr/>
                    <a:lstStyle/>
                    <a:p>
                      <a:r>
                        <a:rPr lang="cs-CZ" dirty="0"/>
                        <a:t>9</a:t>
                      </a:r>
                    </a:p>
                  </a:txBody>
                  <a:tcPr/>
                </a:tc>
                <a:extLst>
                  <a:ext uri="{0D108BD9-81ED-4DB2-BD59-A6C34878D82A}">
                    <a16:rowId xmlns:a16="http://schemas.microsoft.com/office/drawing/2014/main" val="3861857548"/>
                  </a:ext>
                </a:extLst>
              </a:tr>
              <a:tr h="370840">
                <a:tc>
                  <a:txBody>
                    <a:bodyPr/>
                    <a:lstStyle/>
                    <a:p>
                      <a:r>
                        <a:rPr lang="cs-CZ" dirty="0"/>
                        <a:t>3</a:t>
                      </a:r>
                    </a:p>
                  </a:txBody>
                  <a:tcPr/>
                </a:tc>
                <a:tc>
                  <a:txBody>
                    <a:bodyPr/>
                    <a:lstStyle/>
                    <a:p>
                      <a:r>
                        <a:rPr lang="cs-CZ" dirty="0"/>
                        <a:t>1</a:t>
                      </a:r>
                    </a:p>
                  </a:txBody>
                  <a:tcPr/>
                </a:tc>
                <a:extLst>
                  <a:ext uri="{0D108BD9-81ED-4DB2-BD59-A6C34878D82A}">
                    <a16:rowId xmlns:a16="http://schemas.microsoft.com/office/drawing/2014/main" val="1817726976"/>
                  </a:ext>
                </a:extLst>
              </a:tr>
              <a:tr h="370840">
                <a:tc>
                  <a:txBody>
                    <a:bodyPr/>
                    <a:lstStyle/>
                    <a:p>
                      <a:r>
                        <a:rPr lang="cs-CZ" dirty="0"/>
                        <a:t>4</a:t>
                      </a:r>
                    </a:p>
                  </a:txBody>
                  <a:tcPr/>
                </a:tc>
                <a:tc>
                  <a:txBody>
                    <a:bodyPr/>
                    <a:lstStyle/>
                    <a:p>
                      <a:r>
                        <a:rPr lang="cs-CZ" dirty="0"/>
                        <a:t>1</a:t>
                      </a:r>
                    </a:p>
                  </a:txBody>
                  <a:tcPr/>
                </a:tc>
                <a:extLst>
                  <a:ext uri="{0D108BD9-81ED-4DB2-BD59-A6C34878D82A}">
                    <a16:rowId xmlns:a16="http://schemas.microsoft.com/office/drawing/2014/main" val="1270062102"/>
                  </a:ext>
                </a:extLst>
              </a:tr>
              <a:tr h="370840">
                <a:tc>
                  <a:txBody>
                    <a:bodyPr/>
                    <a:lstStyle/>
                    <a:p>
                      <a:r>
                        <a:rPr lang="cs-CZ" dirty="0"/>
                        <a:t>7</a:t>
                      </a:r>
                    </a:p>
                  </a:txBody>
                  <a:tcPr/>
                </a:tc>
                <a:tc>
                  <a:txBody>
                    <a:bodyPr/>
                    <a:lstStyle/>
                    <a:p>
                      <a:r>
                        <a:rPr lang="cs-CZ" dirty="0"/>
                        <a:t>1</a:t>
                      </a:r>
                    </a:p>
                  </a:txBody>
                  <a:tcPr/>
                </a:tc>
                <a:extLst>
                  <a:ext uri="{0D108BD9-81ED-4DB2-BD59-A6C34878D82A}">
                    <a16:rowId xmlns:a16="http://schemas.microsoft.com/office/drawing/2014/main" val="1495685431"/>
                  </a:ext>
                </a:extLst>
              </a:tr>
            </a:tbl>
          </a:graphicData>
        </a:graphic>
      </p:graphicFrame>
    </p:spTree>
    <p:extLst>
      <p:ext uri="{BB962C8B-B14F-4D97-AF65-F5344CB8AC3E}">
        <p14:creationId xmlns:p14="http://schemas.microsoft.com/office/powerpoint/2010/main" val="373786720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31AD65-B2AF-4134-A550-6DE32FFDB029}"/>
              </a:ext>
            </a:extLst>
          </p:cNvPr>
          <p:cNvSpPr>
            <a:spLocks noGrp="1"/>
          </p:cNvSpPr>
          <p:nvPr>
            <p:ph type="title"/>
          </p:nvPr>
        </p:nvSpPr>
        <p:spPr/>
        <p:txBody>
          <a:bodyPr/>
          <a:lstStyle/>
          <a:p>
            <a:r>
              <a:rPr lang="cs-CZ" dirty="0"/>
              <a:t>Počet dnů na odpověď</a:t>
            </a:r>
            <a:br>
              <a:rPr lang="cs-CZ" dirty="0"/>
            </a:br>
            <a:r>
              <a:rPr lang="cs-CZ" dirty="0"/>
              <a:t/>
            </a:r>
            <a:br>
              <a:rPr lang="cs-CZ" dirty="0"/>
            </a:br>
            <a:r>
              <a:rPr lang="cs-CZ" dirty="0"/>
              <a:t>9/14</a:t>
            </a:r>
            <a:br>
              <a:rPr lang="cs-CZ" dirty="0"/>
            </a:br>
            <a:r>
              <a:rPr lang="cs-CZ" dirty="0"/>
              <a:t/>
            </a:r>
            <a:br>
              <a:rPr lang="cs-CZ" dirty="0"/>
            </a:br>
            <a:r>
              <a:rPr lang="cs-CZ" sz="2200" dirty="0"/>
              <a:t>PARDUBICKÝ KRAJ</a:t>
            </a:r>
            <a:endParaRPr lang="cs-CZ" dirty="0"/>
          </a:p>
        </p:txBody>
      </p:sp>
      <p:sp>
        <p:nvSpPr>
          <p:cNvPr id="3" name="Zástupný symbol pro obsah 2">
            <a:extLst>
              <a:ext uri="{FF2B5EF4-FFF2-40B4-BE49-F238E27FC236}">
                <a16:creationId xmlns:a16="http://schemas.microsoft.com/office/drawing/2014/main" id="{71A84C5D-4FF9-41AC-A4AA-6F6A4E43BA3C}"/>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8AE280C3-C395-4281-8263-A622985EE895}"/>
              </a:ext>
            </a:extLst>
          </p:cNvPr>
          <p:cNvGraphicFramePr>
            <a:graphicFrameLocks/>
          </p:cNvGraphicFramePr>
          <p:nvPr>
            <p:extLst>
              <p:ext uri="{D42A27DB-BD31-4B8C-83A1-F6EECF244321}">
                <p14:modId xmlns:p14="http://schemas.microsoft.com/office/powerpoint/2010/main" val="2983801139"/>
              </p:ext>
            </p:extLst>
          </p:nvPr>
        </p:nvGraphicFramePr>
        <p:xfrm>
          <a:off x="3869268" y="828548"/>
          <a:ext cx="7315200" cy="259588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1758978832"/>
                    </a:ext>
                  </a:extLst>
                </a:gridCol>
                <a:gridCol w="3657600">
                  <a:extLst>
                    <a:ext uri="{9D8B030D-6E8A-4147-A177-3AD203B41FA5}">
                      <a16:colId xmlns:a16="http://schemas.microsoft.com/office/drawing/2014/main" val="1808512885"/>
                    </a:ext>
                  </a:extLst>
                </a:gridCol>
              </a:tblGrid>
              <a:tr h="370840">
                <a:tc>
                  <a:txBody>
                    <a:bodyPr/>
                    <a:lstStyle/>
                    <a:p>
                      <a:r>
                        <a:rPr lang="cs-CZ" dirty="0"/>
                        <a:t>Počet dnů na odpověď</a:t>
                      </a:r>
                    </a:p>
                  </a:txBody>
                  <a:tcPr/>
                </a:tc>
                <a:tc>
                  <a:txBody>
                    <a:bodyPr/>
                    <a:lstStyle/>
                    <a:p>
                      <a:r>
                        <a:rPr lang="cs-CZ" dirty="0"/>
                        <a:t>Četnost</a:t>
                      </a:r>
                    </a:p>
                  </a:txBody>
                  <a:tcPr/>
                </a:tc>
                <a:extLst>
                  <a:ext uri="{0D108BD9-81ED-4DB2-BD59-A6C34878D82A}">
                    <a16:rowId xmlns:a16="http://schemas.microsoft.com/office/drawing/2014/main" val="996760344"/>
                  </a:ext>
                </a:extLst>
              </a:tr>
              <a:tr h="370840">
                <a:tc>
                  <a:txBody>
                    <a:bodyPr/>
                    <a:lstStyle/>
                    <a:p>
                      <a:r>
                        <a:rPr lang="cs-CZ" dirty="0"/>
                        <a:t>0</a:t>
                      </a:r>
                    </a:p>
                  </a:txBody>
                  <a:tcPr/>
                </a:tc>
                <a:tc>
                  <a:txBody>
                    <a:bodyPr/>
                    <a:lstStyle/>
                    <a:p>
                      <a:r>
                        <a:rPr lang="cs-CZ" dirty="0"/>
                        <a:t>6</a:t>
                      </a:r>
                    </a:p>
                  </a:txBody>
                  <a:tcPr/>
                </a:tc>
                <a:extLst>
                  <a:ext uri="{0D108BD9-81ED-4DB2-BD59-A6C34878D82A}">
                    <a16:rowId xmlns:a16="http://schemas.microsoft.com/office/drawing/2014/main" val="2172091306"/>
                  </a:ext>
                </a:extLst>
              </a:tr>
              <a:tr h="370840">
                <a:tc>
                  <a:txBody>
                    <a:bodyPr/>
                    <a:lstStyle/>
                    <a:p>
                      <a:r>
                        <a:rPr lang="cs-CZ" dirty="0"/>
                        <a:t>1</a:t>
                      </a:r>
                    </a:p>
                  </a:txBody>
                  <a:tcPr/>
                </a:tc>
                <a:tc>
                  <a:txBody>
                    <a:bodyPr/>
                    <a:lstStyle/>
                    <a:p>
                      <a:r>
                        <a:rPr lang="cs-CZ" dirty="0"/>
                        <a:t>8</a:t>
                      </a:r>
                    </a:p>
                  </a:txBody>
                  <a:tcPr/>
                </a:tc>
                <a:extLst>
                  <a:ext uri="{0D108BD9-81ED-4DB2-BD59-A6C34878D82A}">
                    <a16:rowId xmlns:a16="http://schemas.microsoft.com/office/drawing/2014/main" val="3861857548"/>
                  </a:ext>
                </a:extLst>
              </a:tr>
              <a:tr h="370840">
                <a:tc>
                  <a:txBody>
                    <a:bodyPr/>
                    <a:lstStyle/>
                    <a:p>
                      <a:r>
                        <a:rPr lang="cs-CZ" dirty="0"/>
                        <a:t>2</a:t>
                      </a:r>
                    </a:p>
                  </a:txBody>
                  <a:tcPr/>
                </a:tc>
                <a:tc>
                  <a:txBody>
                    <a:bodyPr/>
                    <a:lstStyle/>
                    <a:p>
                      <a:r>
                        <a:rPr lang="cs-CZ" dirty="0"/>
                        <a:t>1</a:t>
                      </a:r>
                    </a:p>
                  </a:txBody>
                  <a:tcPr/>
                </a:tc>
                <a:extLst>
                  <a:ext uri="{0D108BD9-81ED-4DB2-BD59-A6C34878D82A}">
                    <a16:rowId xmlns:a16="http://schemas.microsoft.com/office/drawing/2014/main" val="1817726976"/>
                  </a:ext>
                </a:extLst>
              </a:tr>
              <a:tr h="370840">
                <a:tc>
                  <a:txBody>
                    <a:bodyPr/>
                    <a:lstStyle/>
                    <a:p>
                      <a:r>
                        <a:rPr lang="cs-CZ" dirty="0"/>
                        <a:t>3</a:t>
                      </a:r>
                    </a:p>
                  </a:txBody>
                  <a:tcPr/>
                </a:tc>
                <a:tc>
                  <a:txBody>
                    <a:bodyPr/>
                    <a:lstStyle/>
                    <a:p>
                      <a:r>
                        <a:rPr lang="cs-CZ" dirty="0"/>
                        <a:t>2</a:t>
                      </a:r>
                    </a:p>
                  </a:txBody>
                  <a:tcPr/>
                </a:tc>
                <a:extLst>
                  <a:ext uri="{0D108BD9-81ED-4DB2-BD59-A6C34878D82A}">
                    <a16:rowId xmlns:a16="http://schemas.microsoft.com/office/drawing/2014/main" val="1270062102"/>
                  </a:ext>
                </a:extLst>
              </a:tr>
              <a:tr h="370840">
                <a:tc>
                  <a:txBody>
                    <a:bodyPr/>
                    <a:lstStyle/>
                    <a:p>
                      <a:r>
                        <a:rPr lang="cs-CZ" dirty="0"/>
                        <a:t>7</a:t>
                      </a:r>
                    </a:p>
                  </a:txBody>
                  <a:tcPr/>
                </a:tc>
                <a:tc>
                  <a:txBody>
                    <a:bodyPr/>
                    <a:lstStyle/>
                    <a:p>
                      <a:r>
                        <a:rPr lang="cs-CZ" dirty="0"/>
                        <a:t>2</a:t>
                      </a:r>
                    </a:p>
                  </a:txBody>
                  <a:tcPr/>
                </a:tc>
                <a:extLst>
                  <a:ext uri="{0D108BD9-81ED-4DB2-BD59-A6C34878D82A}">
                    <a16:rowId xmlns:a16="http://schemas.microsoft.com/office/drawing/2014/main" val="1495685431"/>
                  </a:ext>
                </a:extLst>
              </a:tr>
              <a:tr h="370840">
                <a:tc>
                  <a:txBody>
                    <a:bodyPr/>
                    <a:lstStyle/>
                    <a:p>
                      <a:r>
                        <a:rPr lang="cs-CZ" dirty="0"/>
                        <a:t>8</a:t>
                      </a:r>
                    </a:p>
                  </a:txBody>
                  <a:tcPr/>
                </a:tc>
                <a:tc>
                  <a:txBody>
                    <a:bodyPr/>
                    <a:lstStyle/>
                    <a:p>
                      <a:r>
                        <a:rPr lang="cs-CZ" dirty="0"/>
                        <a:t>1</a:t>
                      </a:r>
                    </a:p>
                  </a:txBody>
                  <a:tcPr/>
                </a:tc>
                <a:extLst>
                  <a:ext uri="{0D108BD9-81ED-4DB2-BD59-A6C34878D82A}">
                    <a16:rowId xmlns:a16="http://schemas.microsoft.com/office/drawing/2014/main" val="622563951"/>
                  </a:ext>
                </a:extLst>
              </a:tr>
            </a:tbl>
          </a:graphicData>
        </a:graphic>
      </p:graphicFrame>
    </p:spTree>
    <p:extLst>
      <p:ext uri="{BB962C8B-B14F-4D97-AF65-F5344CB8AC3E}">
        <p14:creationId xmlns:p14="http://schemas.microsoft.com/office/powerpoint/2010/main" val="237692160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814F8A-45EB-44F9-9BE8-3BDB82E0686F}"/>
              </a:ext>
            </a:extLst>
          </p:cNvPr>
          <p:cNvSpPr>
            <a:spLocks noGrp="1"/>
          </p:cNvSpPr>
          <p:nvPr>
            <p:ph type="title"/>
          </p:nvPr>
        </p:nvSpPr>
        <p:spPr/>
        <p:txBody>
          <a:bodyPr/>
          <a:lstStyle/>
          <a:p>
            <a:r>
              <a:rPr lang="cs-CZ" dirty="0"/>
              <a:t>Počet dnů na odpověď</a:t>
            </a:r>
            <a:br>
              <a:rPr lang="cs-CZ" dirty="0"/>
            </a:br>
            <a:r>
              <a:rPr lang="cs-CZ" dirty="0"/>
              <a:t/>
            </a:r>
            <a:br>
              <a:rPr lang="cs-CZ" dirty="0"/>
            </a:br>
            <a:r>
              <a:rPr lang="cs-CZ" dirty="0"/>
              <a:t>10/14</a:t>
            </a:r>
            <a:br>
              <a:rPr lang="cs-CZ" dirty="0"/>
            </a:br>
            <a:r>
              <a:rPr lang="cs-CZ" dirty="0"/>
              <a:t/>
            </a:r>
            <a:br>
              <a:rPr lang="cs-CZ" dirty="0"/>
            </a:br>
            <a:r>
              <a:rPr lang="cs-CZ" sz="2200" dirty="0"/>
              <a:t>PLZEŇSKÝ KRAJ</a:t>
            </a:r>
            <a:endParaRPr lang="cs-CZ" dirty="0"/>
          </a:p>
        </p:txBody>
      </p:sp>
      <p:sp>
        <p:nvSpPr>
          <p:cNvPr id="3" name="Zástupný symbol pro obsah 2">
            <a:extLst>
              <a:ext uri="{FF2B5EF4-FFF2-40B4-BE49-F238E27FC236}">
                <a16:creationId xmlns:a16="http://schemas.microsoft.com/office/drawing/2014/main" id="{7ACEDE28-E5E6-4B20-8FDE-763DD3B091D1}"/>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A99B047B-2F2D-4EFB-925C-1E7A80799489}"/>
              </a:ext>
            </a:extLst>
          </p:cNvPr>
          <p:cNvGraphicFramePr>
            <a:graphicFrameLocks/>
          </p:cNvGraphicFramePr>
          <p:nvPr>
            <p:extLst>
              <p:ext uri="{D42A27DB-BD31-4B8C-83A1-F6EECF244321}">
                <p14:modId xmlns:p14="http://schemas.microsoft.com/office/powerpoint/2010/main" val="2017786842"/>
              </p:ext>
            </p:extLst>
          </p:nvPr>
        </p:nvGraphicFramePr>
        <p:xfrm>
          <a:off x="3869268" y="724408"/>
          <a:ext cx="7315200" cy="296672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1758978832"/>
                    </a:ext>
                  </a:extLst>
                </a:gridCol>
                <a:gridCol w="3657600">
                  <a:extLst>
                    <a:ext uri="{9D8B030D-6E8A-4147-A177-3AD203B41FA5}">
                      <a16:colId xmlns:a16="http://schemas.microsoft.com/office/drawing/2014/main" val="1808512885"/>
                    </a:ext>
                  </a:extLst>
                </a:gridCol>
              </a:tblGrid>
              <a:tr h="370840">
                <a:tc>
                  <a:txBody>
                    <a:bodyPr/>
                    <a:lstStyle/>
                    <a:p>
                      <a:r>
                        <a:rPr lang="cs-CZ" dirty="0"/>
                        <a:t>Počet dnů na odpověď</a:t>
                      </a:r>
                    </a:p>
                  </a:txBody>
                  <a:tcPr/>
                </a:tc>
                <a:tc>
                  <a:txBody>
                    <a:bodyPr/>
                    <a:lstStyle/>
                    <a:p>
                      <a:r>
                        <a:rPr lang="cs-CZ" dirty="0"/>
                        <a:t>Četnost</a:t>
                      </a:r>
                    </a:p>
                  </a:txBody>
                  <a:tcPr/>
                </a:tc>
                <a:extLst>
                  <a:ext uri="{0D108BD9-81ED-4DB2-BD59-A6C34878D82A}">
                    <a16:rowId xmlns:a16="http://schemas.microsoft.com/office/drawing/2014/main" val="996760344"/>
                  </a:ext>
                </a:extLst>
              </a:tr>
              <a:tr h="370840">
                <a:tc>
                  <a:txBody>
                    <a:bodyPr/>
                    <a:lstStyle/>
                    <a:p>
                      <a:r>
                        <a:rPr lang="cs-CZ" dirty="0"/>
                        <a:t>0</a:t>
                      </a:r>
                    </a:p>
                  </a:txBody>
                  <a:tcPr/>
                </a:tc>
                <a:tc>
                  <a:txBody>
                    <a:bodyPr/>
                    <a:lstStyle/>
                    <a:p>
                      <a:r>
                        <a:rPr lang="cs-CZ" dirty="0"/>
                        <a:t>2</a:t>
                      </a:r>
                    </a:p>
                  </a:txBody>
                  <a:tcPr/>
                </a:tc>
                <a:extLst>
                  <a:ext uri="{0D108BD9-81ED-4DB2-BD59-A6C34878D82A}">
                    <a16:rowId xmlns:a16="http://schemas.microsoft.com/office/drawing/2014/main" val="2172091306"/>
                  </a:ext>
                </a:extLst>
              </a:tr>
              <a:tr h="370840">
                <a:tc>
                  <a:txBody>
                    <a:bodyPr/>
                    <a:lstStyle/>
                    <a:p>
                      <a:r>
                        <a:rPr lang="cs-CZ" dirty="0"/>
                        <a:t>1</a:t>
                      </a:r>
                    </a:p>
                  </a:txBody>
                  <a:tcPr/>
                </a:tc>
                <a:tc>
                  <a:txBody>
                    <a:bodyPr/>
                    <a:lstStyle/>
                    <a:p>
                      <a:r>
                        <a:rPr lang="cs-CZ" dirty="0"/>
                        <a:t>16</a:t>
                      </a:r>
                    </a:p>
                  </a:txBody>
                  <a:tcPr/>
                </a:tc>
                <a:extLst>
                  <a:ext uri="{0D108BD9-81ED-4DB2-BD59-A6C34878D82A}">
                    <a16:rowId xmlns:a16="http://schemas.microsoft.com/office/drawing/2014/main" val="3861857548"/>
                  </a:ext>
                </a:extLst>
              </a:tr>
              <a:tr h="370840">
                <a:tc>
                  <a:txBody>
                    <a:bodyPr/>
                    <a:lstStyle/>
                    <a:p>
                      <a:r>
                        <a:rPr lang="cs-CZ" dirty="0"/>
                        <a:t>2</a:t>
                      </a:r>
                    </a:p>
                  </a:txBody>
                  <a:tcPr/>
                </a:tc>
                <a:tc>
                  <a:txBody>
                    <a:bodyPr/>
                    <a:lstStyle/>
                    <a:p>
                      <a:r>
                        <a:rPr lang="cs-CZ" dirty="0"/>
                        <a:t>3</a:t>
                      </a:r>
                    </a:p>
                  </a:txBody>
                  <a:tcPr/>
                </a:tc>
                <a:extLst>
                  <a:ext uri="{0D108BD9-81ED-4DB2-BD59-A6C34878D82A}">
                    <a16:rowId xmlns:a16="http://schemas.microsoft.com/office/drawing/2014/main" val="1817726976"/>
                  </a:ext>
                </a:extLst>
              </a:tr>
              <a:tr h="370840">
                <a:tc>
                  <a:txBody>
                    <a:bodyPr/>
                    <a:lstStyle/>
                    <a:p>
                      <a:r>
                        <a:rPr lang="cs-CZ" dirty="0"/>
                        <a:t>6</a:t>
                      </a:r>
                    </a:p>
                  </a:txBody>
                  <a:tcPr/>
                </a:tc>
                <a:tc>
                  <a:txBody>
                    <a:bodyPr/>
                    <a:lstStyle/>
                    <a:p>
                      <a:r>
                        <a:rPr lang="cs-CZ" dirty="0"/>
                        <a:t>1</a:t>
                      </a:r>
                    </a:p>
                  </a:txBody>
                  <a:tcPr/>
                </a:tc>
                <a:extLst>
                  <a:ext uri="{0D108BD9-81ED-4DB2-BD59-A6C34878D82A}">
                    <a16:rowId xmlns:a16="http://schemas.microsoft.com/office/drawing/2014/main" val="1270062102"/>
                  </a:ext>
                </a:extLst>
              </a:tr>
              <a:tr h="370840">
                <a:tc>
                  <a:txBody>
                    <a:bodyPr/>
                    <a:lstStyle/>
                    <a:p>
                      <a:r>
                        <a:rPr lang="cs-CZ" dirty="0"/>
                        <a:t>8</a:t>
                      </a:r>
                    </a:p>
                  </a:txBody>
                  <a:tcPr/>
                </a:tc>
                <a:tc>
                  <a:txBody>
                    <a:bodyPr/>
                    <a:lstStyle/>
                    <a:p>
                      <a:r>
                        <a:rPr lang="cs-CZ" dirty="0"/>
                        <a:t>1</a:t>
                      </a:r>
                    </a:p>
                  </a:txBody>
                  <a:tcPr/>
                </a:tc>
                <a:extLst>
                  <a:ext uri="{0D108BD9-81ED-4DB2-BD59-A6C34878D82A}">
                    <a16:rowId xmlns:a16="http://schemas.microsoft.com/office/drawing/2014/main" val="1495685431"/>
                  </a:ext>
                </a:extLst>
              </a:tr>
              <a:tr h="370840">
                <a:tc>
                  <a:txBody>
                    <a:bodyPr/>
                    <a:lstStyle/>
                    <a:p>
                      <a:r>
                        <a:rPr lang="cs-CZ" dirty="0"/>
                        <a:t>9</a:t>
                      </a:r>
                    </a:p>
                  </a:txBody>
                  <a:tcPr/>
                </a:tc>
                <a:tc>
                  <a:txBody>
                    <a:bodyPr/>
                    <a:lstStyle/>
                    <a:p>
                      <a:r>
                        <a:rPr lang="cs-CZ" dirty="0"/>
                        <a:t>1</a:t>
                      </a:r>
                    </a:p>
                  </a:txBody>
                  <a:tcPr/>
                </a:tc>
                <a:extLst>
                  <a:ext uri="{0D108BD9-81ED-4DB2-BD59-A6C34878D82A}">
                    <a16:rowId xmlns:a16="http://schemas.microsoft.com/office/drawing/2014/main" val="622563951"/>
                  </a:ext>
                </a:extLst>
              </a:tr>
              <a:tr h="370840">
                <a:tc>
                  <a:txBody>
                    <a:bodyPr/>
                    <a:lstStyle/>
                    <a:p>
                      <a:r>
                        <a:rPr lang="cs-CZ" dirty="0"/>
                        <a:t>11</a:t>
                      </a:r>
                    </a:p>
                  </a:txBody>
                  <a:tcPr/>
                </a:tc>
                <a:tc>
                  <a:txBody>
                    <a:bodyPr/>
                    <a:lstStyle/>
                    <a:p>
                      <a:r>
                        <a:rPr lang="cs-CZ" dirty="0"/>
                        <a:t>1</a:t>
                      </a:r>
                    </a:p>
                  </a:txBody>
                  <a:tcPr/>
                </a:tc>
                <a:extLst>
                  <a:ext uri="{0D108BD9-81ED-4DB2-BD59-A6C34878D82A}">
                    <a16:rowId xmlns:a16="http://schemas.microsoft.com/office/drawing/2014/main" val="607947340"/>
                  </a:ext>
                </a:extLst>
              </a:tr>
            </a:tbl>
          </a:graphicData>
        </a:graphic>
      </p:graphicFrame>
    </p:spTree>
    <p:extLst>
      <p:ext uri="{BB962C8B-B14F-4D97-AF65-F5344CB8AC3E}">
        <p14:creationId xmlns:p14="http://schemas.microsoft.com/office/powerpoint/2010/main" val="42736543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765483-6534-401B-88CC-9346E8A674F0}"/>
              </a:ext>
            </a:extLst>
          </p:cNvPr>
          <p:cNvSpPr>
            <a:spLocks noGrp="1"/>
          </p:cNvSpPr>
          <p:nvPr>
            <p:ph type="title"/>
          </p:nvPr>
        </p:nvSpPr>
        <p:spPr/>
        <p:txBody>
          <a:bodyPr/>
          <a:lstStyle/>
          <a:p>
            <a:r>
              <a:rPr lang="cs-CZ" dirty="0"/>
              <a:t>Počet dnů na odpověď</a:t>
            </a:r>
            <a:br>
              <a:rPr lang="cs-CZ" dirty="0"/>
            </a:br>
            <a:r>
              <a:rPr lang="cs-CZ" dirty="0"/>
              <a:t/>
            </a:r>
            <a:br>
              <a:rPr lang="cs-CZ" dirty="0"/>
            </a:br>
            <a:r>
              <a:rPr lang="cs-CZ" dirty="0"/>
              <a:t>11/14</a:t>
            </a:r>
            <a:br>
              <a:rPr lang="cs-CZ" dirty="0"/>
            </a:br>
            <a:r>
              <a:rPr lang="cs-CZ" dirty="0"/>
              <a:t/>
            </a:r>
            <a:br>
              <a:rPr lang="cs-CZ" dirty="0"/>
            </a:br>
            <a:r>
              <a:rPr lang="cs-CZ" sz="2200" dirty="0"/>
              <a:t>STŘEDOČESKÝ KRAJ</a:t>
            </a:r>
            <a:endParaRPr lang="cs-CZ" dirty="0"/>
          </a:p>
        </p:txBody>
      </p:sp>
      <p:sp>
        <p:nvSpPr>
          <p:cNvPr id="3" name="Zástupný symbol pro obsah 2">
            <a:extLst>
              <a:ext uri="{FF2B5EF4-FFF2-40B4-BE49-F238E27FC236}">
                <a16:creationId xmlns:a16="http://schemas.microsoft.com/office/drawing/2014/main" id="{3F70CB6F-BC33-4C81-918C-52D63349A55D}"/>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7EED2E98-FCB5-4029-AADA-7FFF0E3315A1}"/>
              </a:ext>
            </a:extLst>
          </p:cNvPr>
          <p:cNvGraphicFramePr>
            <a:graphicFrameLocks/>
          </p:cNvGraphicFramePr>
          <p:nvPr>
            <p:extLst>
              <p:ext uri="{D42A27DB-BD31-4B8C-83A1-F6EECF244321}">
                <p14:modId xmlns:p14="http://schemas.microsoft.com/office/powerpoint/2010/main" val="3882691258"/>
              </p:ext>
            </p:extLst>
          </p:nvPr>
        </p:nvGraphicFramePr>
        <p:xfrm>
          <a:off x="3869268" y="686308"/>
          <a:ext cx="7315200" cy="445008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1758978832"/>
                    </a:ext>
                  </a:extLst>
                </a:gridCol>
                <a:gridCol w="3657600">
                  <a:extLst>
                    <a:ext uri="{9D8B030D-6E8A-4147-A177-3AD203B41FA5}">
                      <a16:colId xmlns:a16="http://schemas.microsoft.com/office/drawing/2014/main" val="1808512885"/>
                    </a:ext>
                  </a:extLst>
                </a:gridCol>
              </a:tblGrid>
              <a:tr h="370840">
                <a:tc>
                  <a:txBody>
                    <a:bodyPr/>
                    <a:lstStyle/>
                    <a:p>
                      <a:r>
                        <a:rPr lang="cs-CZ" dirty="0"/>
                        <a:t>Počet dnů na odpověď</a:t>
                      </a:r>
                    </a:p>
                  </a:txBody>
                  <a:tcPr/>
                </a:tc>
                <a:tc>
                  <a:txBody>
                    <a:bodyPr/>
                    <a:lstStyle/>
                    <a:p>
                      <a:r>
                        <a:rPr lang="cs-CZ" dirty="0"/>
                        <a:t>Četnost</a:t>
                      </a:r>
                    </a:p>
                  </a:txBody>
                  <a:tcPr/>
                </a:tc>
                <a:extLst>
                  <a:ext uri="{0D108BD9-81ED-4DB2-BD59-A6C34878D82A}">
                    <a16:rowId xmlns:a16="http://schemas.microsoft.com/office/drawing/2014/main" val="996760344"/>
                  </a:ext>
                </a:extLst>
              </a:tr>
              <a:tr h="370840">
                <a:tc>
                  <a:txBody>
                    <a:bodyPr/>
                    <a:lstStyle/>
                    <a:p>
                      <a:r>
                        <a:rPr lang="cs-CZ" dirty="0"/>
                        <a:t>0</a:t>
                      </a:r>
                    </a:p>
                  </a:txBody>
                  <a:tcPr/>
                </a:tc>
                <a:tc>
                  <a:txBody>
                    <a:bodyPr/>
                    <a:lstStyle/>
                    <a:p>
                      <a:r>
                        <a:rPr lang="cs-CZ" dirty="0"/>
                        <a:t>12</a:t>
                      </a:r>
                    </a:p>
                  </a:txBody>
                  <a:tcPr/>
                </a:tc>
                <a:extLst>
                  <a:ext uri="{0D108BD9-81ED-4DB2-BD59-A6C34878D82A}">
                    <a16:rowId xmlns:a16="http://schemas.microsoft.com/office/drawing/2014/main" val="2172091306"/>
                  </a:ext>
                </a:extLst>
              </a:tr>
              <a:tr h="370840">
                <a:tc>
                  <a:txBody>
                    <a:bodyPr/>
                    <a:lstStyle/>
                    <a:p>
                      <a:r>
                        <a:rPr lang="cs-CZ" dirty="0"/>
                        <a:t>1</a:t>
                      </a:r>
                    </a:p>
                  </a:txBody>
                  <a:tcPr/>
                </a:tc>
                <a:tc>
                  <a:txBody>
                    <a:bodyPr/>
                    <a:lstStyle/>
                    <a:p>
                      <a:r>
                        <a:rPr lang="cs-CZ" dirty="0"/>
                        <a:t>15</a:t>
                      </a:r>
                    </a:p>
                  </a:txBody>
                  <a:tcPr/>
                </a:tc>
                <a:extLst>
                  <a:ext uri="{0D108BD9-81ED-4DB2-BD59-A6C34878D82A}">
                    <a16:rowId xmlns:a16="http://schemas.microsoft.com/office/drawing/2014/main" val="3861857548"/>
                  </a:ext>
                </a:extLst>
              </a:tr>
              <a:tr h="370840">
                <a:tc>
                  <a:txBody>
                    <a:bodyPr/>
                    <a:lstStyle/>
                    <a:p>
                      <a:r>
                        <a:rPr lang="cs-CZ" dirty="0"/>
                        <a:t>2</a:t>
                      </a:r>
                    </a:p>
                  </a:txBody>
                  <a:tcPr/>
                </a:tc>
                <a:tc>
                  <a:txBody>
                    <a:bodyPr/>
                    <a:lstStyle/>
                    <a:p>
                      <a:r>
                        <a:rPr lang="cs-CZ" dirty="0"/>
                        <a:t>3</a:t>
                      </a:r>
                    </a:p>
                  </a:txBody>
                  <a:tcPr/>
                </a:tc>
                <a:extLst>
                  <a:ext uri="{0D108BD9-81ED-4DB2-BD59-A6C34878D82A}">
                    <a16:rowId xmlns:a16="http://schemas.microsoft.com/office/drawing/2014/main" val="1817726976"/>
                  </a:ext>
                </a:extLst>
              </a:tr>
              <a:tr h="370840">
                <a:tc>
                  <a:txBody>
                    <a:bodyPr/>
                    <a:lstStyle/>
                    <a:p>
                      <a:r>
                        <a:rPr lang="cs-CZ" dirty="0"/>
                        <a:t>3</a:t>
                      </a:r>
                    </a:p>
                  </a:txBody>
                  <a:tcPr/>
                </a:tc>
                <a:tc>
                  <a:txBody>
                    <a:bodyPr/>
                    <a:lstStyle/>
                    <a:p>
                      <a:r>
                        <a:rPr lang="cs-CZ" dirty="0"/>
                        <a:t>2</a:t>
                      </a:r>
                    </a:p>
                  </a:txBody>
                  <a:tcPr/>
                </a:tc>
                <a:extLst>
                  <a:ext uri="{0D108BD9-81ED-4DB2-BD59-A6C34878D82A}">
                    <a16:rowId xmlns:a16="http://schemas.microsoft.com/office/drawing/2014/main" val="1270062102"/>
                  </a:ext>
                </a:extLst>
              </a:tr>
              <a:tr h="370840">
                <a:tc>
                  <a:txBody>
                    <a:bodyPr/>
                    <a:lstStyle/>
                    <a:p>
                      <a:r>
                        <a:rPr lang="cs-CZ" dirty="0"/>
                        <a:t>4</a:t>
                      </a:r>
                    </a:p>
                  </a:txBody>
                  <a:tcPr/>
                </a:tc>
                <a:tc>
                  <a:txBody>
                    <a:bodyPr/>
                    <a:lstStyle/>
                    <a:p>
                      <a:r>
                        <a:rPr lang="cs-CZ" dirty="0"/>
                        <a:t>1</a:t>
                      </a:r>
                    </a:p>
                  </a:txBody>
                  <a:tcPr/>
                </a:tc>
                <a:extLst>
                  <a:ext uri="{0D108BD9-81ED-4DB2-BD59-A6C34878D82A}">
                    <a16:rowId xmlns:a16="http://schemas.microsoft.com/office/drawing/2014/main" val="1495685431"/>
                  </a:ext>
                </a:extLst>
              </a:tr>
              <a:tr h="370840">
                <a:tc>
                  <a:txBody>
                    <a:bodyPr/>
                    <a:lstStyle/>
                    <a:p>
                      <a:r>
                        <a:rPr lang="cs-CZ" dirty="0"/>
                        <a:t>5</a:t>
                      </a:r>
                    </a:p>
                  </a:txBody>
                  <a:tcPr/>
                </a:tc>
                <a:tc>
                  <a:txBody>
                    <a:bodyPr/>
                    <a:lstStyle/>
                    <a:p>
                      <a:r>
                        <a:rPr lang="cs-CZ" dirty="0"/>
                        <a:t>3</a:t>
                      </a:r>
                    </a:p>
                  </a:txBody>
                  <a:tcPr/>
                </a:tc>
                <a:extLst>
                  <a:ext uri="{0D108BD9-81ED-4DB2-BD59-A6C34878D82A}">
                    <a16:rowId xmlns:a16="http://schemas.microsoft.com/office/drawing/2014/main" val="622563951"/>
                  </a:ext>
                </a:extLst>
              </a:tr>
              <a:tr h="370840">
                <a:tc>
                  <a:txBody>
                    <a:bodyPr/>
                    <a:lstStyle/>
                    <a:p>
                      <a:r>
                        <a:rPr lang="cs-CZ" dirty="0"/>
                        <a:t>8</a:t>
                      </a:r>
                    </a:p>
                  </a:txBody>
                  <a:tcPr/>
                </a:tc>
                <a:tc>
                  <a:txBody>
                    <a:bodyPr/>
                    <a:lstStyle/>
                    <a:p>
                      <a:r>
                        <a:rPr lang="cs-CZ" dirty="0"/>
                        <a:t>3</a:t>
                      </a:r>
                    </a:p>
                  </a:txBody>
                  <a:tcPr/>
                </a:tc>
                <a:extLst>
                  <a:ext uri="{0D108BD9-81ED-4DB2-BD59-A6C34878D82A}">
                    <a16:rowId xmlns:a16="http://schemas.microsoft.com/office/drawing/2014/main" val="607947340"/>
                  </a:ext>
                </a:extLst>
              </a:tr>
              <a:tr h="370840">
                <a:tc>
                  <a:txBody>
                    <a:bodyPr/>
                    <a:lstStyle/>
                    <a:p>
                      <a:r>
                        <a:rPr lang="cs-CZ" dirty="0"/>
                        <a:t>10</a:t>
                      </a:r>
                    </a:p>
                  </a:txBody>
                  <a:tcPr/>
                </a:tc>
                <a:tc>
                  <a:txBody>
                    <a:bodyPr/>
                    <a:lstStyle/>
                    <a:p>
                      <a:r>
                        <a:rPr lang="cs-CZ" dirty="0"/>
                        <a:t>2</a:t>
                      </a:r>
                    </a:p>
                  </a:txBody>
                  <a:tcPr/>
                </a:tc>
                <a:extLst>
                  <a:ext uri="{0D108BD9-81ED-4DB2-BD59-A6C34878D82A}">
                    <a16:rowId xmlns:a16="http://schemas.microsoft.com/office/drawing/2014/main" val="2789882574"/>
                  </a:ext>
                </a:extLst>
              </a:tr>
              <a:tr h="370840">
                <a:tc>
                  <a:txBody>
                    <a:bodyPr/>
                    <a:lstStyle/>
                    <a:p>
                      <a:r>
                        <a:rPr lang="cs-CZ" dirty="0"/>
                        <a:t>12</a:t>
                      </a:r>
                    </a:p>
                  </a:txBody>
                  <a:tcPr/>
                </a:tc>
                <a:tc>
                  <a:txBody>
                    <a:bodyPr/>
                    <a:lstStyle/>
                    <a:p>
                      <a:r>
                        <a:rPr lang="cs-CZ" dirty="0"/>
                        <a:t>1</a:t>
                      </a:r>
                    </a:p>
                  </a:txBody>
                  <a:tcPr/>
                </a:tc>
                <a:extLst>
                  <a:ext uri="{0D108BD9-81ED-4DB2-BD59-A6C34878D82A}">
                    <a16:rowId xmlns:a16="http://schemas.microsoft.com/office/drawing/2014/main" val="2785620787"/>
                  </a:ext>
                </a:extLst>
              </a:tr>
              <a:tr h="370840">
                <a:tc>
                  <a:txBody>
                    <a:bodyPr/>
                    <a:lstStyle/>
                    <a:p>
                      <a:r>
                        <a:rPr lang="cs-CZ" dirty="0"/>
                        <a:t>14</a:t>
                      </a:r>
                    </a:p>
                  </a:txBody>
                  <a:tcPr/>
                </a:tc>
                <a:tc>
                  <a:txBody>
                    <a:bodyPr/>
                    <a:lstStyle/>
                    <a:p>
                      <a:r>
                        <a:rPr lang="cs-CZ" dirty="0"/>
                        <a:t>1</a:t>
                      </a:r>
                    </a:p>
                  </a:txBody>
                  <a:tcPr/>
                </a:tc>
                <a:extLst>
                  <a:ext uri="{0D108BD9-81ED-4DB2-BD59-A6C34878D82A}">
                    <a16:rowId xmlns:a16="http://schemas.microsoft.com/office/drawing/2014/main" val="805217939"/>
                  </a:ext>
                </a:extLst>
              </a:tr>
              <a:tr h="370840">
                <a:tc>
                  <a:txBody>
                    <a:bodyPr/>
                    <a:lstStyle/>
                    <a:p>
                      <a:r>
                        <a:rPr lang="cs-CZ" dirty="0"/>
                        <a:t>15</a:t>
                      </a:r>
                    </a:p>
                  </a:txBody>
                  <a:tcPr/>
                </a:tc>
                <a:tc>
                  <a:txBody>
                    <a:bodyPr/>
                    <a:lstStyle/>
                    <a:p>
                      <a:r>
                        <a:rPr lang="cs-CZ" dirty="0"/>
                        <a:t>1</a:t>
                      </a:r>
                    </a:p>
                  </a:txBody>
                  <a:tcPr/>
                </a:tc>
                <a:extLst>
                  <a:ext uri="{0D108BD9-81ED-4DB2-BD59-A6C34878D82A}">
                    <a16:rowId xmlns:a16="http://schemas.microsoft.com/office/drawing/2014/main" val="3486650199"/>
                  </a:ext>
                </a:extLst>
              </a:tr>
            </a:tbl>
          </a:graphicData>
        </a:graphic>
      </p:graphicFrame>
    </p:spTree>
    <p:extLst>
      <p:ext uri="{BB962C8B-B14F-4D97-AF65-F5344CB8AC3E}">
        <p14:creationId xmlns:p14="http://schemas.microsoft.com/office/powerpoint/2010/main" val="416752513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50F50B-04E0-480E-BB89-1C79AAFE6427}"/>
              </a:ext>
            </a:extLst>
          </p:cNvPr>
          <p:cNvSpPr>
            <a:spLocks noGrp="1"/>
          </p:cNvSpPr>
          <p:nvPr>
            <p:ph type="title"/>
          </p:nvPr>
        </p:nvSpPr>
        <p:spPr/>
        <p:txBody>
          <a:bodyPr/>
          <a:lstStyle/>
          <a:p>
            <a:r>
              <a:rPr lang="cs-CZ" dirty="0"/>
              <a:t>Počet dnů na odpověď</a:t>
            </a:r>
            <a:br>
              <a:rPr lang="cs-CZ" dirty="0"/>
            </a:br>
            <a:r>
              <a:rPr lang="cs-CZ" dirty="0"/>
              <a:t/>
            </a:r>
            <a:br>
              <a:rPr lang="cs-CZ" dirty="0"/>
            </a:br>
            <a:r>
              <a:rPr lang="cs-CZ" dirty="0"/>
              <a:t>12/14</a:t>
            </a:r>
            <a:br>
              <a:rPr lang="cs-CZ" dirty="0"/>
            </a:br>
            <a:r>
              <a:rPr lang="cs-CZ" dirty="0"/>
              <a:t/>
            </a:r>
            <a:br>
              <a:rPr lang="cs-CZ" dirty="0"/>
            </a:br>
            <a:r>
              <a:rPr lang="cs-CZ" sz="2200" dirty="0"/>
              <a:t>VYSOČINA</a:t>
            </a:r>
            <a:endParaRPr lang="cs-CZ" dirty="0"/>
          </a:p>
        </p:txBody>
      </p:sp>
      <p:sp>
        <p:nvSpPr>
          <p:cNvPr id="3" name="Zástupný symbol pro obsah 2">
            <a:extLst>
              <a:ext uri="{FF2B5EF4-FFF2-40B4-BE49-F238E27FC236}">
                <a16:creationId xmlns:a16="http://schemas.microsoft.com/office/drawing/2014/main" id="{01126DE8-3993-4AE3-A990-1F8F47905DE9}"/>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8613385D-35B4-465B-886E-C28CC872E4A6}"/>
              </a:ext>
            </a:extLst>
          </p:cNvPr>
          <p:cNvGraphicFramePr>
            <a:graphicFrameLocks/>
          </p:cNvGraphicFramePr>
          <p:nvPr>
            <p:extLst>
              <p:ext uri="{D42A27DB-BD31-4B8C-83A1-F6EECF244321}">
                <p14:modId xmlns:p14="http://schemas.microsoft.com/office/powerpoint/2010/main" val="2769329184"/>
              </p:ext>
            </p:extLst>
          </p:nvPr>
        </p:nvGraphicFramePr>
        <p:xfrm>
          <a:off x="3869268" y="724408"/>
          <a:ext cx="7315200" cy="407924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1758978832"/>
                    </a:ext>
                  </a:extLst>
                </a:gridCol>
                <a:gridCol w="3657600">
                  <a:extLst>
                    <a:ext uri="{9D8B030D-6E8A-4147-A177-3AD203B41FA5}">
                      <a16:colId xmlns:a16="http://schemas.microsoft.com/office/drawing/2014/main" val="1808512885"/>
                    </a:ext>
                  </a:extLst>
                </a:gridCol>
              </a:tblGrid>
              <a:tr h="370840">
                <a:tc>
                  <a:txBody>
                    <a:bodyPr/>
                    <a:lstStyle/>
                    <a:p>
                      <a:r>
                        <a:rPr lang="cs-CZ" dirty="0"/>
                        <a:t>Počet dnů na odpověď</a:t>
                      </a:r>
                    </a:p>
                  </a:txBody>
                  <a:tcPr/>
                </a:tc>
                <a:tc>
                  <a:txBody>
                    <a:bodyPr/>
                    <a:lstStyle/>
                    <a:p>
                      <a:r>
                        <a:rPr lang="cs-CZ" dirty="0"/>
                        <a:t>Četnost</a:t>
                      </a:r>
                    </a:p>
                  </a:txBody>
                  <a:tcPr/>
                </a:tc>
                <a:extLst>
                  <a:ext uri="{0D108BD9-81ED-4DB2-BD59-A6C34878D82A}">
                    <a16:rowId xmlns:a16="http://schemas.microsoft.com/office/drawing/2014/main" val="996760344"/>
                  </a:ext>
                </a:extLst>
              </a:tr>
              <a:tr h="370840">
                <a:tc>
                  <a:txBody>
                    <a:bodyPr/>
                    <a:lstStyle/>
                    <a:p>
                      <a:r>
                        <a:rPr lang="cs-CZ" dirty="0"/>
                        <a:t>1</a:t>
                      </a:r>
                    </a:p>
                  </a:txBody>
                  <a:tcPr/>
                </a:tc>
                <a:tc>
                  <a:txBody>
                    <a:bodyPr/>
                    <a:lstStyle/>
                    <a:p>
                      <a:r>
                        <a:rPr lang="cs-CZ" dirty="0"/>
                        <a:t>15</a:t>
                      </a:r>
                    </a:p>
                  </a:txBody>
                  <a:tcPr/>
                </a:tc>
                <a:extLst>
                  <a:ext uri="{0D108BD9-81ED-4DB2-BD59-A6C34878D82A}">
                    <a16:rowId xmlns:a16="http://schemas.microsoft.com/office/drawing/2014/main" val="2172091306"/>
                  </a:ext>
                </a:extLst>
              </a:tr>
              <a:tr h="370840">
                <a:tc>
                  <a:txBody>
                    <a:bodyPr/>
                    <a:lstStyle/>
                    <a:p>
                      <a:r>
                        <a:rPr lang="cs-CZ" dirty="0"/>
                        <a:t>2</a:t>
                      </a:r>
                    </a:p>
                  </a:txBody>
                  <a:tcPr/>
                </a:tc>
                <a:tc>
                  <a:txBody>
                    <a:bodyPr/>
                    <a:lstStyle/>
                    <a:p>
                      <a:r>
                        <a:rPr lang="cs-CZ" dirty="0"/>
                        <a:t>12</a:t>
                      </a:r>
                    </a:p>
                  </a:txBody>
                  <a:tcPr/>
                </a:tc>
                <a:extLst>
                  <a:ext uri="{0D108BD9-81ED-4DB2-BD59-A6C34878D82A}">
                    <a16:rowId xmlns:a16="http://schemas.microsoft.com/office/drawing/2014/main" val="3861857548"/>
                  </a:ext>
                </a:extLst>
              </a:tr>
              <a:tr h="370840">
                <a:tc>
                  <a:txBody>
                    <a:bodyPr/>
                    <a:lstStyle/>
                    <a:p>
                      <a:r>
                        <a:rPr lang="cs-CZ" dirty="0"/>
                        <a:t>5</a:t>
                      </a:r>
                    </a:p>
                  </a:txBody>
                  <a:tcPr/>
                </a:tc>
                <a:tc>
                  <a:txBody>
                    <a:bodyPr/>
                    <a:lstStyle/>
                    <a:p>
                      <a:r>
                        <a:rPr lang="cs-CZ" dirty="0"/>
                        <a:t>1</a:t>
                      </a:r>
                    </a:p>
                  </a:txBody>
                  <a:tcPr/>
                </a:tc>
                <a:extLst>
                  <a:ext uri="{0D108BD9-81ED-4DB2-BD59-A6C34878D82A}">
                    <a16:rowId xmlns:a16="http://schemas.microsoft.com/office/drawing/2014/main" val="1817726976"/>
                  </a:ext>
                </a:extLst>
              </a:tr>
              <a:tr h="370840">
                <a:tc>
                  <a:txBody>
                    <a:bodyPr/>
                    <a:lstStyle/>
                    <a:p>
                      <a:r>
                        <a:rPr lang="cs-CZ" dirty="0"/>
                        <a:t>6</a:t>
                      </a:r>
                    </a:p>
                  </a:txBody>
                  <a:tcPr/>
                </a:tc>
                <a:tc>
                  <a:txBody>
                    <a:bodyPr/>
                    <a:lstStyle/>
                    <a:p>
                      <a:r>
                        <a:rPr lang="cs-CZ" dirty="0"/>
                        <a:t>2</a:t>
                      </a:r>
                    </a:p>
                  </a:txBody>
                  <a:tcPr/>
                </a:tc>
                <a:extLst>
                  <a:ext uri="{0D108BD9-81ED-4DB2-BD59-A6C34878D82A}">
                    <a16:rowId xmlns:a16="http://schemas.microsoft.com/office/drawing/2014/main" val="1270062102"/>
                  </a:ext>
                </a:extLst>
              </a:tr>
              <a:tr h="370840">
                <a:tc>
                  <a:txBody>
                    <a:bodyPr/>
                    <a:lstStyle/>
                    <a:p>
                      <a:r>
                        <a:rPr lang="cs-CZ" dirty="0"/>
                        <a:t>7</a:t>
                      </a:r>
                    </a:p>
                  </a:txBody>
                  <a:tcPr/>
                </a:tc>
                <a:tc>
                  <a:txBody>
                    <a:bodyPr/>
                    <a:lstStyle/>
                    <a:p>
                      <a:r>
                        <a:rPr lang="cs-CZ" dirty="0"/>
                        <a:t>1</a:t>
                      </a:r>
                    </a:p>
                  </a:txBody>
                  <a:tcPr/>
                </a:tc>
                <a:extLst>
                  <a:ext uri="{0D108BD9-81ED-4DB2-BD59-A6C34878D82A}">
                    <a16:rowId xmlns:a16="http://schemas.microsoft.com/office/drawing/2014/main" val="1495685431"/>
                  </a:ext>
                </a:extLst>
              </a:tr>
              <a:tr h="370840">
                <a:tc>
                  <a:txBody>
                    <a:bodyPr/>
                    <a:lstStyle/>
                    <a:p>
                      <a:r>
                        <a:rPr lang="cs-CZ" dirty="0"/>
                        <a:t>8</a:t>
                      </a:r>
                    </a:p>
                  </a:txBody>
                  <a:tcPr/>
                </a:tc>
                <a:tc>
                  <a:txBody>
                    <a:bodyPr/>
                    <a:lstStyle/>
                    <a:p>
                      <a:r>
                        <a:rPr lang="cs-CZ" dirty="0"/>
                        <a:t>2</a:t>
                      </a:r>
                    </a:p>
                  </a:txBody>
                  <a:tcPr/>
                </a:tc>
                <a:extLst>
                  <a:ext uri="{0D108BD9-81ED-4DB2-BD59-A6C34878D82A}">
                    <a16:rowId xmlns:a16="http://schemas.microsoft.com/office/drawing/2014/main" val="622563951"/>
                  </a:ext>
                </a:extLst>
              </a:tr>
              <a:tr h="370840">
                <a:tc>
                  <a:txBody>
                    <a:bodyPr/>
                    <a:lstStyle/>
                    <a:p>
                      <a:r>
                        <a:rPr lang="cs-CZ" dirty="0"/>
                        <a:t>9</a:t>
                      </a:r>
                    </a:p>
                  </a:txBody>
                  <a:tcPr/>
                </a:tc>
                <a:tc>
                  <a:txBody>
                    <a:bodyPr/>
                    <a:lstStyle/>
                    <a:p>
                      <a:r>
                        <a:rPr lang="cs-CZ" dirty="0"/>
                        <a:t>1</a:t>
                      </a:r>
                    </a:p>
                  </a:txBody>
                  <a:tcPr/>
                </a:tc>
                <a:extLst>
                  <a:ext uri="{0D108BD9-81ED-4DB2-BD59-A6C34878D82A}">
                    <a16:rowId xmlns:a16="http://schemas.microsoft.com/office/drawing/2014/main" val="607947340"/>
                  </a:ext>
                </a:extLst>
              </a:tr>
              <a:tr h="370840">
                <a:tc>
                  <a:txBody>
                    <a:bodyPr/>
                    <a:lstStyle/>
                    <a:p>
                      <a:r>
                        <a:rPr lang="cs-CZ" dirty="0"/>
                        <a:t>10</a:t>
                      </a:r>
                    </a:p>
                  </a:txBody>
                  <a:tcPr/>
                </a:tc>
                <a:tc>
                  <a:txBody>
                    <a:bodyPr/>
                    <a:lstStyle/>
                    <a:p>
                      <a:r>
                        <a:rPr lang="cs-CZ" dirty="0"/>
                        <a:t>1</a:t>
                      </a:r>
                    </a:p>
                  </a:txBody>
                  <a:tcPr/>
                </a:tc>
                <a:extLst>
                  <a:ext uri="{0D108BD9-81ED-4DB2-BD59-A6C34878D82A}">
                    <a16:rowId xmlns:a16="http://schemas.microsoft.com/office/drawing/2014/main" val="2789882574"/>
                  </a:ext>
                </a:extLst>
              </a:tr>
              <a:tr h="370840">
                <a:tc>
                  <a:txBody>
                    <a:bodyPr/>
                    <a:lstStyle/>
                    <a:p>
                      <a:r>
                        <a:rPr lang="cs-CZ" dirty="0"/>
                        <a:t>14</a:t>
                      </a:r>
                    </a:p>
                  </a:txBody>
                  <a:tcPr/>
                </a:tc>
                <a:tc>
                  <a:txBody>
                    <a:bodyPr/>
                    <a:lstStyle/>
                    <a:p>
                      <a:r>
                        <a:rPr lang="cs-CZ" dirty="0"/>
                        <a:t>2</a:t>
                      </a:r>
                    </a:p>
                  </a:txBody>
                  <a:tcPr/>
                </a:tc>
                <a:extLst>
                  <a:ext uri="{0D108BD9-81ED-4DB2-BD59-A6C34878D82A}">
                    <a16:rowId xmlns:a16="http://schemas.microsoft.com/office/drawing/2014/main" val="2785620787"/>
                  </a:ext>
                </a:extLst>
              </a:tr>
              <a:tr h="370840">
                <a:tc>
                  <a:txBody>
                    <a:bodyPr/>
                    <a:lstStyle/>
                    <a:p>
                      <a:r>
                        <a:rPr lang="cs-CZ" dirty="0"/>
                        <a:t>16</a:t>
                      </a:r>
                    </a:p>
                  </a:txBody>
                  <a:tcPr/>
                </a:tc>
                <a:tc>
                  <a:txBody>
                    <a:bodyPr/>
                    <a:lstStyle/>
                    <a:p>
                      <a:r>
                        <a:rPr lang="cs-CZ" dirty="0"/>
                        <a:t>1</a:t>
                      </a:r>
                    </a:p>
                  </a:txBody>
                  <a:tcPr/>
                </a:tc>
                <a:extLst>
                  <a:ext uri="{0D108BD9-81ED-4DB2-BD59-A6C34878D82A}">
                    <a16:rowId xmlns:a16="http://schemas.microsoft.com/office/drawing/2014/main" val="805217939"/>
                  </a:ext>
                </a:extLst>
              </a:tr>
            </a:tbl>
          </a:graphicData>
        </a:graphic>
      </p:graphicFrame>
    </p:spTree>
    <p:extLst>
      <p:ext uri="{BB962C8B-B14F-4D97-AF65-F5344CB8AC3E}">
        <p14:creationId xmlns:p14="http://schemas.microsoft.com/office/powerpoint/2010/main" val="127601412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932DA1-4D45-46DD-A296-0AC2CCBCFB52}"/>
              </a:ext>
            </a:extLst>
          </p:cNvPr>
          <p:cNvSpPr>
            <a:spLocks noGrp="1"/>
          </p:cNvSpPr>
          <p:nvPr>
            <p:ph type="title"/>
          </p:nvPr>
        </p:nvSpPr>
        <p:spPr/>
        <p:txBody>
          <a:bodyPr/>
          <a:lstStyle/>
          <a:p>
            <a:r>
              <a:rPr lang="cs-CZ" dirty="0"/>
              <a:t>Počet dnů na odpověď</a:t>
            </a:r>
            <a:br>
              <a:rPr lang="cs-CZ" dirty="0"/>
            </a:br>
            <a:r>
              <a:rPr lang="cs-CZ" dirty="0"/>
              <a:t/>
            </a:r>
            <a:br>
              <a:rPr lang="cs-CZ" dirty="0"/>
            </a:br>
            <a:r>
              <a:rPr lang="cs-CZ" dirty="0"/>
              <a:t>13/14</a:t>
            </a:r>
            <a:br>
              <a:rPr lang="cs-CZ" dirty="0"/>
            </a:br>
            <a:r>
              <a:rPr lang="cs-CZ" dirty="0"/>
              <a:t/>
            </a:r>
            <a:br>
              <a:rPr lang="cs-CZ" dirty="0"/>
            </a:br>
            <a:r>
              <a:rPr lang="cs-CZ" sz="2200" dirty="0"/>
              <a:t>KRÁLOVÉHRADECKÝ KRAJ</a:t>
            </a:r>
            <a:endParaRPr lang="cs-CZ" dirty="0"/>
          </a:p>
        </p:txBody>
      </p:sp>
      <p:sp>
        <p:nvSpPr>
          <p:cNvPr id="3" name="Zástupný symbol pro obsah 2">
            <a:extLst>
              <a:ext uri="{FF2B5EF4-FFF2-40B4-BE49-F238E27FC236}">
                <a16:creationId xmlns:a16="http://schemas.microsoft.com/office/drawing/2014/main" id="{97956019-9E1A-4A81-AB30-8F25E450B22A}"/>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34E4DA89-D75C-4082-9852-0E092A5E1AAF}"/>
              </a:ext>
            </a:extLst>
          </p:cNvPr>
          <p:cNvGraphicFramePr>
            <a:graphicFrameLocks/>
          </p:cNvGraphicFramePr>
          <p:nvPr>
            <p:extLst>
              <p:ext uri="{D42A27DB-BD31-4B8C-83A1-F6EECF244321}">
                <p14:modId xmlns:p14="http://schemas.microsoft.com/office/powerpoint/2010/main" val="587301248"/>
              </p:ext>
            </p:extLst>
          </p:nvPr>
        </p:nvGraphicFramePr>
        <p:xfrm>
          <a:off x="3869268" y="724408"/>
          <a:ext cx="7315200" cy="296672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1758978832"/>
                    </a:ext>
                  </a:extLst>
                </a:gridCol>
                <a:gridCol w="3657600">
                  <a:extLst>
                    <a:ext uri="{9D8B030D-6E8A-4147-A177-3AD203B41FA5}">
                      <a16:colId xmlns:a16="http://schemas.microsoft.com/office/drawing/2014/main" val="1808512885"/>
                    </a:ext>
                  </a:extLst>
                </a:gridCol>
              </a:tblGrid>
              <a:tr h="370840">
                <a:tc>
                  <a:txBody>
                    <a:bodyPr/>
                    <a:lstStyle/>
                    <a:p>
                      <a:r>
                        <a:rPr lang="cs-CZ" dirty="0"/>
                        <a:t>Počet dnů na odpověď</a:t>
                      </a:r>
                    </a:p>
                  </a:txBody>
                  <a:tcPr/>
                </a:tc>
                <a:tc>
                  <a:txBody>
                    <a:bodyPr/>
                    <a:lstStyle/>
                    <a:p>
                      <a:r>
                        <a:rPr lang="cs-CZ" dirty="0"/>
                        <a:t>Četnost</a:t>
                      </a:r>
                    </a:p>
                  </a:txBody>
                  <a:tcPr/>
                </a:tc>
                <a:extLst>
                  <a:ext uri="{0D108BD9-81ED-4DB2-BD59-A6C34878D82A}">
                    <a16:rowId xmlns:a16="http://schemas.microsoft.com/office/drawing/2014/main" val="996760344"/>
                  </a:ext>
                </a:extLst>
              </a:tr>
              <a:tr h="370840">
                <a:tc>
                  <a:txBody>
                    <a:bodyPr/>
                    <a:lstStyle/>
                    <a:p>
                      <a:r>
                        <a:rPr lang="cs-CZ" dirty="0"/>
                        <a:t>0</a:t>
                      </a:r>
                    </a:p>
                  </a:txBody>
                  <a:tcPr/>
                </a:tc>
                <a:tc>
                  <a:txBody>
                    <a:bodyPr/>
                    <a:lstStyle/>
                    <a:p>
                      <a:r>
                        <a:rPr lang="cs-CZ" dirty="0"/>
                        <a:t>4</a:t>
                      </a:r>
                    </a:p>
                  </a:txBody>
                  <a:tcPr/>
                </a:tc>
                <a:extLst>
                  <a:ext uri="{0D108BD9-81ED-4DB2-BD59-A6C34878D82A}">
                    <a16:rowId xmlns:a16="http://schemas.microsoft.com/office/drawing/2014/main" val="2172091306"/>
                  </a:ext>
                </a:extLst>
              </a:tr>
              <a:tr h="370840">
                <a:tc>
                  <a:txBody>
                    <a:bodyPr/>
                    <a:lstStyle/>
                    <a:p>
                      <a:r>
                        <a:rPr lang="cs-CZ" dirty="0"/>
                        <a:t>1</a:t>
                      </a:r>
                    </a:p>
                  </a:txBody>
                  <a:tcPr/>
                </a:tc>
                <a:tc>
                  <a:txBody>
                    <a:bodyPr/>
                    <a:lstStyle/>
                    <a:p>
                      <a:r>
                        <a:rPr lang="cs-CZ" dirty="0"/>
                        <a:t>3</a:t>
                      </a:r>
                    </a:p>
                  </a:txBody>
                  <a:tcPr/>
                </a:tc>
                <a:extLst>
                  <a:ext uri="{0D108BD9-81ED-4DB2-BD59-A6C34878D82A}">
                    <a16:rowId xmlns:a16="http://schemas.microsoft.com/office/drawing/2014/main" val="3861857548"/>
                  </a:ext>
                </a:extLst>
              </a:tr>
              <a:tr h="370840">
                <a:tc>
                  <a:txBody>
                    <a:bodyPr/>
                    <a:lstStyle/>
                    <a:p>
                      <a:r>
                        <a:rPr lang="cs-CZ" dirty="0"/>
                        <a:t>2</a:t>
                      </a:r>
                    </a:p>
                  </a:txBody>
                  <a:tcPr/>
                </a:tc>
                <a:tc>
                  <a:txBody>
                    <a:bodyPr/>
                    <a:lstStyle/>
                    <a:p>
                      <a:r>
                        <a:rPr lang="cs-CZ" dirty="0"/>
                        <a:t>4</a:t>
                      </a:r>
                    </a:p>
                  </a:txBody>
                  <a:tcPr/>
                </a:tc>
                <a:extLst>
                  <a:ext uri="{0D108BD9-81ED-4DB2-BD59-A6C34878D82A}">
                    <a16:rowId xmlns:a16="http://schemas.microsoft.com/office/drawing/2014/main" val="1817726976"/>
                  </a:ext>
                </a:extLst>
              </a:tr>
              <a:tr h="370840">
                <a:tc>
                  <a:txBody>
                    <a:bodyPr/>
                    <a:lstStyle/>
                    <a:p>
                      <a:r>
                        <a:rPr lang="cs-CZ" dirty="0"/>
                        <a:t>4</a:t>
                      </a:r>
                    </a:p>
                  </a:txBody>
                  <a:tcPr/>
                </a:tc>
                <a:tc>
                  <a:txBody>
                    <a:bodyPr/>
                    <a:lstStyle/>
                    <a:p>
                      <a:r>
                        <a:rPr lang="cs-CZ" dirty="0"/>
                        <a:t>4</a:t>
                      </a:r>
                    </a:p>
                  </a:txBody>
                  <a:tcPr/>
                </a:tc>
                <a:extLst>
                  <a:ext uri="{0D108BD9-81ED-4DB2-BD59-A6C34878D82A}">
                    <a16:rowId xmlns:a16="http://schemas.microsoft.com/office/drawing/2014/main" val="1270062102"/>
                  </a:ext>
                </a:extLst>
              </a:tr>
              <a:tr h="370840">
                <a:tc>
                  <a:txBody>
                    <a:bodyPr/>
                    <a:lstStyle/>
                    <a:p>
                      <a:r>
                        <a:rPr lang="cs-CZ" dirty="0"/>
                        <a:t>5</a:t>
                      </a:r>
                    </a:p>
                  </a:txBody>
                  <a:tcPr/>
                </a:tc>
                <a:tc>
                  <a:txBody>
                    <a:bodyPr/>
                    <a:lstStyle/>
                    <a:p>
                      <a:r>
                        <a:rPr lang="cs-CZ" dirty="0"/>
                        <a:t>1</a:t>
                      </a:r>
                    </a:p>
                  </a:txBody>
                  <a:tcPr/>
                </a:tc>
                <a:extLst>
                  <a:ext uri="{0D108BD9-81ED-4DB2-BD59-A6C34878D82A}">
                    <a16:rowId xmlns:a16="http://schemas.microsoft.com/office/drawing/2014/main" val="1495685431"/>
                  </a:ext>
                </a:extLst>
              </a:tr>
              <a:tr h="370840">
                <a:tc>
                  <a:txBody>
                    <a:bodyPr/>
                    <a:lstStyle/>
                    <a:p>
                      <a:r>
                        <a:rPr lang="cs-CZ" dirty="0"/>
                        <a:t>6</a:t>
                      </a:r>
                    </a:p>
                  </a:txBody>
                  <a:tcPr/>
                </a:tc>
                <a:tc>
                  <a:txBody>
                    <a:bodyPr/>
                    <a:lstStyle/>
                    <a:p>
                      <a:r>
                        <a:rPr lang="cs-CZ" dirty="0"/>
                        <a:t>1</a:t>
                      </a:r>
                    </a:p>
                  </a:txBody>
                  <a:tcPr/>
                </a:tc>
                <a:extLst>
                  <a:ext uri="{0D108BD9-81ED-4DB2-BD59-A6C34878D82A}">
                    <a16:rowId xmlns:a16="http://schemas.microsoft.com/office/drawing/2014/main" val="622563951"/>
                  </a:ext>
                </a:extLst>
              </a:tr>
              <a:tr h="370840">
                <a:tc>
                  <a:txBody>
                    <a:bodyPr/>
                    <a:lstStyle/>
                    <a:p>
                      <a:r>
                        <a:rPr lang="cs-CZ" dirty="0"/>
                        <a:t>7</a:t>
                      </a:r>
                    </a:p>
                  </a:txBody>
                  <a:tcPr/>
                </a:tc>
                <a:tc>
                  <a:txBody>
                    <a:bodyPr/>
                    <a:lstStyle/>
                    <a:p>
                      <a:r>
                        <a:rPr lang="cs-CZ" dirty="0"/>
                        <a:t>1</a:t>
                      </a:r>
                    </a:p>
                  </a:txBody>
                  <a:tcPr/>
                </a:tc>
                <a:extLst>
                  <a:ext uri="{0D108BD9-81ED-4DB2-BD59-A6C34878D82A}">
                    <a16:rowId xmlns:a16="http://schemas.microsoft.com/office/drawing/2014/main" val="607947340"/>
                  </a:ext>
                </a:extLst>
              </a:tr>
            </a:tbl>
          </a:graphicData>
        </a:graphic>
      </p:graphicFrame>
    </p:spTree>
    <p:extLst>
      <p:ext uri="{BB962C8B-B14F-4D97-AF65-F5344CB8AC3E}">
        <p14:creationId xmlns:p14="http://schemas.microsoft.com/office/powerpoint/2010/main" val="192453784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8CA868-DE67-4BC9-80AD-1BB2BA30D5B8}"/>
              </a:ext>
            </a:extLst>
          </p:cNvPr>
          <p:cNvSpPr>
            <a:spLocks noGrp="1"/>
          </p:cNvSpPr>
          <p:nvPr>
            <p:ph type="title"/>
          </p:nvPr>
        </p:nvSpPr>
        <p:spPr/>
        <p:txBody>
          <a:bodyPr/>
          <a:lstStyle/>
          <a:p>
            <a:r>
              <a:rPr lang="cs-CZ" dirty="0"/>
              <a:t>Počet dnů na odpověď</a:t>
            </a:r>
            <a:br>
              <a:rPr lang="cs-CZ" dirty="0"/>
            </a:br>
            <a:r>
              <a:rPr lang="cs-CZ" dirty="0"/>
              <a:t/>
            </a:r>
            <a:br>
              <a:rPr lang="cs-CZ" dirty="0"/>
            </a:br>
            <a:r>
              <a:rPr lang="cs-CZ" dirty="0"/>
              <a:t>14/14</a:t>
            </a:r>
            <a:br>
              <a:rPr lang="cs-CZ" dirty="0"/>
            </a:br>
            <a:r>
              <a:rPr lang="cs-CZ" dirty="0"/>
              <a:t/>
            </a:r>
            <a:br>
              <a:rPr lang="cs-CZ" dirty="0"/>
            </a:br>
            <a:r>
              <a:rPr lang="cs-CZ" sz="2200" dirty="0"/>
              <a:t>ÚSTECKÝ KRAJ</a:t>
            </a:r>
            <a:endParaRPr lang="cs-CZ" dirty="0"/>
          </a:p>
        </p:txBody>
      </p:sp>
      <p:sp>
        <p:nvSpPr>
          <p:cNvPr id="3" name="Zástupný symbol pro obsah 2">
            <a:extLst>
              <a:ext uri="{FF2B5EF4-FFF2-40B4-BE49-F238E27FC236}">
                <a16:creationId xmlns:a16="http://schemas.microsoft.com/office/drawing/2014/main" id="{F3FA25C2-7485-42AA-9453-FFE0851BFEAD}"/>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83EC603C-3ED1-4D85-8B6E-82AA8CFBDD2F}"/>
              </a:ext>
            </a:extLst>
          </p:cNvPr>
          <p:cNvGraphicFramePr>
            <a:graphicFrameLocks/>
          </p:cNvGraphicFramePr>
          <p:nvPr>
            <p:extLst>
              <p:ext uri="{D42A27DB-BD31-4B8C-83A1-F6EECF244321}">
                <p14:modId xmlns:p14="http://schemas.microsoft.com/office/powerpoint/2010/main" val="4006240454"/>
              </p:ext>
            </p:extLst>
          </p:nvPr>
        </p:nvGraphicFramePr>
        <p:xfrm>
          <a:off x="3869268" y="864108"/>
          <a:ext cx="7315200" cy="333756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1758978832"/>
                    </a:ext>
                  </a:extLst>
                </a:gridCol>
                <a:gridCol w="3657600">
                  <a:extLst>
                    <a:ext uri="{9D8B030D-6E8A-4147-A177-3AD203B41FA5}">
                      <a16:colId xmlns:a16="http://schemas.microsoft.com/office/drawing/2014/main" val="1808512885"/>
                    </a:ext>
                  </a:extLst>
                </a:gridCol>
              </a:tblGrid>
              <a:tr h="370840">
                <a:tc>
                  <a:txBody>
                    <a:bodyPr/>
                    <a:lstStyle/>
                    <a:p>
                      <a:r>
                        <a:rPr lang="cs-CZ" dirty="0"/>
                        <a:t>Počet dnů na odpověď</a:t>
                      </a:r>
                    </a:p>
                  </a:txBody>
                  <a:tcPr/>
                </a:tc>
                <a:tc>
                  <a:txBody>
                    <a:bodyPr/>
                    <a:lstStyle/>
                    <a:p>
                      <a:r>
                        <a:rPr lang="cs-CZ" dirty="0"/>
                        <a:t>Četnost</a:t>
                      </a:r>
                    </a:p>
                  </a:txBody>
                  <a:tcPr/>
                </a:tc>
                <a:extLst>
                  <a:ext uri="{0D108BD9-81ED-4DB2-BD59-A6C34878D82A}">
                    <a16:rowId xmlns:a16="http://schemas.microsoft.com/office/drawing/2014/main" val="996760344"/>
                  </a:ext>
                </a:extLst>
              </a:tr>
              <a:tr h="370840">
                <a:tc>
                  <a:txBody>
                    <a:bodyPr/>
                    <a:lstStyle/>
                    <a:p>
                      <a:r>
                        <a:rPr lang="cs-CZ" dirty="0"/>
                        <a:t>0</a:t>
                      </a:r>
                    </a:p>
                  </a:txBody>
                  <a:tcPr/>
                </a:tc>
                <a:tc>
                  <a:txBody>
                    <a:bodyPr/>
                    <a:lstStyle/>
                    <a:p>
                      <a:r>
                        <a:rPr lang="cs-CZ" dirty="0"/>
                        <a:t>3</a:t>
                      </a:r>
                    </a:p>
                  </a:txBody>
                  <a:tcPr/>
                </a:tc>
                <a:extLst>
                  <a:ext uri="{0D108BD9-81ED-4DB2-BD59-A6C34878D82A}">
                    <a16:rowId xmlns:a16="http://schemas.microsoft.com/office/drawing/2014/main" val="2172091306"/>
                  </a:ext>
                </a:extLst>
              </a:tr>
              <a:tr h="370840">
                <a:tc>
                  <a:txBody>
                    <a:bodyPr/>
                    <a:lstStyle/>
                    <a:p>
                      <a:r>
                        <a:rPr lang="cs-CZ" dirty="0"/>
                        <a:t>1</a:t>
                      </a:r>
                    </a:p>
                  </a:txBody>
                  <a:tcPr/>
                </a:tc>
                <a:tc>
                  <a:txBody>
                    <a:bodyPr/>
                    <a:lstStyle/>
                    <a:p>
                      <a:r>
                        <a:rPr lang="cs-CZ" dirty="0"/>
                        <a:t>8</a:t>
                      </a:r>
                    </a:p>
                  </a:txBody>
                  <a:tcPr/>
                </a:tc>
                <a:extLst>
                  <a:ext uri="{0D108BD9-81ED-4DB2-BD59-A6C34878D82A}">
                    <a16:rowId xmlns:a16="http://schemas.microsoft.com/office/drawing/2014/main" val="3861857548"/>
                  </a:ext>
                </a:extLst>
              </a:tr>
              <a:tr h="370840">
                <a:tc>
                  <a:txBody>
                    <a:bodyPr/>
                    <a:lstStyle/>
                    <a:p>
                      <a:r>
                        <a:rPr lang="cs-CZ" dirty="0"/>
                        <a:t>2</a:t>
                      </a:r>
                    </a:p>
                  </a:txBody>
                  <a:tcPr/>
                </a:tc>
                <a:tc>
                  <a:txBody>
                    <a:bodyPr/>
                    <a:lstStyle/>
                    <a:p>
                      <a:r>
                        <a:rPr lang="cs-CZ" dirty="0"/>
                        <a:t>5</a:t>
                      </a:r>
                    </a:p>
                  </a:txBody>
                  <a:tcPr/>
                </a:tc>
                <a:extLst>
                  <a:ext uri="{0D108BD9-81ED-4DB2-BD59-A6C34878D82A}">
                    <a16:rowId xmlns:a16="http://schemas.microsoft.com/office/drawing/2014/main" val="1817726976"/>
                  </a:ext>
                </a:extLst>
              </a:tr>
              <a:tr h="370840">
                <a:tc>
                  <a:txBody>
                    <a:bodyPr/>
                    <a:lstStyle/>
                    <a:p>
                      <a:r>
                        <a:rPr lang="cs-CZ" dirty="0"/>
                        <a:t>4</a:t>
                      </a:r>
                    </a:p>
                  </a:txBody>
                  <a:tcPr/>
                </a:tc>
                <a:tc>
                  <a:txBody>
                    <a:bodyPr/>
                    <a:lstStyle/>
                    <a:p>
                      <a:r>
                        <a:rPr lang="cs-CZ" dirty="0"/>
                        <a:t>2</a:t>
                      </a:r>
                    </a:p>
                  </a:txBody>
                  <a:tcPr/>
                </a:tc>
                <a:extLst>
                  <a:ext uri="{0D108BD9-81ED-4DB2-BD59-A6C34878D82A}">
                    <a16:rowId xmlns:a16="http://schemas.microsoft.com/office/drawing/2014/main" val="1270062102"/>
                  </a:ext>
                </a:extLst>
              </a:tr>
              <a:tr h="370840">
                <a:tc>
                  <a:txBody>
                    <a:bodyPr/>
                    <a:lstStyle/>
                    <a:p>
                      <a:r>
                        <a:rPr lang="cs-CZ" dirty="0"/>
                        <a:t>7</a:t>
                      </a:r>
                    </a:p>
                  </a:txBody>
                  <a:tcPr/>
                </a:tc>
                <a:tc>
                  <a:txBody>
                    <a:bodyPr/>
                    <a:lstStyle/>
                    <a:p>
                      <a:r>
                        <a:rPr lang="cs-CZ" dirty="0"/>
                        <a:t>1</a:t>
                      </a:r>
                    </a:p>
                  </a:txBody>
                  <a:tcPr/>
                </a:tc>
                <a:extLst>
                  <a:ext uri="{0D108BD9-81ED-4DB2-BD59-A6C34878D82A}">
                    <a16:rowId xmlns:a16="http://schemas.microsoft.com/office/drawing/2014/main" val="1495685431"/>
                  </a:ext>
                </a:extLst>
              </a:tr>
              <a:tr h="370840">
                <a:tc>
                  <a:txBody>
                    <a:bodyPr/>
                    <a:lstStyle/>
                    <a:p>
                      <a:r>
                        <a:rPr lang="cs-CZ" dirty="0"/>
                        <a:t>8</a:t>
                      </a:r>
                    </a:p>
                  </a:txBody>
                  <a:tcPr/>
                </a:tc>
                <a:tc>
                  <a:txBody>
                    <a:bodyPr/>
                    <a:lstStyle/>
                    <a:p>
                      <a:r>
                        <a:rPr lang="cs-CZ" dirty="0"/>
                        <a:t>2</a:t>
                      </a:r>
                    </a:p>
                  </a:txBody>
                  <a:tcPr/>
                </a:tc>
                <a:extLst>
                  <a:ext uri="{0D108BD9-81ED-4DB2-BD59-A6C34878D82A}">
                    <a16:rowId xmlns:a16="http://schemas.microsoft.com/office/drawing/2014/main" val="622563951"/>
                  </a:ext>
                </a:extLst>
              </a:tr>
              <a:tr h="370840">
                <a:tc>
                  <a:txBody>
                    <a:bodyPr/>
                    <a:lstStyle/>
                    <a:p>
                      <a:r>
                        <a:rPr lang="cs-CZ" dirty="0"/>
                        <a:t>12</a:t>
                      </a:r>
                    </a:p>
                  </a:txBody>
                  <a:tcPr/>
                </a:tc>
                <a:tc>
                  <a:txBody>
                    <a:bodyPr/>
                    <a:lstStyle/>
                    <a:p>
                      <a:r>
                        <a:rPr lang="cs-CZ" dirty="0"/>
                        <a:t>1</a:t>
                      </a:r>
                    </a:p>
                  </a:txBody>
                  <a:tcPr/>
                </a:tc>
                <a:extLst>
                  <a:ext uri="{0D108BD9-81ED-4DB2-BD59-A6C34878D82A}">
                    <a16:rowId xmlns:a16="http://schemas.microsoft.com/office/drawing/2014/main" val="607947340"/>
                  </a:ext>
                </a:extLst>
              </a:tr>
              <a:tr h="370840">
                <a:tc>
                  <a:txBody>
                    <a:bodyPr/>
                    <a:lstStyle/>
                    <a:p>
                      <a:r>
                        <a:rPr lang="cs-CZ" dirty="0"/>
                        <a:t>14</a:t>
                      </a:r>
                    </a:p>
                  </a:txBody>
                  <a:tcPr/>
                </a:tc>
                <a:tc>
                  <a:txBody>
                    <a:bodyPr/>
                    <a:lstStyle/>
                    <a:p>
                      <a:r>
                        <a:rPr lang="cs-CZ" dirty="0"/>
                        <a:t>1</a:t>
                      </a:r>
                    </a:p>
                  </a:txBody>
                  <a:tcPr/>
                </a:tc>
                <a:extLst>
                  <a:ext uri="{0D108BD9-81ED-4DB2-BD59-A6C34878D82A}">
                    <a16:rowId xmlns:a16="http://schemas.microsoft.com/office/drawing/2014/main" val="2789882574"/>
                  </a:ext>
                </a:extLst>
              </a:tr>
            </a:tbl>
          </a:graphicData>
        </a:graphic>
      </p:graphicFrame>
    </p:spTree>
    <p:extLst>
      <p:ext uri="{BB962C8B-B14F-4D97-AF65-F5344CB8AC3E}">
        <p14:creationId xmlns:p14="http://schemas.microsoft.com/office/powerpoint/2010/main" val="370788131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0CD6BE-F098-4549-B53D-CE6977FA8EF8}"/>
              </a:ext>
            </a:extLst>
          </p:cNvPr>
          <p:cNvSpPr>
            <a:spLocks noGrp="1"/>
          </p:cNvSpPr>
          <p:nvPr>
            <p:ph type="title"/>
          </p:nvPr>
        </p:nvSpPr>
        <p:spPr/>
        <p:txBody>
          <a:bodyPr/>
          <a:lstStyle/>
          <a:p>
            <a:r>
              <a:rPr lang="cs-CZ" dirty="0"/>
              <a:t>DĚKUJI ZA POZORNOST!</a:t>
            </a:r>
          </a:p>
        </p:txBody>
      </p:sp>
      <p:sp>
        <p:nvSpPr>
          <p:cNvPr id="3" name="Zástupný symbol pro text 2">
            <a:extLst>
              <a:ext uri="{FF2B5EF4-FFF2-40B4-BE49-F238E27FC236}">
                <a16:creationId xmlns:a16="http://schemas.microsoft.com/office/drawing/2014/main" id="{A24D865E-BF47-478A-A623-74CF1906AE04}"/>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940958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AB6FE-8490-4558-BBA0-8A2D599164F0}"/>
              </a:ext>
            </a:extLst>
          </p:cNvPr>
          <p:cNvSpPr>
            <a:spLocks noGrp="1"/>
          </p:cNvSpPr>
          <p:nvPr>
            <p:ph type="title"/>
          </p:nvPr>
        </p:nvSpPr>
        <p:spPr/>
        <p:txBody>
          <a:bodyPr/>
          <a:lstStyle/>
          <a:p>
            <a:r>
              <a:rPr lang="cs-CZ" dirty="0"/>
              <a:t>Počet dnů na odpověď</a:t>
            </a:r>
            <a:br>
              <a:rPr lang="cs-CZ" dirty="0"/>
            </a:br>
            <a:r>
              <a:rPr lang="cs-CZ" dirty="0"/>
              <a:t/>
            </a:r>
            <a:br>
              <a:rPr lang="cs-CZ" dirty="0"/>
            </a:br>
            <a:r>
              <a:rPr lang="cs-CZ" sz="3000" dirty="0"/>
              <a:t>OLOMOUCKÝ KRAJ</a:t>
            </a:r>
          </a:p>
        </p:txBody>
      </p:sp>
      <p:graphicFrame>
        <p:nvGraphicFramePr>
          <p:cNvPr id="9" name="Zástupný symbol pro obsah 8">
            <a:extLst>
              <a:ext uri="{FF2B5EF4-FFF2-40B4-BE49-F238E27FC236}">
                <a16:creationId xmlns:a16="http://schemas.microsoft.com/office/drawing/2014/main" id="{3698E48B-2FAC-49AE-B72F-9A1C47444A5B}"/>
              </a:ext>
            </a:extLst>
          </p:cNvPr>
          <p:cNvGraphicFramePr>
            <a:graphicFrameLocks noGrp="1"/>
          </p:cNvGraphicFramePr>
          <p:nvPr>
            <p:ph idx="1"/>
            <p:extLst>
              <p:ext uri="{D42A27DB-BD31-4B8C-83A1-F6EECF244321}">
                <p14:modId xmlns:p14="http://schemas.microsoft.com/office/powerpoint/2010/main" val="2152021425"/>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8730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AB6FE-8490-4558-BBA0-8A2D599164F0}"/>
              </a:ext>
            </a:extLst>
          </p:cNvPr>
          <p:cNvSpPr>
            <a:spLocks noGrp="1"/>
          </p:cNvSpPr>
          <p:nvPr>
            <p:ph type="title"/>
          </p:nvPr>
        </p:nvSpPr>
        <p:spPr/>
        <p:txBody>
          <a:bodyPr/>
          <a:lstStyle/>
          <a:p>
            <a:r>
              <a:rPr lang="cs-CZ" dirty="0"/>
              <a:t>Počet dnů na odpověď</a:t>
            </a:r>
            <a:br>
              <a:rPr lang="cs-CZ" dirty="0"/>
            </a:br>
            <a:r>
              <a:rPr lang="cs-CZ" dirty="0"/>
              <a:t/>
            </a:r>
            <a:br>
              <a:rPr lang="cs-CZ" dirty="0"/>
            </a:br>
            <a:r>
              <a:rPr lang="cs-CZ" sz="3000" dirty="0"/>
              <a:t>PRAHA</a:t>
            </a:r>
          </a:p>
        </p:txBody>
      </p:sp>
      <p:graphicFrame>
        <p:nvGraphicFramePr>
          <p:cNvPr id="9" name="Zástupný symbol pro obsah 8">
            <a:extLst>
              <a:ext uri="{FF2B5EF4-FFF2-40B4-BE49-F238E27FC236}">
                <a16:creationId xmlns:a16="http://schemas.microsoft.com/office/drawing/2014/main" id="{3698E48B-2FAC-49AE-B72F-9A1C47444A5B}"/>
              </a:ext>
            </a:extLst>
          </p:cNvPr>
          <p:cNvGraphicFramePr>
            <a:graphicFrameLocks noGrp="1"/>
          </p:cNvGraphicFramePr>
          <p:nvPr>
            <p:ph idx="1"/>
            <p:extLst>
              <p:ext uri="{D42A27DB-BD31-4B8C-83A1-F6EECF244321}">
                <p14:modId xmlns:p14="http://schemas.microsoft.com/office/powerpoint/2010/main" val="31808119"/>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4024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AB6FE-8490-4558-BBA0-8A2D599164F0}"/>
              </a:ext>
            </a:extLst>
          </p:cNvPr>
          <p:cNvSpPr>
            <a:spLocks noGrp="1"/>
          </p:cNvSpPr>
          <p:nvPr>
            <p:ph type="title"/>
          </p:nvPr>
        </p:nvSpPr>
        <p:spPr/>
        <p:txBody>
          <a:bodyPr/>
          <a:lstStyle/>
          <a:p>
            <a:r>
              <a:rPr lang="cs-CZ" dirty="0"/>
              <a:t>Počet dnů na odpověď</a:t>
            </a:r>
            <a:br>
              <a:rPr lang="cs-CZ" dirty="0"/>
            </a:br>
            <a:r>
              <a:rPr lang="cs-CZ" dirty="0"/>
              <a:t/>
            </a:r>
            <a:br>
              <a:rPr lang="cs-CZ" dirty="0"/>
            </a:br>
            <a:r>
              <a:rPr lang="cs-CZ" sz="3000" dirty="0"/>
              <a:t>ZLÍNSKÝ KRAJ</a:t>
            </a:r>
          </a:p>
        </p:txBody>
      </p:sp>
      <p:graphicFrame>
        <p:nvGraphicFramePr>
          <p:cNvPr id="9" name="Zástupný symbol pro obsah 8">
            <a:extLst>
              <a:ext uri="{FF2B5EF4-FFF2-40B4-BE49-F238E27FC236}">
                <a16:creationId xmlns:a16="http://schemas.microsoft.com/office/drawing/2014/main" id="{3698E48B-2FAC-49AE-B72F-9A1C47444A5B}"/>
              </a:ext>
            </a:extLst>
          </p:cNvPr>
          <p:cNvGraphicFramePr>
            <a:graphicFrameLocks noGrp="1"/>
          </p:cNvGraphicFramePr>
          <p:nvPr>
            <p:ph idx="1"/>
            <p:extLst>
              <p:ext uri="{D42A27DB-BD31-4B8C-83A1-F6EECF244321}">
                <p14:modId xmlns:p14="http://schemas.microsoft.com/office/powerpoint/2010/main" val="2931553962"/>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5232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F61590-8FAB-471E-AFC8-421E954D3C8B}"/>
              </a:ext>
            </a:extLst>
          </p:cNvPr>
          <p:cNvSpPr>
            <a:spLocks noGrp="1"/>
          </p:cNvSpPr>
          <p:nvPr>
            <p:ph type="title"/>
          </p:nvPr>
        </p:nvSpPr>
        <p:spPr/>
        <p:txBody>
          <a:bodyPr/>
          <a:lstStyle/>
          <a:p>
            <a:r>
              <a:rPr lang="cs-CZ" dirty="0"/>
              <a:t>2., 3. vlna</a:t>
            </a:r>
          </a:p>
        </p:txBody>
      </p:sp>
      <p:sp>
        <p:nvSpPr>
          <p:cNvPr id="4" name="Zástupný symbol pro text 3">
            <a:extLst>
              <a:ext uri="{FF2B5EF4-FFF2-40B4-BE49-F238E27FC236}">
                <a16:creationId xmlns:a16="http://schemas.microsoft.com/office/drawing/2014/main" id="{284C9A5D-85E9-4F76-9013-596F85A74BD2}"/>
              </a:ext>
            </a:extLst>
          </p:cNvPr>
          <p:cNvSpPr>
            <a:spLocks noGrp="1"/>
          </p:cNvSpPr>
          <p:nvPr>
            <p:ph type="body" sz="half" idx="2"/>
          </p:nvPr>
        </p:nvSpPr>
        <p:spPr>
          <a:xfrm>
            <a:off x="256032" y="3493008"/>
            <a:ext cx="2834640" cy="2322576"/>
          </a:xfrm>
        </p:spPr>
        <p:txBody>
          <a:bodyPr/>
          <a:lstStyle/>
          <a:p>
            <a:r>
              <a:rPr lang="cs-CZ" dirty="0"/>
              <a:t>https://ftk.upol.cz/nc/ru/zprava/clanek/uvolnovani-z-telocviku-podle-analyzy-univerzity-palackeho-ukazuje-kde-zacina-a-konci-ink/</a:t>
            </a:r>
          </a:p>
        </p:txBody>
      </p:sp>
      <p:pic>
        <p:nvPicPr>
          <p:cNvPr id="10" name="Zástupný symbol obrázku 9" descr="https://ftk.upol.cz/nc/ru/zprava/clanek/uvolnovani-z-telocviku-podle-analyzy-univerzity-palackeho-ukazuje-kde-zacina-a-konci-ink/">
            <a:extLst>
              <a:ext uri="{FF2B5EF4-FFF2-40B4-BE49-F238E27FC236}">
                <a16:creationId xmlns:a16="http://schemas.microsoft.com/office/drawing/2014/main" id="{FBBEC49D-CD0D-49CC-B668-C697FF258E9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6208" b="6208"/>
          <a:stretch>
            <a:fillRect/>
          </a:stretch>
        </p:blipFill>
        <p:spPr/>
      </p:pic>
    </p:spTree>
    <p:extLst>
      <p:ext uri="{BB962C8B-B14F-4D97-AF65-F5344CB8AC3E}">
        <p14:creationId xmlns:p14="http://schemas.microsoft.com/office/powerpoint/2010/main" val="917193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842179-2A4C-439F-8B92-11852864B4D1}"/>
              </a:ext>
            </a:extLst>
          </p:cNvPr>
          <p:cNvSpPr>
            <a:spLocks noGrp="1"/>
          </p:cNvSpPr>
          <p:nvPr>
            <p:ph type="title"/>
          </p:nvPr>
        </p:nvSpPr>
        <p:spPr/>
        <p:txBody>
          <a:bodyPr/>
          <a:lstStyle/>
          <a:p>
            <a:r>
              <a:rPr lang="cs-CZ" dirty="0"/>
              <a:t>Kontaktované kraje, školy</a:t>
            </a:r>
            <a:br>
              <a:rPr lang="cs-CZ" dirty="0"/>
            </a:br>
            <a:r>
              <a:rPr lang="cs-CZ" dirty="0"/>
              <a:t/>
            </a:r>
            <a:br>
              <a:rPr lang="cs-CZ" dirty="0"/>
            </a:br>
            <a:r>
              <a:rPr lang="cs-CZ" dirty="0"/>
              <a:t>1/2</a:t>
            </a:r>
          </a:p>
        </p:txBody>
      </p:sp>
      <p:graphicFrame>
        <p:nvGraphicFramePr>
          <p:cNvPr id="4" name="Zástupný symbol pro obsah 4">
            <a:extLst>
              <a:ext uri="{FF2B5EF4-FFF2-40B4-BE49-F238E27FC236}">
                <a16:creationId xmlns:a16="http://schemas.microsoft.com/office/drawing/2014/main" id="{47CDDC9A-AC2E-43BE-84EC-5D9C67A4449C}"/>
              </a:ext>
            </a:extLst>
          </p:cNvPr>
          <p:cNvGraphicFramePr>
            <a:graphicFrameLocks noGrp="1"/>
          </p:cNvGraphicFramePr>
          <p:nvPr>
            <p:ph idx="1"/>
            <p:extLst>
              <p:ext uri="{D42A27DB-BD31-4B8C-83A1-F6EECF244321}">
                <p14:modId xmlns:p14="http://schemas.microsoft.com/office/powerpoint/2010/main" val="3135013308"/>
              </p:ext>
            </p:extLst>
          </p:nvPr>
        </p:nvGraphicFramePr>
        <p:xfrm>
          <a:off x="3735388" y="749300"/>
          <a:ext cx="5642373" cy="4641850"/>
        </p:xfrm>
        <a:graphic>
          <a:graphicData uri="http://schemas.openxmlformats.org/drawingml/2006/table">
            <a:tbl>
              <a:tblPr firstRow="1" bandRow="1">
                <a:tableStyleId>{5C22544A-7EE6-4342-B048-85BDC9FD1C3A}</a:tableStyleId>
              </a:tblPr>
              <a:tblGrid>
                <a:gridCol w="1880791">
                  <a:extLst>
                    <a:ext uri="{9D8B030D-6E8A-4147-A177-3AD203B41FA5}">
                      <a16:colId xmlns:a16="http://schemas.microsoft.com/office/drawing/2014/main" val="3128400251"/>
                    </a:ext>
                  </a:extLst>
                </a:gridCol>
                <a:gridCol w="1880791">
                  <a:extLst>
                    <a:ext uri="{9D8B030D-6E8A-4147-A177-3AD203B41FA5}">
                      <a16:colId xmlns:a16="http://schemas.microsoft.com/office/drawing/2014/main" val="3875491016"/>
                    </a:ext>
                  </a:extLst>
                </a:gridCol>
                <a:gridCol w="1880791">
                  <a:extLst>
                    <a:ext uri="{9D8B030D-6E8A-4147-A177-3AD203B41FA5}">
                      <a16:colId xmlns:a16="http://schemas.microsoft.com/office/drawing/2014/main" val="2733640901"/>
                    </a:ext>
                  </a:extLst>
                </a:gridCol>
              </a:tblGrid>
              <a:tr h="1009098">
                <a:tc>
                  <a:txBody>
                    <a:bodyPr/>
                    <a:lstStyle/>
                    <a:p>
                      <a:r>
                        <a:rPr lang="cs-CZ" dirty="0"/>
                        <a:t>Výčet kontaktovaných krajů</a:t>
                      </a:r>
                    </a:p>
                  </a:txBody>
                  <a:tcPr/>
                </a:tc>
                <a:tc>
                  <a:txBody>
                    <a:bodyPr/>
                    <a:lstStyle/>
                    <a:p>
                      <a:r>
                        <a:rPr lang="cs-CZ" dirty="0"/>
                        <a:t>Počet kontaktovaných škol</a:t>
                      </a:r>
                    </a:p>
                  </a:txBody>
                  <a:tcPr/>
                </a:tc>
                <a:tc>
                  <a:txBody>
                    <a:bodyPr/>
                    <a:lstStyle/>
                    <a:p>
                      <a:r>
                        <a:rPr lang="cs-CZ" dirty="0"/>
                        <a:t>Počet došlých odpovědí</a:t>
                      </a:r>
                    </a:p>
                  </a:txBody>
                  <a:tcPr/>
                </a:tc>
                <a:extLst>
                  <a:ext uri="{0D108BD9-81ED-4DB2-BD59-A6C34878D82A}">
                    <a16:rowId xmlns:a16="http://schemas.microsoft.com/office/drawing/2014/main" val="2616901081"/>
                  </a:ext>
                </a:extLst>
              </a:tr>
              <a:tr h="403639">
                <a:tc>
                  <a:txBody>
                    <a:bodyPr/>
                    <a:lstStyle/>
                    <a:p>
                      <a:r>
                        <a:rPr lang="cs-CZ" dirty="0"/>
                        <a:t>Jihočeský</a:t>
                      </a:r>
                    </a:p>
                  </a:txBody>
                  <a:tcPr/>
                </a:tc>
                <a:tc>
                  <a:txBody>
                    <a:bodyPr/>
                    <a:lstStyle/>
                    <a:p>
                      <a:r>
                        <a:rPr lang="cs-CZ" dirty="0"/>
                        <a:t>14</a:t>
                      </a:r>
                    </a:p>
                  </a:txBody>
                  <a:tcPr/>
                </a:tc>
                <a:tc>
                  <a:txBody>
                    <a:bodyPr/>
                    <a:lstStyle/>
                    <a:p>
                      <a:r>
                        <a:rPr lang="cs-CZ" dirty="0"/>
                        <a:t>6</a:t>
                      </a:r>
                    </a:p>
                  </a:txBody>
                  <a:tcPr/>
                </a:tc>
                <a:extLst>
                  <a:ext uri="{0D108BD9-81ED-4DB2-BD59-A6C34878D82A}">
                    <a16:rowId xmlns:a16="http://schemas.microsoft.com/office/drawing/2014/main" val="2776513923"/>
                  </a:ext>
                </a:extLst>
              </a:tr>
              <a:tr h="1009098">
                <a:tc>
                  <a:txBody>
                    <a:bodyPr/>
                    <a:lstStyle/>
                    <a:p>
                      <a:r>
                        <a:rPr lang="cs-CZ" dirty="0"/>
                        <a:t>Jihomoravský</a:t>
                      </a:r>
                    </a:p>
                  </a:txBody>
                  <a:tcPr/>
                </a:tc>
                <a:tc>
                  <a:txBody>
                    <a:bodyPr/>
                    <a:lstStyle/>
                    <a:p>
                      <a:r>
                        <a:rPr lang="cs-CZ" dirty="0"/>
                        <a:t>93</a:t>
                      </a:r>
                    </a:p>
                  </a:txBody>
                  <a:tcPr/>
                </a:tc>
                <a:tc>
                  <a:txBody>
                    <a:bodyPr/>
                    <a:lstStyle/>
                    <a:p>
                      <a:r>
                        <a:rPr lang="cs-CZ" dirty="0"/>
                        <a:t>36 (38 – 1x požaduje 150 Kč, 1x nejde otevřít</a:t>
                      </a:r>
                    </a:p>
                  </a:txBody>
                  <a:tcPr/>
                </a:tc>
                <a:extLst>
                  <a:ext uri="{0D108BD9-81ED-4DB2-BD59-A6C34878D82A}">
                    <a16:rowId xmlns:a16="http://schemas.microsoft.com/office/drawing/2014/main" val="3650229659"/>
                  </a:ext>
                </a:extLst>
              </a:tr>
              <a:tr h="403639">
                <a:tc>
                  <a:txBody>
                    <a:bodyPr/>
                    <a:lstStyle/>
                    <a:p>
                      <a:r>
                        <a:rPr lang="cs-CZ" dirty="0"/>
                        <a:t>Karlovarský</a:t>
                      </a:r>
                    </a:p>
                  </a:txBody>
                  <a:tcPr/>
                </a:tc>
                <a:tc>
                  <a:txBody>
                    <a:bodyPr/>
                    <a:lstStyle/>
                    <a:p>
                      <a:r>
                        <a:rPr lang="cs-CZ" dirty="0"/>
                        <a:t>10</a:t>
                      </a:r>
                    </a:p>
                  </a:txBody>
                  <a:tcPr/>
                </a:tc>
                <a:tc>
                  <a:txBody>
                    <a:bodyPr/>
                    <a:lstStyle/>
                    <a:p>
                      <a:r>
                        <a:rPr lang="cs-CZ" dirty="0"/>
                        <a:t>3</a:t>
                      </a:r>
                    </a:p>
                  </a:txBody>
                  <a:tcPr/>
                </a:tc>
                <a:extLst>
                  <a:ext uri="{0D108BD9-81ED-4DB2-BD59-A6C34878D82A}">
                    <a16:rowId xmlns:a16="http://schemas.microsoft.com/office/drawing/2014/main" val="3705990053"/>
                  </a:ext>
                </a:extLst>
              </a:tr>
              <a:tr h="403639">
                <a:tc>
                  <a:txBody>
                    <a:bodyPr/>
                    <a:lstStyle/>
                    <a:p>
                      <a:r>
                        <a:rPr lang="cs-CZ" dirty="0"/>
                        <a:t>Liberecký</a:t>
                      </a:r>
                    </a:p>
                  </a:txBody>
                  <a:tcPr/>
                </a:tc>
                <a:tc>
                  <a:txBody>
                    <a:bodyPr/>
                    <a:lstStyle/>
                    <a:p>
                      <a:r>
                        <a:rPr lang="cs-CZ" dirty="0"/>
                        <a:t>30</a:t>
                      </a:r>
                    </a:p>
                  </a:txBody>
                  <a:tcPr/>
                </a:tc>
                <a:tc>
                  <a:txBody>
                    <a:bodyPr/>
                    <a:lstStyle/>
                    <a:p>
                      <a:r>
                        <a:rPr lang="cs-CZ" dirty="0"/>
                        <a:t>11</a:t>
                      </a:r>
                    </a:p>
                  </a:txBody>
                  <a:tcPr/>
                </a:tc>
                <a:extLst>
                  <a:ext uri="{0D108BD9-81ED-4DB2-BD59-A6C34878D82A}">
                    <a16:rowId xmlns:a16="http://schemas.microsoft.com/office/drawing/2014/main" val="3741027077"/>
                  </a:ext>
                </a:extLst>
              </a:tr>
              <a:tr h="1009098">
                <a:tc>
                  <a:txBody>
                    <a:bodyPr/>
                    <a:lstStyle/>
                    <a:p>
                      <a:r>
                        <a:rPr lang="cs-CZ" dirty="0"/>
                        <a:t>Moravskoslezský</a:t>
                      </a:r>
                    </a:p>
                  </a:txBody>
                  <a:tcPr/>
                </a:tc>
                <a:tc>
                  <a:txBody>
                    <a:bodyPr/>
                    <a:lstStyle/>
                    <a:p>
                      <a:r>
                        <a:rPr lang="cs-CZ" dirty="0"/>
                        <a:t>80</a:t>
                      </a:r>
                    </a:p>
                  </a:txBody>
                  <a:tcPr/>
                </a:tc>
                <a:tc>
                  <a:txBody>
                    <a:bodyPr/>
                    <a:lstStyle/>
                    <a:p>
                      <a:r>
                        <a:rPr lang="cs-CZ" dirty="0"/>
                        <a:t>33 (34 – 1x tabulka v PDF – nelze dopisovat)</a:t>
                      </a:r>
                    </a:p>
                  </a:txBody>
                  <a:tcPr/>
                </a:tc>
                <a:extLst>
                  <a:ext uri="{0D108BD9-81ED-4DB2-BD59-A6C34878D82A}">
                    <a16:rowId xmlns:a16="http://schemas.microsoft.com/office/drawing/2014/main" val="2431535925"/>
                  </a:ext>
                </a:extLst>
              </a:tr>
              <a:tr h="403639">
                <a:tc>
                  <a:txBody>
                    <a:bodyPr/>
                    <a:lstStyle/>
                    <a:p>
                      <a:r>
                        <a:rPr lang="cs-CZ" dirty="0"/>
                        <a:t>Olomoucký</a:t>
                      </a:r>
                    </a:p>
                  </a:txBody>
                  <a:tcPr/>
                </a:tc>
                <a:tc>
                  <a:txBody>
                    <a:bodyPr/>
                    <a:lstStyle/>
                    <a:p>
                      <a:r>
                        <a:rPr lang="cs-CZ" dirty="0"/>
                        <a:t>17</a:t>
                      </a:r>
                    </a:p>
                  </a:txBody>
                  <a:tcPr/>
                </a:tc>
                <a:tc>
                  <a:txBody>
                    <a:bodyPr/>
                    <a:lstStyle/>
                    <a:p>
                      <a:r>
                        <a:rPr lang="cs-CZ" dirty="0"/>
                        <a:t>6</a:t>
                      </a:r>
                    </a:p>
                  </a:txBody>
                  <a:tcPr/>
                </a:tc>
                <a:extLst>
                  <a:ext uri="{0D108BD9-81ED-4DB2-BD59-A6C34878D82A}">
                    <a16:rowId xmlns:a16="http://schemas.microsoft.com/office/drawing/2014/main" val="2924658029"/>
                  </a:ext>
                </a:extLst>
              </a:tr>
            </a:tbl>
          </a:graphicData>
        </a:graphic>
      </p:graphicFrame>
    </p:spTree>
    <p:extLst>
      <p:ext uri="{BB962C8B-B14F-4D97-AF65-F5344CB8AC3E}">
        <p14:creationId xmlns:p14="http://schemas.microsoft.com/office/powerpoint/2010/main" val="3491305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CBC41A-F2A9-4542-8055-EA8C1215830A}"/>
              </a:ext>
            </a:extLst>
          </p:cNvPr>
          <p:cNvSpPr>
            <a:spLocks noGrp="1"/>
          </p:cNvSpPr>
          <p:nvPr>
            <p:ph type="title"/>
          </p:nvPr>
        </p:nvSpPr>
        <p:spPr/>
        <p:txBody>
          <a:bodyPr/>
          <a:lstStyle/>
          <a:p>
            <a:r>
              <a:rPr lang="cs-CZ" dirty="0"/>
              <a:t>OBSAH</a:t>
            </a:r>
          </a:p>
        </p:txBody>
      </p:sp>
      <p:graphicFrame>
        <p:nvGraphicFramePr>
          <p:cNvPr id="4" name="Zástupný symbol pro obsah 3">
            <a:extLst>
              <a:ext uri="{FF2B5EF4-FFF2-40B4-BE49-F238E27FC236}">
                <a16:creationId xmlns:a16="http://schemas.microsoft.com/office/drawing/2014/main" id="{F0F56D5B-2812-43F2-969B-517D7A8C9E68}"/>
              </a:ext>
            </a:extLst>
          </p:cNvPr>
          <p:cNvGraphicFramePr>
            <a:graphicFrameLocks noGrp="1"/>
          </p:cNvGraphicFramePr>
          <p:nvPr>
            <p:ph idx="1"/>
            <p:extLst>
              <p:ext uri="{D42A27DB-BD31-4B8C-83A1-F6EECF244321}">
                <p14:modId xmlns:p14="http://schemas.microsoft.com/office/powerpoint/2010/main" val="4278025375"/>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1609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9D36D2-F5D8-4802-AF49-C60D7C164F1D}"/>
              </a:ext>
            </a:extLst>
          </p:cNvPr>
          <p:cNvSpPr>
            <a:spLocks noGrp="1"/>
          </p:cNvSpPr>
          <p:nvPr>
            <p:ph type="title"/>
          </p:nvPr>
        </p:nvSpPr>
        <p:spPr/>
        <p:txBody>
          <a:bodyPr/>
          <a:lstStyle/>
          <a:p>
            <a:r>
              <a:rPr lang="cs-CZ" dirty="0"/>
              <a:t>Kontaktované kraje, školy</a:t>
            </a:r>
            <a:br>
              <a:rPr lang="cs-CZ" dirty="0"/>
            </a:br>
            <a:r>
              <a:rPr lang="cs-CZ" dirty="0"/>
              <a:t/>
            </a:r>
            <a:br>
              <a:rPr lang="cs-CZ" dirty="0"/>
            </a:br>
            <a:r>
              <a:rPr lang="cs-CZ" dirty="0"/>
              <a:t>2/2</a:t>
            </a:r>
          </a:p>
        </p:txBody>
      </p:sp>
      <p:sp>
        <p:nvSpPr>
          <p:cNvPr id="3" name="Zástupný symbol pro obsah 2">
            <a:extLst>
              <a:ext uri="{FF2B5EF4-FFF2-40B4-BE49-F238E27FC236}">
                <a16:creationId xmlns:a16="http://schemas.microsoft.com/office/drawing/2014/main" id="{B3849DAD-09C5-48B2-95DB-45F4F147C90A}"/>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B6E36EEC-6206-482C-9AE3-5A965EC75AFE}"/>
              </a:ext>
            </a:extLst>
          </p:cNvPr>
          <p:cNvGraphicFramePr>
            <a:graphicFrameLocks/>
          </p:cNvGraphicFramePr>
          <p:nvPr>
            <p:extLst>
              <p:ext uri="{D42A27DB-BD31-4B8C-83A1-F6EECF244321}">
                <p14:modId xmlns:p14="http://schemas.microsoft.com/office/powerpoint/2010/main" val="2219718967"/>
              </p:ext>
            </p:extLst>
          </p:nvPr>
        </p:nvGraphicFramePr>
        <p:xfrm>
          <a:off x="3869268" y="864108"/>
          <a:ext cx="5424300" cy="5507354"/>
        </p:xfrm>
        <a:graphic>
          <a:graphicData uri="http://schemas.openxmlformats.org/drawingml/2006/table">
            <a:tbl>
              <a:tblPr firstRow="1" bandRow="1">
                <a:tableStyleId>{5C22544A-7EE6-4342-B048-85BDC9FD1C3A}</a:tableStyleId>
              </a:tblPr>
              <a:tblGrid>
                <a:gridCol w="1808100">
                  <a:extLst>
                    <a:ext uri="{9D8B030D-6E8A-4147-A177-3AD203B41FA5}">
                      <a16:colId xmlns:a16="http://schemas.microsoft.com/office/drawing/2014/main" val="3128400251"/>
                    </a:ext>
                  </a:extLst>
                </a:gridCol>
                <a:gridCol w="1808100">
                  <a:extLst>
                    <a:ext uri="{9D8B030D-6E8A-4147-A177-3AD203B41FA5}">
                      <a16:colId xmlns:a16="http://schemas.microsoft.com/office/drawing/2014/main" val="3875491016"/>
                    </a:ext>
                  </a:extLst>
                </a:gridCol>
                <a:gridCol w="1808100">
                  <a:extLst>
                    <a:ext uri="{9D8B030D-6E8A-4147-A177-3AD203B41FA5}">
                      <a16:colId xmlns:a16="http://schemas.microsoft.com/office/drawing/2014/main" val="2733640901"/>
                    </a:ext>
                  </a:extLst>
                </a:gridCol>
              </a:tblGrid>
              <a:tr h="971021">
                <a:tc>
                  <a:txBody>
                    <a:bodyPr/>
                    <a:lstStyle/>
                    <a:p>
                      <a:r>
                        <a:rPr lang="cs-CZ" dirty="0"/>
                        <a:t>Výčet kontaktovaných krajů</a:t>
                      </a:r>
                    </a:p>
                  </a:txBody>
                  <a:tcPr/>
                </a:tc>
                <a:tc>
                  <a:txBody>
                    <a:bodyPr/>
                    <a:lstStyle/>
                    <a:p>
                      <a:r>
                        <a:rPr lang="cs-CZ" dirty="0"/>
                        <a:t>Počet kontaktovaných škol</a:t>
                      </a:r>
                    </a:p>
                  </a:txBody>
                  <a:tcPr/>
                </a:tc>
                <a:tc>
                  <a:txBody>
                    <a:bodyPr/>
                    <a:lstStyle/>
                    <a:p>
                      <a:r>
                        <a:rPr lang="cs-CZ" dirty="0"/>
                        <a:t>Počet došlých odpovědí</a:t>
                      </a:r>
                    </a:p>
                  </a:txBody>
                  <a:tcPr/>
                </a:tc>
                <a:extLst>
                  <a:ext uri="{0D108BD9-81ED-4DB2-BD59-A6C34878D82A}">
                    <a16:rowId xmlns:a16="http://schemas.microsoft.com/office/drawing/2014/main" val="2616901081"/>
                  </a:ext>
                </a:extLst>
              </a:tr>
              <a:tr h="971021">
                <a:tc>
                  <a:txBody>
                    <a:bodyPr/>
                    <a:lstStyle/>
                    <a:p>
                      <a:r>
                        <a:rPr lang="cs-CZ" dirty="0"/>
                        <a:t>Pardubický</a:t>
                      </a:r>
                    </a:p>
                  </a:txBody>
                  <a:tcPr/>
                </a:tc>
                <a:tc>
                  <a:txBody>
                    <a:bodyPr/>
                    <a:lstStyle/>
                    <a:p>
                      <a:r>
                        <a:rPr lang="cs-CZ" dirty="0"/>
                        <a:t>24</a:t>
                      </a:r>
                    </a:p>
                  </a:txBody>
                  <a:tcPr/>
                </a:tc>
                <a:tc>
                  <a:txBody>
                    <a:bodyPr/>
                    <a:lstStyle/>
                    <a:p>
                      <a:r>
                        <a:rPr lang="cs-CZ" dirty="0"/>
                        <a:t>10 (11 – 1x  300 Kč/hodina, odhad 30 minut)</a:t>
                      </a:r>
                    </a:p>
                  </a:txBody>
                  <a:tcPr/>
                </a:tc>
                <a:extLst>
                  <a:ext uri="{0D108BD9-81ED-4DB2-BD59-A6C34878D82A}">
                    <a16:rowId xmlns:a16="http://schemas.microsoft.com/office/drawing/2014/main" val="1052617623"/>
                  </a:ext>
                </a:extLst>
              </a:tr>
              <a:tr h="388408">
                <a:tc>
                  <a:txBody>
                    <a:bodyPr/>
                    <a:lstStyle/>
                    <a:p>
                      <a:r>
                        <a:rPr lang="cs-CZ" dirty="0"/>
                        <a:t>Plzeňský</a:t>
                      </a:r>
                    </a:p>
                  </a:txBody>
                  <a:tcPr/>
                </a:tc>
                <a:tc>
                  <a:txBody>
                    <a:bodyPr/>
                    <a:lstStyle/>
                    <a:p>
                      <a:r>
                        <a:rPr lang="cs-CZ" dirty="0"/>
                        <a:t>16</a:t>
                      </a:r>
                    </a:p>
                  </a:txBody>
                  <a:tcPr/>
                </a:tc>
                <a:tc>
                  <a:txBody>
                    <a:bodyPr/>
                    <a:lstStyle/>
                    <a:p>
                      <a:r>
                        <a:rPr lang="cs-CZ" dirty="0"/>
                        <a:t>2</a:t>
                      </a:r>
                    </a:p>
                  </a:txBody>
                  <a:tcPr/>
                </a:tc>
                <a:extLst>
                  <a:ext uri="{0D108BD9-81ED-4DB2-BD59-A6C34878D82A}">
                    <a16:rowId xmlns:a16="http://schemas.microsoft.com/office/drawing/2014/main" val="3732956998"/>
                  </a:ext>
                </a:extLst>
              </a:tr>
              <a:tr h="388408">
                <a:tc>
                  <a:txBody>
                    <a:bodyPr/>
                    <a:lstStyle/>
                    <a:p>
                      <a:r>
                        <a:rPr lang="cs-CZ" dirty="0"/>
                        <a:t>Středočeský</a:t>
                      </a:r>
                    </a:p>
                  </a:txBody>
                  <a:tcPr/>
                </a:tc>
                <a:tc>
                  <a:txBody>
                    <a:bodyPr/>
                    <a:lstStyle/>
                    <a:p>
                      <a:r>
                        <a:rPr lang="cs-CZ" dirty="0"/>
                        <a:t>10</a:t>
                      </a:r>
                    </a:p>
                  </a:txBody>
                  <a:tcPr/>
                </a:tc>
                <a:tc>
                  <a:txBody>
                    <a:bodyPr/>
                    <a:lstStyle/>
                    <a:p>
                      <a:r>
                        <a:rPr lang="cs-CZ" dirty="0"/>
                        <a:t>4</a:t>
                      </a:r>
                    </a:p>
                  </a:txBody>
                  <a:tcPr/>
                </a:tc>
                <a:extLst>
                  <a:ext uri="{0D108BD9-81ED-4DB2-BD59-A6C34878D82A}">
                    <a16:rowId xmlns:a16="http://schemas.microsoft.com/office/drawing/2014/main" val="1065274451"/>
                  </a:ext>
                </a:extLst>
              </a:tr>
              <a:tr h="1553633">
                <a:tc>
                  <a:txBody>
                    <a:bodyPr/>
                    <a:lstStyle/>
                    <a:p>
                      <a:r>
                        <a:rPr lang="cs-CZ" dirty="0"/>
                        <a:t>Vysočina</a:t>
                      </a:r>
                    </a:p>
                  </a:txBody>
                  <a:tcPr/>
                </a:tc>
                <a:tc>
                  <a:txBody>
                    <a:bodyPr/>
                    <a:lstStyle/>
                    <a:p>
                      <a:r>
                        <a:rPr lang="cs-CZ" dirty="0"/>
                        <a:t>41</a:t>
                      </a:r>
                    </a:p>
                  </a:txBody>
                  <a:tcPr/>
                </a:tc>
                <a:tc>
                  <a:txBody>
                    <a:bodyPr/>
                    <a:lstStyle/>
                    <a:p>
                      <a:r>
                        <a:rPr lang="cs-CZ" dirty="0"/>
                        <a:t>23 (24 – 1x nepochopila jsem důvod Vaší žádosti – výzkum, seminární práce???)</a:t>
                      </a:r>
                    </a:p>
                  </a:txBody>
                  <a:tcPr/>
                </a:tc>
                <a:extLst>
                  <a:ext uri="{0D108BD9-81ED-4DB2-BD59-A6C34878D82A}">
                    <a16:rowId xmlns:a16="http://schemas.microsoft.com/office/drawing/2014/main" val="649980836"/>
                  </a:ext>
                </a:extLst>
              </a:tr>
              <a:tr h="388408">
                <a:tc>
                  <a:txBody>
                    <a:bodyPr/>
                    <a:lstStyle/>
                    <a:p>
                      <a:r>
                        <a:rPr lang="cs-CZ" dirty="0"/>
                        <a:t>Zlínský</a:t>
                      </a:r>
                    </a:p>
                  </a:txBody>
                  <a:tcPr/>
                </a:tc>
                <a:tc>
                  <a:txBody>
                    <a:bodyPr/>
                    <a:lstStyle/>
                    <a:p>
                      <a:r>
                        <a:rPr lang="cs-CZ" dirty="0"/>
                        <a:t>11</a:t>
                      </a:r>
                    </a:p>
                  </a:txBody>
                  <a:tcPr/>
                </a:tc>
                <a:tc>
                  <a:txBody>
                    <a:bodyPr/>
                    <a:lstStyle/>
                    <a:p>
                      <a:r>
                        <a:rPr lang="cs-CZ" dirty="0"/>
                        <a:t>9</a:t>
                      </a:r>
                    </a:p>
                  </a:txBody>
                  <a:tcPr/>
                </a:tc>
                <a:extLst>
                  <a:ext uri="{0D108BD9-81ED-4DB2-BD59-A6C34878D82A}">
                    <a16:rowId xmlns:a16="http://schemas.microsoft.com/office/drawing/2014/main" val="961144514"/>
                  </a:ext>
                </a:extLst>
              </a:tr>
              <a:tr h="388408">
                <a:tc>
                  <a:txBody>
                    <a:bodyPr/>
                    <a:lstStyle/>
                    <a:p>
                      <a:r>
                        <a:rPr lang="cs-CZ" dirty="0"/>
                        <a:t>CELKEM</a:t>
                      </a:r>
                    </a:p>
                  </a:txBody>
                  <a:tcPr/>
                </a:tc>
                <a:tc>
                  <a:txBody>
                    <a:bodyPr/>
                    <a:lstStyle/>
                    <a:p>
                      <a:r>
                        <a:rPr lang="cs-CZ" dirty="0"/>
                        <a:t>346</a:t>
                      </a:r>
                    </a:p>
                  </a:txBody>
                  <a:tcPr/>
                </a:tc>
                <a:tc>
                  <a:txBody>
                    <a:bodyPr/>
                    <a:lstStyle/>
                    <a:p>
                      <a:r>
                        <a:rPr lang="cs-CZ" dirty="0"/>
                        <a:t>144</a:t>
                      </a:r>
                    </a:p>
                  </a:txBody>
                  <a:tcPr/>
                </a:tc>
                <a:extLst>
                  <a:ext uri="{0D108BD9-81ED-4DB2-BD59-A6C34878D82A}">
                    <a16:rowId xmlns:a16="http://schemas.microsoft.com/office/drawing/2014/main" val="1660707630"/>
                  </a:ext>
                </a:extLst>
              </a:tr>
            </a:tbl>
          </a:graphicData>
        </a:graphic>
      </p:graphicFrame>
    </p:spTree>
    <p:extLst>
      <p:ext uri="{BB962C8B-B14F-4D97-AF65-F5344CB8AC3E}">
        <p14:creationId xmlns:p14="http://schemas.microsoft.com/office/powerpoint/2010/main" val="1618339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769CEF-121F-4429-AAB3-A62B800F0329}"/>
              </a:ext>
            </a:extLst>
          </p:cNvPr>
          <p:cNvSpPr>
            <a:spLocks noGrp="1"/>
          </p:cNvSpPr>
          <p:nvPr>
            <p:ph type="title"/>
          </p:nvPr>
        </p:nvSpPr>
        <p:spPr/>
        <p:txBody>
          <a:bodyPr/>
          <a:lstStyle/>
          <a:p>
            <a:r>
              <a:rPr lang="cs-CZ" dirty="0"/>
              <a:t>Počet žáků na oslovených školách (z došlých odpovědí)</a:t>
            </a:r>
            <a:br>
              <a:rPr lang="cs-CZ" dirty="0"/>
            </a:br>
            <a:r>
              <a:rPr lang="cs-CZ" dirty="0"/>
              <a:t/>
            </a:r>
            <a:br>
              <a:rPr lang="cs-CZ" dirty="0"/>
            </a:br>
            <a:r>
              <a:rPr lang="cs-CZ" dirty="0"/>
              <a:t>1/7</a:t>
            </a:r>
          </a:p>
        </p:txBody>
      </p:sp>
      <p:sp>
        <p:nvSpPr>
          <p:cNvPr id="3" name="Zástupný symbol pro obsah 2">
            <a:extLst>
              <a:ext uri="{FF2B5EF4-FFF2-40B4-BE49-F238E27FC236}">
                <a16:creationId xmlns:a16="http://schemas.microsoft.com/office/drawing/2014/main" id="{19ED10EC-6B4C-427C-BADD-03A4A955D5BF}"/>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38CBF153-3642-42A0-9687-905E7B0109A2}"/>
              </a:ext>
            </a:extLst>
          </p:cNvPr>
          <p:cNvGraphicFramePr>
            <a:graphicFrameLocks/>
          </p:cNvGraphicFramePr>
          <p:nvPr>
            <p:extLst>
              <p:ext uri="{D42A27DB-BD31-4B8C-83A1-F6EECF244321}">
                <p14:modId xmlns:p14="http://schemas.microsoft.com/office/powerpoint/2010/main" val="3257995302"/>
              </p:ext>
            </p:extLst>
          </p:nvPr>
        </p:nvGraphicFramePr>
        <p:xfrm>
          <a:off x="3869268" y="383540"/>
          <a:ext cx="7315200" cy="6027987"/>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3128400251"/>
                    </a:ext>
                  </a:extLst>
                </a:gridCol>
                <a:gridCol w="2438400">
                  <a:extLst>
                    <a:ext uri="{9D8B030D-6E8A-4147-A177-3AD203B41FA5}">
                      <a16:colId xmlns:a16="http://schemas.microsoft.com/office/drawing/2014/main" val="1621671442"/>
                    </a:ext>
                  </a:extLst>
                </a:gridCol>
                <a:gridCol w="2438400">
                  <a:extLst>
                    <a:ext uri="{9D8B030D-6E8A-4147-A177-3AD203B41FA5}">
                      <a16:colId xmlns:a16="http://schemas.microsoft.com/office/drawing/2014/main" val="2733640901"/>
                    </a:ext>
                  </a:extLst>
                </a:gridCol>
              </a:tblGrid>
              <a:tr h="1032986">
                <a:tc>
                  <a:txBody>
                    <a:bodyPr/>
                    <a:lstStyle/>
                    <a:p>
                      <a:r>
                        <a:rPr lang="cs-CZ" dirty="0"/>
                        <a:t>Výčet kontaktovaných krajů</a:t>
                      </a:r>
                    </a:p>
                  </a:txBody>
                  <a:tcPr/>
                </a:tc>
                <a:tc>
                  <a:txBody>
                    <a:bodyPr/>
                    <a:lstStyle/>
                    <a:p>
                      <a:r>
                        <a:rPr lang="cs-CZ" dirty="0"/>
                        <a:t>Počet škol</a:t>
                      </a:r>
                    </a:p>
                  </a:txBody>
                  <a:tcPr/>
                </a:tc>
                <a:tc>
                  <a:txBody>
                    <a:bodyPr/>
                    <a:lstStyle/>
                    <a:p>
                      <a:r>
                        <a:rPr lang="cs-CZ" dirty="0"/>
                        <a:t>Počet žáků na oslovených školách (z došlých odpovědí)</a:t>
                      </a:r>
                    </a:p>
                  </a:txBody>
                  <a:tcPr/>
                </a:tc>
                <a:extLst>
                  <a:ext uri="{0D108BD9-81ED-4DB2-BD59-A6C34878D82A}">
                    <a16:rowId xmlns:a16="http://schemas.microsoft.com/office/drawing/2014/main" val="2616901081"/>
                  </a:ext>
                </a:extLst>
              </a:tr>
              <a:tr h="439189">
                <a:tc>
                  <a:txBody>
                    <a:bodyPr/>
                    <a:lstStyle/>
                    <a:p>
                      <a:r>
                        <a:rPr lang="cs-CZ" dirty="0"/>
                        <a:t>Jihočeský</a:t>
                      </a:r>
                    </a:p>
                  </a:txBody>
                  <a:tcPr/>
                </a:tc>
                <a:tc>
                  <a:txBody>
                    <a:bodyPr/>
                    <a:lstStyle/>
                    <a:p>
                      <a:r>
                        <a:rPr lang="cs-CZ" dirty="0"/>
                        <a:t>6</a:t>
                      </a:r>
                    </a:p>
                  </a:txBody>
                  <a:tcPr/>
                </a:tc>
                <a:tc>
                  <a:txBody>
                    <a:bodyPr/>
                    <a:lstStyle/>
                    <a:p>
                      <a:r>
                        <a:rPr lang="cs-CZ" dirty="0"/>
                        <a:t>1750</a:t>
                      </a:r>
                    </a:p>
                  </a:txBody>
                  <a:tcPr/>
                </a:tc>
                <a:extLst>
                  <a:ext uri="{0D108BD9-81ED-4DB2-BD59-A6C34878D82A}">
                    <a16:rowId xmlns:a16="http://schemas.microsoft.com/office/drawing/2014/main" val="2776513923"/>
                  </a:ext>
                </a:extLst>
              </a:tr>
              <a:tr h="439189">
                <a:tc>
                  <a:txBody>
                    <a:bodyPr/>
                    <a:lstStyle/>
                    <a:p>
                      <a:r>
                        <a:rPr lang="cs-CZ" dirty="0"/>
                        <a:t>Jihomoravský</a:t>
                      </a:r>
                    </a:p>
                  </a:txBody>
                  <a:tcPr/>
                </a:tc>
                <a:tc>
                  <a:txBody>
                    <a:bodyPr/>
                    <a:lstStyle/>
                    <a:p>
                      <a:r>
                        <a:rPr lang="cs-CZ" dirty="0"/>
                        <a:t>36</a:t>
                      </a:r>
                    </a:p>
                  </a:txBody>
                  <a:tcPr/>
                </a:tc>
                <a:tc>
                  <a:txBody>
                    <a:bodyPr/>
                    <a:lstStyle/>
                    <a:p>
                      <a:r>
                        <a:rPr lang="cs-CZ" dirty="0"/>
                        <a:t>9928</a:t>
                      </a:r>
                    </a:p>
                  </a:txBody>
                  <a:tcPr/>
                </a:tc>
                <a:extLst>
                  <a:ext uri="{0D108BD9-81ED-4DB2-BD59-A6C34878D82A}">
                    <a16:rowId xmlns:a16="http://schemas.microsoft.com/office/drawing/2014/main" val="3953984573"/>
                  </a:ext>
                </a:extLst>
              </a:tr>
              <a:tr h="439189">
                <a:tc>
                  <a:txBody>
                    <a:bodyPr/>
                    <a:lstStyle/>
                    <a:p>
                      <a:r>
                        <a:rPr lang="cs-CZ" dirty="0"/>
                        <a:t>Karlovarský</a:t>
                      </a:r>
                    </a:p>
                  </a:txBody>
                  <a:tcPr/>
                </a:tc>
                <a:tc>
                  <a:txBody>
                    <a:bodyPr/>
                    <a:lstStyle/>
                    <a:p>
                      <a:r>
                        <a:rPr lang="cs-CZ" dirty="0"/>
                        <a:t>3</a:t>
                      </a:r>
                    </a:p>
                  </a:txBody>
                  <a:tcPr/>
                </a:tc>
                <a:tc>
                  <a:txBody>
                    <a:bodyPr/>
                    <a:lstStyle/>
                    <a:p>
                      <a:r>
                        <a:rPr lang="cs-CZ" dirty="0"/>
                        <a:t>1092</a:t>
                      </a:r>
                    </a:p>
                  </a:txBody>
                  <a:tcPr/>
                </a:tc>
                <a:extLst>
                  <a:ext uri="{0D108BD9-81ED-4DB2-BD59-A6C34878D82A}">
                    <a16:rowId xmlns:a16="http://schemas.microsoft.com/office/drawing/2014/main" val="388457057"/>
                  </a:ext>
                </a:extLst>
              </a:tr>
              <a:tr h="439189">
                <a:tc>
                  <a:txBody>
                    <a:bodyPr/>
                    <a:lstStyle/>
                    <a:p>
                      <a:r>
                        <a:rPr lang="cs-CZ" dirty="0"/>
                        <a:t>Liberecký</a:t>
                      </a:r>
                    </a:p>
                  </a:txBody>
                  <a:tcPr/>
                </a:tc>
                <a:tc>
                  <a:txBody>
                    <a:bodyPr/>
                    <a:lstStyle/>
                    <a:p>
                      <a:r>
                        <a:rPr lang="cs-CZ" dirty="0"/>
                        <a:t>11</a:t>
                      </a:r>
                    </a:p>
                  </a:txBody>
                  <a:tcPr/>
                </a:tc>
                <a:tc>
                  <a:txBody>
                    <a:bodyPr/>
                    <a:lstStyle/>
                    <a:p>
                      <a:r>
                        <a:rPr lang="cs-CZ" dirty="0"/>
                        <a:t>3142</a:t>
                      </a:r>
                    </a:p>
                  </a:txBody>
                  <a:tcPr/>
                </a:tc>
                <a:extLst>
                  <a:ext uri="{0D108BD9-81ED-4DB2-BD59-A6C34878D82A}">
                    <a16:rowId xmlns:a16="http://schemas.microsoft.com/office/drawing/2014/main" val="3434452543"/>
                  </a:ext>
                </a:extLst>
              </a:tr>
              <a:tr h="439189">
                <a:tc>
                  <a:txBody>
                    <a:bodyPr/>
                    <a:lstStyle/>
                    <a:p>
                      <a:r>
                        <a:rPr lang="cs-CZ" dirty="0"/>
                        <a:t>Moravskoslezský</a:t>
                      </a:r>
                    </a:p>
                  </a:txBody>
                  <a:tcPr/>
                </a:tc>
                <a:tc>
                  <a:txBody>
                    <a:bodyPr/>
                    <a:lstStyle/>
                    <a:p>
                      <a:r>
                        <a:rPr lang="cs-CZ" dirty="0"/>
                        <a:t>33</a:t>
                      </a:r>
                    </a:p>
                  </a:txBody>
                  <a:tcPr/>
                </a:tc>
                <a:tc>
                  <a:txBody>
                    <a:bodyPr/>
                    <a:lstStyle/>
                    <a:p>
                      <a:r>
                        <a:rPr lang="cs-CZ" dirty="0"/>
                        <a:t>11703</a:t>
                      </a:r>
                    </a:p>
                  </a:txBody>
                  <a:tcPr/>
                </a:tc>
                <a:extLst>
                  <a:ext uri="{0D108BD9-81ED-4DB2-BD59-A6C34878D82A}">
                    <a16:rowId xmlns:a16="http://schemas.microsoft.com/office/drawing/2014/main" val="3818381641"/>
                  </a:ext>
                </a:extLst>
              </a:tr>
              <a:tr h="439189">
                <a:tc>
                  <a:txBody>
                    <a:bodyPr/>
                    <a:lstStyle/>
                    <a:p>
                      <a:r>
                        <a:rPr lang="cs-CZ" dirty="0"/>
                        <a:t>Olomoucký</a:t>
                      </a:r>
                    </a:p>
                  </a:txBody>
                  <a:tcPr/>
                </a:tc>
                <a:tc>
                  <a:txBody>
                    <a:bodyPr/>
                    <a:lstStyle/>
                    <a:p>
                      <a:r>
                        <a:rPr lang="cs-CZ" dirty="0"/>
                        <a:t>6</a:t>
                      </a:r>
                    </a:p>
                  </a:txBody>
                  <a:tcPr/>
                </a:tc>
                <a:tc>
                  <a:txBody>
                    <a:bodyPr/>
                    <a:lstStyle/>
                    <a:p>
                      <a:r>
                        <a:rPr lang="cs-CZ" dirty="0"/>
                        <a:t>1997</a:t>
                      </a:r>
                    </a:p>
                  </a:txBody>
                  <a:tcPr/>
                </a:tc>
                <a:extLst>
                  <a:ext uri="{0D108BD9-81ED-4DB2-BD59-A6C34878D82A}">
                    <a16:rowId xmlns:a16="http://schemas.microsoft.com/office/drawing/2014/main" val="719317153"/>
                  </a:ext>
                </a:extLst>
              </a:tr>
              <a:tr h="439189">
                <a:tc>
                  <a:txBody>
                    <a:bodyPr/>
                    <a:lstStyle/>
                    <a:p>
                      <a:r>
                        <a:rPr lang="cs-CZ" dirty="0"/>
                        <a:t>Pardubický</a:t>
                      </a:r>
                    </a:p>
                  </a:txBody>
                  <a:tcPr/>
                </a:tc>
                <a:tc>
                  <a:txBody>
                    <a:bodyPr/>
                    <a:lstStyle/>
                    <a:p>
                      <a:r>
                        <a:rPr lang="cs-CZ" dirty="0"/>
                        <a:t>11</a:t>
                      </a:r>
                    </a:p>
                  </a:txBody>
                  <a:tcPr/>
                </a:tc>
                <a:tc>
                  <a:txBody>
                    <a:bodyPr/>
                    <a:lstStyle/>
                    <a:p>
                      <a:r>
                        <a:rPr lang="cs-CZ" dirty="0"/>
                        <a:t>4576</a:t>
                      </a:r>
                    </a:p>
                  </a:txBody>
                  <a:tcPr/>
                </a:tc>
                <a:extLst>
                  <a:ext uri="{0D108BD9-81ED-4DB2-BD59-A6C34878D82A}">
                    <a16:rowId xmlns:a16="http://schemas.microsoft.com/office/drawing/2014/main" val="2225720404"/>
                  </a:ext>
                </a:extLst>
              </a:tr>
              <a:tr h="457638">
                <a:tc>
                  <a:txBody>
                    <a:bodyPr/>
                    <a:lstStyle/>
                    <a:p>
                      <a:r>
                        <a:rPr lang="cs-CZ" dirty="0"/>
                        <a:t>Plzeňský</a:t>
                      </a:r>
                    </a:p>
                  </a:txBody>
                  <a:tcPr/>
                </a:tc>
                <a:tc>
                  <a:txBody>
                    <a:bodyPr/>
                    <a:lstStyle/>
                    <a:p>
                      <a:r>
                        <a:rPr lang="cs-CZ" dirty="0"/>
                        <a:t>2</a:t>
                      </a:r>
                    </a:p>
                  </a:txBody>
                  <a:tcPr/>
                </a:tc>
                <a:tc>
                  <a:txBody>
                    <a:bodyPr/>
                    <a:lstStyle/>
                    <a:p>
                      <a:r>
                        <a:rPr lang="cs-CZ" dirty="0"/>
                        <a:t>769</a:t>
                      </a:r>
                    </a:p>
                  </a:txBody>
                  <a:tcPr/>
                </a:tc>
                <a:extLst>
                  <a:ext uri="{0D108BD9-81ED-4DB2-BD59-A6C34878D82A}">
                    <a16:rowId xmlns:a16="http://schemas.microsoft.com/office/drawing/2014/main" val="3650229659"/>
                  </a:ext>
                </a:extLst>
              </a:tr>
              <a:tr h="261507">
                <a:tc>
                  <a:txBody>
                    <a:bodyPr/>
                    <a:lstStyle/>
                    <a:p>
                      <a:r>
                        <a:rPr lang="cs-CZ" dirty="0"/>
                        <a:t>Středočeský</a:t>
                      </a:r>
                    </a:p>
                  </a:txBody>
                  <a:tcPr/>
                </a:tc>
                <a:tc>
                  <a:txBody>
                    <a:bodyPr/>
                    <a:lstStyle/>
                    <a:p>
                      <a:r>
                        <a:rPr lang="cs-CZ" dirty="0"/>
                        <a:t>4</a:t>
                      </a:r>
                    </a:p>
                  </a:txBody>
                  <a:tcPr/>
                </a:tc>
                <a:tc>
                  <a:txBody>
                    <a:bodyPr/>
                    <a:lstStyle/>
                    <a:p>
                      <a:r>
                        <a:rPr lang="cs-CZ" dirty="0"/>
                        <a:t>812</a:t>
                      </a:r>
                    </a:p>
                  </a:txBody>
                  <a:tcPr/>
                </a:tc>
                <a:extLst>
                  <a:ext uri="{0D108BD9-81ED-4DB2-BD59-A6C34878D82A}">
                    <a16:rowId xmlns:a16="http://schemas.microsoft.com/office/drawing/2014/main" val="3741027077"/>
                  </a:ext>
                </a:extLst>
              </a:tr>
              <a:tr h="261507">
                <a:tc>
                  <a:txBody>
                    <a:bodyPr/>
                    <a:lstStyle/>
                    <a:p>
                      <a:r>
                        <a:rPr lang="cs-CZ" dirty="0"/>
                        <a:t>Vysočina</a:t>
                      </a:r>
                    </a:p>
                  </a:txBody>
                  <a:tcPr/>
                </a:tc>
                <a:tc>
                  <a:txBody>
                    <a:bodyPr/>
                    <a:lstStyle/>
                    <a:p>
                      <a:r>
                        <a:rPr lang="cs-CZ" dirty="0"/>
                        <a:t>23</a:t>
                      </a:r>
                    </a:p>
                  </a:txBody>
                  <a:tcPr/>
                </a:tc>
                <a:tc>
                  <a:txBody>
                    <a:bodyPr/>
                    <a:lstStyle/>
                    <a:p>
                      <a:r>
                        <a:rPr lang="cs-CZ" dirty="0"/>
                        <a:t>9851</a:t>
                      </a:r>
                    </a:p>
                  </a:txBody>
                  <a:tcPr/>
                </a:tc>
                <a:extLst>
                  <a:ext uri="{0D108BD9-81ED-4DB2-BD59-A6C34878D82A}">
                    <a16:rowId xmlns:a16="http://schemas.microsoft.com/office/drawing/2014/main" val="2431535925"/>
                  </a:ext>
                </a:extLst>
              </a:tr>
              <a:tr h="261507">
                <a:tc>
                  <a:txBody>
                    <a:bodyPr/>
                    <a:lstStyle/>
                    <a:p>
                      <a:r>
                        <a:rPr lang="cs-CZ" dirty="0"/>
                        <a:t>Zlínský</a:t>
                      </a:r>
                    </a:p>
                  </a:txBody>
                  <a:tcPr/>
                </a:tc>
                <a:tc>
                  <a:txBody>
                    <a:bodyPr/>
                    <a:lstStyle/>
                    <a:p>
                      <a:r>
                        <a:rPr lang="cs-CZ" dirty="0"/>
                        <a:t>9</a:t>
                      </a:r>
                    </a:p>
                  </a:txBody>
                  <a:tcPr/>
                </a:tc>
                <a:tc>
                  <a:txBody>
                    <a:bodyPr/>
                    <a:lstStyle/>
                    <a:p>
                      <a:r>
                        <a:rPr lang="cs-CZ" dirty="0"/>
                        <a:t>4351</a:t>
                      </a:r>
                    </a:p>
                  </a:txBody>
                  <a:tcPr/>
                </a:tc>
                <a:extLst>
                  <a:ext uri="{0D108BD9-81ED-4DB2-BD59-A6C34878D82A}">
                    <a16:rowId xmlns:a16="http://schemas.microsoft.com/office/drawing/2014/main" val="1181176937"/>
                  </a:ext>
                </a:extLst>
              </a:tr>
              <a:tr h="261507">
                <a:tc>
                  <a:txBody>
                    <a:bodyPr/>
                    <a:lstStyle/>
                    <a:p>
                      <a:r>
                        <a:rPr lang="cs-CZ" dirty="0"/>
                        <a:t>CELKEM</a:t>
                      </a:r>
                    </a:p>
                  </a:txBody>
                  <a:tcPr/>
                </a:tc>
                <a:tc>
                  <a:txBody>
                    <a:bodyPr/>
                    <a:lstStyle/>
                    <a:p>
                      <a:r>
                        <a:rPr lang="cs-CZ" dirty="0"/>
                        <a:t>144</a:t>
                      </a:r>
                    </a:p>
                  </a:txBody>
                  <a:tcPr/>
                </a:tc>
                <a:tc>
                  <a:txBody>
                    <a:bodyPr/>
                    <a:lstStyle/>
                    <a:p>
                      <a:r>
                        <a:rPr lang="cs-CZ" dirty="0"/>
                        <a:t>49505</a:t>
                      </a:r>
                    </a:p>
                  </a:txBody>
                  <a:tcPr/>
                </a:tc>
                <a:extLst>
                  <a:ext uri="{0D108BD9-81ED-4DB2-BD59-A6C34878D82A}">
                    <a16:rowId xmlns:a16="http://schemas.microsoft.com/office/drawing/2014/main" val="1014019222"/>
                  </a:ext>
                </a:extLst>
              </a:tr>
            </a:tbl>
          </a:graphicData>
        </a:graphic>
      </p:graphicFrame>
    </p:spTree>
    <p:extLst>
      <p:ext uri="{BB962C8B-B14F-4D97-AF65-F5344CB8AC3E}">
        <p14:creationId xmlns:p14="http://schemas.microsoft.com/office/powerpoint/2010/main" val="1521952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pro obsa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897" y="2143865"/>
            <a:ext cx="7772401" cy="2553306"/>
          </a:xfrm>
          <a:prstGeom prst="rect">
            <a:avLst/>
          </a:prstGeom>
        </p:spPr>
      </p:pic>
      <p:sp>
        <p:nvSpPr>
          <p:cNvPr id="2" name="Nadpis 1">
            <a:extLst>
              <a:ext uri="{FF2B5EF4-FFF2-40B4-BE49-F238E27FC236}">
                <a16:creationId xmlns:a16="http://schemas.microsoft.com/office/drawing/2014/main" id="{3478E867-0A7E-45AA-91BF-EB7ED9FE2B16}"/>
              </a:ext>
            </a:extLst>
          </p:cNvPr>
          <p:cNvSpPr>
            <a:spLocks noGrp="1"/>
          </p:cNvSpPr>
          <p:nvPr>
            <p:ph type="title"/>
          </p:nvPr>
        </p:nvSpPr>
        <p:spPr>
          <a:xfrm>
            <a:off x="252919" y="1123837"/>
            <a:ext cx="2947482" cy="2252409"/>
          </a:xfrm>
        </p:spPr>
        <p:txBody>
          <a:bodyPr anchor="b">
            <a:normAutofit/>
          </a:bodyPr>
          <a:lstStyle/>
          <a:p>
            <a:r>
              <a:rPr lang="cs-CZ" sz="2400" dirty="0"/>
              <a:t>Počet žáků na oslovených školách (z došlých odpovědí)</a:t>
            </a:r>
            <a:br>
              <a:rPr lang="cs-CZ" sz="2400" dirty="0"/>
            </a:br>
            <a:r>
              <a:rPr lang="cs-CZ" sz="2400" dirty="0"/>
              <a:t/>
            </a:r>
            <a:br>
              <a:rPr lang="cs-CZ" sz="2400" dirty="0"/>
            </a:br>
            <a:r>
              <a:rPr lang="cs-CZ" sz="2400" dirty="0"/>
              <a:t>2/7</a:t>
            </a:r>
          </a:p>
        </p:txBody>
      </p:sp>
    </p:spTree>
    <p:extLst>
      <p:ext uri="{BB962C8B-B14F-4D97-AF65-F5344CB8AC3E}">
        <p14:creationId xmlns:p14="http://schemas.microsoft.com/office/powerpoint/2010/main" val="1752753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pro obsa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897" y="2247430"/>
            <a:ext cx="7772401" cy="2346176"/>
          </a:xfrm>
          <a:prstGeom prst="rect">
            <a:avLst/>
          </a:prstGeom>
        </p:spPr>
      </p:pic>
      <p:sp>
        <p:nvSpPr>
          <p:cNvPr id="10" name="Content Placeholder 9"/>
          <p:cNvSpPr>
            <a:spLocks noGrp="1"/>
          </p:cNvSpPr>
          <p:nvPr>
            <p:ph idx="1"/>
          </p:nvPr>
        </p:nvSpPr>
        <p:spPr>
          <a:xfrm>
            <a:off x="252920" y="2162014"/>
            <a:ext cx="2947482" cy="3744264"/>
          </a:xfrm>
        </p:spPr>
        <p:txBody>
          <a:bodyPr anchor="t">
            <a:normAutofit/>
          </a:bodyPr>
          <a:lstStyle/>
          <a:p>
            <a:endParaRPr lang="en-US" sz="1600">
              <a:solidFill>
                <a:schemeClr val="bg1"/>
              </a:solidFill>
            </a:endParaRPr>
          </a:p>
        </p:txBody>
      </p:sp>
      <p:sp>
        <p:nvSpPr>
          <p:cNvPr id="7" name="Nadpis 1">
            <a:extLst>
              <a:ext uri="{FF2B5EF4-FFF2-40B4-BE49-F238E27FC236}">
                <a16:creationId xmlns:a16="http://schemas.microsoft.com/office/drawing/2014/main" id="{127C0013-9221-4CE1-BF77-8AD454C15090}"/>
              </a:ext>
            </a:extLst>
          </p:cNvPr>
          <p:cNvSpPr txBox="1">
            <a:spLocks/>
          </p:cNvSpPr>
          <p:nvPr/>
        </p:nvSpPr>
        <p:spPr>
          <a:xfrm>
            <a:off x="252919" y="1123837"/>
            <a:ext cx="2947482" cy="225240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cs-CZ" sz="2400" dirty="0"/>
              <a:t>Počet žáků na oslovených školách (z došlých odpovědí)</a:t>
            </a:r>
            <a:br>
              <a:rPr lang="cs-CZ" sz="2400" dirty="0"/>
            </a:br>
            <a:r>
              <a:rPr lang="cs-CZ" sz="2400" dirty="0"/>
              <a:t/>
            </a:r>
            <a:br>
              <a:rPr lang="cs-CZ" sz="2400" dirty="0"/>
            </a:br>
            <a:r>
              <a:rPr lang="cs-CZ" sz="2400" dirty="0"/>
              <a:t>3/7</a:t>
            </a:r>
          </a:p>
        </p:txBody>
      </p:sp>
    </p:spTree>
    <p:extLst>
      <p:ext uri="{BB962C8B-B14F-4D97-AF65-F5344CB8AC3E}">
        <p14:creationId xmlns:p14="http://schemas.microsoft.com/office/powerpoint/2010/main" val="4292169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pro obsa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897" y="2251269"/>
            <a:ext cx="7772401" cy="2338498"/>
          </a:xfrm>
          <a:prstGeom prst="rect">
            <a:avLst/>
          </a:prstGeom>
        </p:spPr>
      </p:pic>
      <p:sp>
        <p:nvSpPr>
          <p:cNvPr id="10" name="Content Placeholder 9"/>
          <p:cNvSpPr>
            <a:spLocks noGrp="1"/>
          </p:cNvSpPr>
          <p:nvPr>
            <p:ph idx="1"/>
          </p:nvPr>
        </p:nvSpPr>
        <p:spPr>
          <a:xfrm>
            <a:off x="252920" y="2162014"/>
            <a:ext cx="2947482" cy="3744264"/>
          </a:xfrm>
        </p:spPr>
        <p:txBody>
          <a:bodyPr anchor="t">
            <a:normAutofit/>
          </a:bodyPr>
          <a:lstStyle/>
          <a:p>
            <a:endParaRPr lang="en-US" sz="1600">
              <a:solidFill>
                <a:schemeClr val="bg1"/>
              </a:solidFill>
            </a:endParaRPr>
          </a:p>
        </p:txBody>
      </p:sp>
      <p:sp>
        <p:nvSpPr>
          <p:cNvPr id="7" name="Nadpis 1">
            <a:extLst>
              <a:ext uri="{FF2B5EF4-FFF2-40B4-BE49-F238E27FC236}">
                <a16:creationId xmlns:a16="http://schemas.microsoft.com/office/drawing/2014/main" id="{27038E8C-DEC2-43B1-A072-5C7B3D2D53B3}"/>
              </a:ext>
            </a:extLst>
          </p:cNvPr>
          <p:cNvSpPr>
            <a:spLocks noGrp="1"/>
          </p:cNvSpPr>
          <p:nvPr>
            <p:ph type="title"/>
          </p:nvPr>
        </p:nvSpPr>
        <p:spPr>
          <a:xfrm>
            <a:off x="252919" y="1123837"/>
            <a:ext cx="2947482" cy="1038177"/>
          </a:xfrm>
        </p:spPr>
        <p:txBody>
          <a:bodyPr anchor="b">
            <a:normAutofit/>
          </a:bodyPr>
          <a:lstStyle/>
          <a:p>
            <a:r>
              <a:rPr lang="cs-CZ" sz="1700"/>
              <a:t>Počet žáků na oslovených školách (z došlých odpovědí)</a:t>
            </a:r>
            <a:br>
              <a:rPr lang="cs-CZ" sz="1700"/>
            </a:br>
            <a:r>
              <a:rPr lang="cs-CZ" sz="1700"/>
              <a:t/>
            </a:r>
            <a:br>
              <a:rPr lang="cs-CZ" sz="1700"/>
            </a:br>
            <a:r>
              <a:rPr lang="cs-CZ" sz="1700"/>
              <a:t>4/7</a:t>
            </a:r>
          </a:p>
        </p:txBody>
      </p:sp>
    </p:spTree>
    <p:extLst>
      <p:ext uri="{BB962C8B-B14F-4D97-AF65-F5344CB8AC3E}">
        <p14:creationId xmlns:p14="http://schemas.microsoft.com/office/powerpoint/2010/main" val="20342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pro obsa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897" y="2284465"/>
            <a:ext cx="7772401" cy="2272106"/>
          </a:xfrm>
          <a:prstGeom prst="rect">
            <a:avLst/>
          </a:prstGeom>
        </p:spPr>
      </p:pic>
      <p:sp>
        <p:nvSpPr>
          <p:cNvPr id="10" name="Content Placeholder 9"/>
          <p:cNvSpPr>
            <a:spLocks noGrp="1"/>
          </p:cNvSpPr>
          <p:nvPr>
            <p:ph idx="1"/>
          </p:nvPr>
        </p:nvSpPr>
        <p:spPr>
          <a:xfrm>
            <a:off x="252920" y="2162014"/>
            <a:ext cx="2947482" cy="3744264"/>
          </a:xfrm>
        </p:spPr>
        <p:txBody>
          <a:bodyPr anchor="t">
            <a:normAutofit/>
          </a:bodyPr>
          <a:lstStyle/>
          <a:p>
            <a:endParaRPr lang="en-US" sz="1600">
              <a:solidFill>
                <a:schemeClr val="bg1"/>
              </a:solidFill>
            </a:endParaRPr>
          </a:p>
        </p:txBody>
      </p:sp>
      <p:sp>
        <p:nvSpPr>
          <p:cNvPr id="7" name="Nadpis 1">
            <a:extLst>
              <a:ext uri="{FF2B5EF4-FFF2-40B4-BE49-F238E27FC236}">
                <a16:creationId xmlns:a16="http://schemas.microsoft.com/office/drawing/2014/main" id="{12C5633A-C1D7-4455-8727-08B2E5354927}"/>
              </a:ext>
            </a:extLst>
          </p:cNvPr>
          <p:cNvSpPr txBox="1">
            <a:spLocks/>
          </p:cNvSpPr>
          <p:nvPr/>
        </p:nvSpPr>
        <p:spPr>
          <a:xfrm>
            <a:off x="252919" y="1123837"/>
            <a:ext cx="2947482" cy="225240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cs-CZ" sz="2400" dirty="0"/>
              <a:t>Počet žáků na oslovených školách (z došlých odpovědí)</a:t>
            </a:r>
            <a:br>
              <a:rPr lang="cs-CZ" sz="2400" dirty="0"/>
            </a:br>
            <a:r>
              <a:rPr lang="cs-CZ" sz="2400" dirty="0"/>
              <a:t/>
            </a:r>
            <a:br>
              <a:rPr lang="cs-CZ" sz="2400" dirty="0"/>
            </a:br>
            <a:r>
              <a:rPr lang="cs-CZ" sz="2400" dirty="0"/>
              <a:t>5/7</a:t>
            </a:r>
          </a:p>
        </p:txBody>
      </p:sp>
    </p:spTree>
    <p:extLst>
      <p:ext uri="{BB962C8B-B14F-4D97-AF65-F5344CB8AC3E}">
        <p14:creationId xmlns:p14="http://schemas.microsoft.com/office/powerpoint/2010/main" val="3387610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pro obsa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897" y="2286107"/>
            <a:ext cx="7772401" cy="2268822"/>
          </a:xfrm>
          <a:prstGeom prst="rect">
            <a:avLst/>
          </a:prstGeom>
        </p:spPr>
      </p:pic>
      <p:sp>
        <p:nvSpPr>
          <p:cNvPr id="10" name="Content Placeholder 9"/>
          <p:cNvSpPr>
            <a:spLocks noGrp="1"/>
          </p:cNvSpPr>
          <p:nvPr>
            <p:ph idx="1"/>
          </p:nvPr>
        </p:nvSpPr>
        <p:spPr>
          <a:xfrm>
            <a:off x="252920" y="2162014"/>
            <a:ext cx="2947482" cy="3744264"/>
          </a:xfrm>
        </p:spPr>
        <p:txBody>
          <a:bodyPr anchor="t">
            <a:normAutofit/>
          </a:bodyPr>
          <a:lstStyle/>
          <a:p>
            <a:endParaRPr lang="en-US" sz="1600">
              <a:solidFill>
                <a:schemeClr val="bg1"/>
              </a:solidFill>
            </a:endParaRPr>
          </a:p>
        </p:txBody>
      </p:sp>
      <p:sp>
        <p:nvSpPr>
          <p:cNvPr id="7" name="Nadpis 1">
            <a:extLst>
              <a:ext uri="{FF2B5EF4-FFF2-40B4-BE49-F238E27FC236}">
                <a16:creationId xmlns:a16="http://schemas.microsoft.com/office/drawing/2014/main" id="{8CFC79FB-FE81-4471-8F31-4F8C1A3D1528}"/>
              </a:ext>
            </a:extLst>
          </p:cNvPr>
          <p:cNvSpPr>
            <a:spLocks noGrp="1"/>
          </p:cNvSpPr>
          <p:nvPr>
            <p:ph type="title"/>
          </p:nvPr>
        </p:nvSpPr>
        <p:spPr>
          <a:xfrm>
            <a:off x="252919" y="1123837"/>
            <a:ext cx="2947482" cy="2252409"/>
          </a:xfrm>
        </p:spPr>
        <p:txBody>
          <a:bodyPr anchor="b">
            <a:normAutofit/>
          </a:bodyPr>
          <a:lstStyle/>
          <a:p>
            <a:r>
              <a:rPr lang="cs-CZ" sz="2400" dirty="0"/>
              <a:t>Počet žáků na oslovených školách (z došlých odpovědí)</a:t>
            </a:r>
            <a:br>
              <a:rPr lang="cs-CZ" sz="2400" dirty="0"/>
            </a:br>
            <a:r>
              <a:rPr lang="cs-CZ" sz="2400" dirty="0"/>
              <a:t/>
            </a:r>
            <a:br>
              <a:rPr lang="cs-CZ" sz="2400" dirty="0"/>
            </a:br>
            <a:r>
              <a:rPr lang="cs-CZ" sz="2400" dirty="0"/>
              <a:t>6/7</a:t>
            </a:r>
          </a:p>
        </p:txBody>
      </p:sp>
    </p:spTree>
    <p:extLst>
      <p:ext uri="{BB962C8B-B14F-4D97-AF65-F5344CB8AC3E}">
        <p14:creationId xmlns:p14="http://schemas.microsoft.com/office/powerpoint/2010/main" val="224022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BECD8F7C-301F-4FF4-97D4-93C3ADA1B4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4517" y="2838368"/>
            <a:ext cx="6563641" cy="1171739"/>
          </a:xfrm>
        </p:spPr>
      </p:pic>
      <p:sp>
        <p:nvSpPr>
          <p:cNvPr id="6" name="Nadpis 1">
            <a:extLst>
              <a:ext uri="{FF2B5EF4-FFF2-40B4-BE49-F238E27FC236}">
                <a16:creationId xmlns:a16="http://schemas.microsoft.com/office/drawing/2014/main" id="{640E698E-C739-4B81-BE13-AC5E986E3FAC}"/>
              </a:ext>
            </a:extLst>
          </p:cNvPr>
          <p:cNvSpPr txBox="1">
            <a:spLocks/>
          </p:cNvSpPr>
          <p:nvPr/>
        </p:nvSpPr>
        <p:spPr>
          <a:xfrm>
            <a:off x="252919" y="1123837"/>
            <a:ext cx="2947482" cy="225240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cs-CZ" sz="2400" dirty="0"/>
              <a:t>Počet žáků na oslovených školách (z došlých odpovědí)</a:t>
            </a:r>
            <a:br>
              <a:rPr lang="cs-CZ" sz="2400" dirty="0"/>
            </a:br>
            <a:r>
              <a:rPr lang="cs-CZ" sz="2400" dirty="0"/>
              <a:t/>
            </a:r>
            <a:br>
              <a:rPr lang="cs-CZ" sz="2400" dirty="0"/>
            </a:br>
            <a:r>
              <a:rPr lang="cs-CZ" sz="2400" dirty="0"/>
              <a:t>7/7</a:t>
            </a:r>
          </a:p>
        </p:txBody>
      </p:sp>
    </p:spTree>
    <p:extLst>
      <p:ext uri="{BB962C8B-B14F-4D97-AF65-F5344CB8AC3E}">
        <p14:creationId xmlns:p14="http://schemas.microsoft.com/office/powerpoint/2010/main" val="1294988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5BFB99-6C0E-4994-A5C8-5BE88EF304A7}"/>
              </a:ext>
            </a:extLst>
          </p:cNvPr>
          <p:cNvSpPr>
            <a:spLocks noGrp="1"/>
          </p:cNvSpPr>
          <p:nvPr>
            <p:ph type="title"/>
          </p:nvPr>
        </p:nvSpPr>
        <p:spPr/>
        <p:txBody>
          <a:bodyPr/>
          <a:lstStyle/>
          <a:p>
            <a:r>
              <a:rPr lang="cs-CZ" dirty="0"/>
              <a:t>Počet uvolněných žáků</a:t>
            </a:r>
          </a:p>
        </p:txBody>
      </p:sp>
      <p:sp>
        <p:nvSpPr>
          <p:cNvPr id="3" name="Zástupný symbol pro obsah 2">
            <a:extLst>
              <a:ext uri="{FF2B5EF4-FFF2-40B4-BE49-F238E27FC236}">
                <a16:creationId xmlns:a16="http://schemas.microsoft.com/office/drawing/2014/main" id="{59A5BDAC-C3BC-445B-9F13-0C1B0E2D793C}"/>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208D3B83-6478-4222-8129-0972A053FE8C}"/>
              </a:ext>
            </a:extLst>
          </p:cNvPr>
          <p:cNvGraphicFramePr>
            <a:graphicFrameLocks/>
          </p:cNvGraphicFramePr>
          <p:nvPr>
            <p:extLst>
              <p:ext uri="{D42A27DB-BD31-4B8C-83A1-F6EECF244321}">
                <p14:modId xmlns:p14="http://schemas.microsoft.com/office/powerpoint/2010/main" val="3347343565"/>
              </p:ext>
            </p:extLst>
          </p:nvPr>
        </p:nvGraphicFramePr>
        <p:xfrm>
          <a:off x="3869268" y="463551"/>
          <a:ext cx="6463983" cy="6236932"/>
        </p:xfrm>
        <a:graphic>
          <a:graphicData uri="http://schemas.openxmlformats.org/drawingml/2006/table">
            <a:tbl>
              <a:tblPr firstRow="1" bandRow="1">
                <a:tableStyleId>{5C22544A-7EE6-4342-B048-85BDC9FD1C3A}</a:tableStyleId>
              </a:tblPr>
              <a:tblGrid>
                <a:gridCol w="2154661">
                  <a:extLst>
                    <a:ext uri="{9D8B030D-6E8A-4147-A177-3AD203B41FA5}">
                      <a16:colId xmlns:a16="http://schemas.microsoft.com/office/drawing/2014/main" val="3128400251"/>
                    </a:ext>
                  </a:extLst>
                </a:gridCol>
                <a:gridCol w="2154661">
                  <a:extLst>
                    <a:ext uri="{9D8B030D-6E8A-4147-A177-3AD203B41FA5}">
                      <a16:colId xmlns:a16="http://schemas.microsoft.com/office/drawing/2014/main" val="2733640901"/>
                    </a:ext>
                  </a:extLst>
                </a:gridCol>
                <a:gridCol w="2154661">
                  <a:extLst>
                    <a:ext uri="{9D8B030D-6E8A-4147-A177-3AD203B41FA5}">
                      <a16:colId xmlns:a16="http://schemas.microsoft.com/office/drawing/2014/main" val="3837083383"/>
                    </a:ext>
                  </a:extLst>
                </a:gridCol>
              </a:tblGrid>
              <a:tr h="1024481">
                <a:tc>
                  <a:txBody>
                    <a:bodyPr/>
                    <a:lstStyle/>
                    <a:p>
                      <a:r>
                        <a:rPr lang="cs-CZ" dirty="0"/>
                        <a:t>Výčet kontaktovaných krajů</a:t>
                      </a:r>
                    </a:p>
                  </a:txBody>
                  <a:tcPr/>
                </a:tc>
                <a:tc>
                  <a:txBody>
                    <a:bodyPr/>
                    <a:lstStyle/>
                    <a:p>
                      <a:r>
                        <a:rPr lang="cs-CZ" dirty="0"/>
                        <a:t>Počet úplně uvolněných žáků</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Počet částečně uvolněných žáků</a:t>
                      </a:r>
                    </a:p>
                  </a:txBody>
                  <a:tcPr/>
                </a:tc>
                <a:extLst>
                  <a:ext uri="{0D108BD9-81ED-4DB2-BD59-A6C34878D82A}">
                    <a16:rowId xmlns:a16="http://schemas.microsoft.com/office/drawing/2014/main" val="2616901081"/>
                  </a:ext>
                </a:extLst>
              </a:tr>
              <a:tr h="549307">
                <a:tc>
                  <a:txBody>
                    <a:bodyPr/>
                    <a:lstStyle/>
                    <a:p>
                      <a:r>
                        <a:rPr lang="cs-CZ" dirty="0"/>
                        <a:t>Jihočeský</a:t>
                      </a:r>
                    </a:p>
                  </a:txBody>
                  <a:tcPr/>
                </a:tc>
                <a:tc>
                  <a:txBody>
                    <a:bodyPr/>
                    <a:lstStyle/>
                    <a:p>
                      <a:r>
                        <a:rPr lang="cs-CZ"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16</a:t>
                      </a:r>
                    </a:p>
                  </a:txBody>
                  <a:tcPr/>
                </a:tc>
                <a:extLst>
                  <a:ext uri="{0D108BD9-81ED-4DB2-BD59-A6C34878D82A}">
                    <a16:rowId xmlns:a16="http://schemas.microsoft.com/office/drawing/2014/main" val="2776513923"/>
                  </a:ext>
                </a:extLst>
              </a:tr>
              <a:tr h="551643">
                <a:tc>
                  <a:txBody>
                    <a:bodyPr/>
                    <a:lstStyle/>
                    <a:p>
                      <a:r>
                        <a:rPr lang="cs-CZ" dirty="0"/>
                        <a:t>Jihomoravský</a:t>
                      </a:r>
                    </a:p>
                  </a:txBody>
                  <a:tcPr/>
                </a:tc>
                <a:tc>
                  <a:txBody>
                    <a:bodyPr/>
                    <a:lstStyle/>
                    <a:p>
                      <a:r>
                        <a:rPr lang="cs-CZ" dirty="0"/>
                        <a:t>76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59</a:t>
                      </a:r>
                    </a:p>
                  </a:txBody>
                  <a:tcPr/>
                </a:tc>
                <a:extLst>
                  <a:ext uri="{0D108BD9-81ED-4DB2-BD59-A6C34878D82A}">
                    <a16:rowId xmlns:a16="http://schemas.microsoft.com/office/drawing/2014/main" val="3650229659"/>
                  </a:ext>
                </a:extLst>
              </a:tr>
              <a:tr h="545341">
                <a:tc>
                  <a:txBody>
                    <a:bodyPr/>
                    <a:lstStyle/>
                    <a:p>
                      <a:r>
                        <a:rPr lang="cs-CZ" dirty="0"/>
                        <a:t>Karlovarský</a:t>
                      </a:r>
                    </a:p>
                  </a:txBody>
                  <a:tcPr/>
                </a:tc>
                <a:tc>
                  <a:txBody>
                    <a:bodyPr/>
                    <a:lstStyle/>
                    <a:p>
                      <a:r>
                        <a:rPr lang="cs-CZ" dirty="0"/>
                        <a:t>0</a:t>
                      </a:r>
                    </a:p>
                  </a:txBody>
                  <a:tcPr/>
                </a:tc>
                <a:tc>
                  <a:txBody>
                    <a:bodyPr/>
                    <a:lstStyle/>
                    <a:p>
                      <a:r>
                        <a:rPr lang="cs-CZ" dirty="0"/>
                        <a:t>1</a:t>
                      </a:r>
                    </a:p>
                  </a:txBody>
                  <a:tcPr/>
                </a:tc>
                <a:extLst>
                  <a:ext uri="{0D108BD9-81ED-4DB2-BD59-A6C34878D82A}">
                    <a16:rowId xmlns:a16="http://schemas.microsoft.com/office/drawing/2014/main" val="3705990053"/>
                  </a:ext>
                </a:extLst>
              </a:tr>
              <a:tr h="315952">
                <a:tc>
                  <a:txBody>
                    <a:bodyPr/>
                    <a:lstStyle/>
                    <a:p>
                      <a:r>
                        <a:rPr lang="cs-CZ" dirty="0"/>
                        <a:t>Liberecký</a:t>
                      </a:r>
                    </a:p>
                  </a:txBody>
                  <a:tcPr/>
                </a:tc>
                <a:tc>
                  <a:txBody>
                    <a:bodyPr/>
                    <a:lstStyle/>
                    <a:p>
                      <a:r>
                        <a:rPr lang="cs-CZ" dirty="0"/>
                        <a:t>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19</a:t>
                      </a:r>
                    </a:p>
                  </a:txBody>
                  <a:tcPr/>
                </a:tc>
                <a:extLst>
                  <a:ext uri="{0D108BD9-81ED-4DB2-BD59-A6C34878D82A}">
                    <a16:rowId xmlns:a16="http://schemas.microsoft.com/office/drawing/2014/main" val="3741027077"/>
                  </a:ext>
                </a:extLst>
              </a:tr>
              <a:tr h="315952">
                <a:tc>
                  <a:txBody>
                    <a:bodyPr/>
                    <a:lstStyle/>
                    <a:p>
                      <a:r>
                        <a:rPr lang="cs-CZ" dirty="0"/>
                        <a:t>Moravskoslezský</a:t>
                      </a:r>
                    </a:p>
                  </a:txBody>
                  <a:tcPr/>
                </a:tc>
                <a:tc>
                  <a:txBody>
                    <a:bodyPr/>
                    <a:lstStyle/>
                    <a:p>
                      <a:r>
                        <a:rPr lang="cs-CZ" dirty="0"/>
                        <a:t>57</a:t>
                      </a:r>
                    </a:p>
                  </a:txBody>
                  <a:tcPr/>
                </a:tc>
                <a:tc>
                  <a:txBody>
                    <a:bodyPr/>
                    <a:lstStyle/>
                    <a:p>
                      <a:r>
                        <a:rPr lang="cs-CZ" dirty="0"/>
                        <a:t>33</a:t>
                      </a:r>
                    </a:p>
                  </a:txBody>
                  <a:tcPr/>
                </a:tc>
                <a:extLst>
                  <a:ext uri="{0D108BD9-81ED-4DB2-BD59-A6C34878D82A}">
                    <a16:rowId xmlns:a16="http://schemas.microsoft.com/office/drawing/2014/main" val="2431535925"/>
                  </a:ext>
                </a:extLst>
              </a:tr>
              <a:tr h="315952">
                <a:tc>
                  <a:txBody>
                    <a:bodyPr/>
                    <a:lstStyle/>
                    <a:p>
                      <a:r>
                        <a:rPr lang="cs-CZ" dirty="0"/>
                        <a:t>Olomoucký</a:t>
                      </a:r>
                    </a:p>
                  </a:txBody>
                  <a:tcPr/>
                </a:tc>
                <a:tc>
                  <a:txBody>
                    <a:bodyPr/>
                    <a:lstStyle/>
                    <a:p>
                      <a:r>
                        <a:rPr lang="cs-CZ" dirty="0"/>
                        <a:t>13</a:t>
                      </a:r>
                    </a:p>
                  </a:txBody>
                  <a:tcPr/>
                </a:tc>
                <a:tc>
                  <a:txBody>
                    <a:bodyPr/>
                    <a:lstStyle/>
                    <a:p>
                      <a:r>
                        <a:rPr lang="cs-CZ" dirty="0"/>
                        <a:t>4 (1x nevedou statistiku)</a:t>
                      </a:r>
                    </a:p>
                  </a:txBody>
                  <a:tcPr/>
                </a:tc>
                <a:extLst>
                  <a:ext uri="{0D108BD9-81ED-4DB2-BD59-A6C34878D82A}">
                    <a16:rowId xmlns:a16="http://schemas.microsoft.com/office/drawing/2014/main" val="1181176937"/>
                  </a:ext>
                </a:extLst>
              </a:tr>
              <a:tr h="315952">
                <a:tc>
                  <a:txBody>
                    <a:bodyPr/>
                    <a:lstStyle/>
                    <a:p>
                      <a:r>
                        <a:rPr lang="cs-CZ" dirty="0"/>
                        <a:t>Pardubický</a:t>
                      </a:r>
                    </a:p>
                  </a:txBody>
                  <a:tcPr/>
                </a:tc>
                <a:tc>
                  <a:txBody>
                    <a:bodyPr/>
                    <a:lstStyle/>
                    <a:p>
                      <a:r>
                        <a:rPr lang="cs-CZ" dirty="0"/>
                        <a:t>31</a:t>
                      </a:r>
                    </a:p>
                  </a:txBody>
                  <a:tcPr/>
                </a:tc>
                <a:tc>
                  <a:txBody>
                    <a:bodyPr/>
                    <a:lstStyle/>
                    <a:p>
                      <a:r>
                        <a:rPr lang="cs-CZ" dirty="0"/>
                        <a:t>1</a:t>
                      </a:r>
                    </a:p>
                  </a:txBody>
                  <a:tcPr/>
                </a:tc>
                <a:extLst>
                  <a:ext uri="{0D108BD9-81ED-4DB2-BD59-A6C34878D82A}">
                    <a16:rowId xmlns:a16="http://schemas.microsoft.com/office/drawing/2014/main" val="3070856"/>
                  </a:ext>
                </a:extLst>
              </a:tr>
              <a:tr h="315952">
                <a:tc>
                  <a:txBody>
                    <a:bodyPr/>
                    <a:lstStyle/>
                    <a:p>
                      <a:r>
                        <a:rPr lang="cs-CZ" dirty="0"/>
                        <a:t>Plzeňský</a:t>
                      </a:r>
                    </a:p>
                  </a:txBody>
                  <a:tcPr/>
                </a:tc>
                <a:tc>
                  <a:txBody>
                    <a:bodyPr/>
                    <a:lstStyle/>
                    <a:p>
                      <a:r>
                        <a:rPr lang="cs-CZ" dirty="0"/>
                        <a:t>11</a:t>
                      </a:r>
                    </a:p>
                  </a:txBody>
                  <a:tcPr/>
                </a:tc>
                <a:tc>
                  <a:txBody>
                    <a:bodyPr/>
                    <a:lstStyle/>
                    <a:p>
                      <a:r>
                        <a:rPr lang="cs-CZ" dirty="0"/>
                        <a:t>0</a:t>
                      </a:r>
                    </a:p>
                  </a:txBody>
                  <a:tcPr/>
                </a:tc>
                <a:extLst>
                  <a:ext uri="{0D108BD9-81ED-4DB2-BD59-A6C34878D82A}">
                    <a16:rowId xmlns:a16="http://schemas.microsoft.com/office/drawing/2014/main" val="3657188027"/>
                  </a:ext>
                </a:extLst>
              </a:tr>
              <a:tr h="315952">
                <a:tc>
                  <a:txBody>
                    <a:bodyPr/>
                    <a:lstStyle/>
                    <a:p>
                      <a:r>
                        <a:rPr lang="cs-CZ" dirty="0"/>
                        <a:t>Středočeský</a:t>
                      </a:r>
                    </a:p>
                  </a:txBody>
                  <a:tcPr/>
                </a:tc>
                <a:tc>
                  <a:txBody>
                    <a:bodyPr/>
                    <a:lstStyle/>
                    <a:p>
                      <a:r>
                        <a:rPr lang="cs-CZ" dirty="0"/>
                        <a:t>1</a:t>
                      </a:r>
                    </a:p>
                  </a:txBody>
                  <a:tcPr/>
                </a:tc>
                <a:tc>
                  <a:txBody>
                    <a:bodyPr/>
                    <a:lstStyle/>
                    <a:p>
                      <a:r>
                        <a:rPr lang="cs-CZ" dirty="0"/>
                        <a:t>1</a:t>
                      </a:r>
                    </a:p>
                  </a:txBody>
                  <a:tcPr/>
                </a:tc>
                <a:extLst>
                  <a:ext uri="{0D108BD9-81ED-4DB2-BD59-A6C34878D82A}">
                    <a16:rowId xmlns:a16="http://schemas.microsoft.com/office/drawing/2014/main" val="2811897316"/>
                  </a:ext>
                </a:extLst>
              </a:tr>
              <a:tr h="315952">
                <a:tc>
                  <a:txBody>
                    <a:bodyPr/>
                    <a:lstStyle/>
                    <a:p>
                      <a:r>
                        <a:rPr lang="cs-CZ" dirty="0"/>
                        <a:t>Vysočina</a:t>
                      </a:r>
                    </a:p>
                  </a:txBody>
                  <a:tcPr/>
                </a:tc>
                <a:tc>
                  <a:txBody>
                    <a:bodyPr/>
                    <a:lstStyle/>
                    <a:p>
                      <a:r>
                        <a:rPr lang="cs-CZ" dirty="0"/>
                        <a:t>30</a:t>
                      </a:r>
                    </a:p>
                  </a:txBody>
                  <a:tcPr/>
                </a:tc>
                <a:tc>
                  <a:txBody>
                    <a:bodyPr/>
                    <a:lstStyle/>
                    <a:p>
                      <a:r>
                        <a:rPr lang="cs-CZ" dirty="0"/>
                        <a:t>42</a:t>
                      </a:r>
                    </a:p>
                  </a:txBody>
                  <a:tcPr/>
                </a:tc>
                <a:extLst>
                  <a:ext uri="{0D108BD9-81ED-4DB2-BD59-A6C34878D82A}">
                    <a16:rowId xmlns:a16="http://schemas.microsoft.com/office/drawing/2014/main" val="2953567590"/>
                  </a:ext>
                </a:extLst>
              </a:tr>
              <a:tr h="315952">
                <a:tc>
                  <a:txBody>
                    <a:bodyPr/>
                    <a:lstStyle/>
                    <a:p>
                      <a:r>
                        <a:rPr lang="cs-CZ" dirty="0"/>
                        <a:t>Zlínský</a:t>
                      </a:r>
                    </a:p>
                  </a:txBody>
                  <a:tcPr/>
                </a:tc>
                <a:tc>
                  <a:txBody>
                    <a:bodyPr/>
                    <a:lstStyle/>
                    <a:p>
                      <a:r>
                        <a:rPr lang="cs-CZ" dirty="0"/>
                        <a:t>37</a:t>
                      </a:r>
                    </a:p>
                  </a:txBody>
                  <a:tcPr/>
                </a:tc>
                <a:tc>
                  <a:txBody>
                    <a:bodyPr/>
                    <a:lstStyle/>
                    <a:p>
                      <a:r>
                        <a:rPr lang="cs-CZ" dirty="0"/>
                        <a:t>55</a:t>
                      </a:r>
                    </a:p>
                  </a:txBody>
                  <a:tcPr/>
                </a:tc>
                <a:extLst>
                  <a:ext uri="{0D108BD9-81ED-4DB2-BD59-A6C34878D82A}">
                    <a16:rowId xmlns:a16="http://schemas.microsoft.com/office/drawing/2014/main" val="1063515014"/>
                  </a:ext>
                </a:extLst>
              </a:tr>
              <a:tr h="315952">
                <a:tc>
                  <a:txBody>
                    <a:bodyPr/>
                    <a:lstStyle/>
                    <a:p>
                      <a:r>
                        <a:rPr lang="cs-CZ" dirty="0"/>
                        <a:t>CELKEM</a:t>
                      </a:r>
                    </a:p>
                  </a:txBody>
                  <a:tcPr/>
                </a:tc>
                <a:tc>
                  <a:txBody>
                    <a:bodyPr/>
                    <a:lstStyle/>
                    <a:p>
                      <a:r>
                        <a:rPr lang="cs-CZ" dirty="0"/>
                        <a:t>271</a:t>
                      </a:r>
                    </a:p>
                  </a:txBody>
                  <a:tcPr/>
                </a:tc>
                <a:tc>
                  <a:txBody>
                    <a:bodyPr/>
                    <a:lstStyle/>
                    <a:p>
                      <a:r>
                        <a:rPr lang="cs-CZ" dirty="0"/>
                        <a:t>231</a:t>
                      </a:r>
                    </a:p>
                  </a:txBody>
                  <a:tcPr/>
                </a:tc>
                <a:extLst>
                  <a:ext uri="{0D108BD9-81ED-4DB2-BD59-A6C34878D82A}">
                    <a16:rowId xmlns:a16="http://schemas.microsoft.com/office/drawing/2014/main" val="1115066022"/>
                  </a:ext>
                </a:extLst>
              </a:tr>
            </a:tbl>
          </a:graphicData>
        </a:graphic>
      </p:graphicFrame>
    </p:spTree>
    <p:extLst>
      <p:ext uri="{BB962C8B-B14F-4D97-AF65-F5344CB8AC3E}">
        <p14:creationId xmlns:p14="http://schemas.microsoft.com/office/powerpoint/2010/main" val="3004916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210AE8-8655-4824-9C59-2B784580030D}"/>
              </a:ext>
            </a:extLst>
          </p:cNvPr>
          <p:cNvSpPr>
            <a:spLocks noGrp="1"/>
          </p:cNvSpPr>
          <p:nvPr>
            <p:ph type="title"/>
          </p:nvPr>
        </p:nvSpPr>
        <p:spPr/>
        <p:txBody>
          <a:bodyPr/>
          <a:lstStyle/>
          <a:p>
            <a:r>
              <a:rPr lang="cs-CZ" dirty="0"/>
              <a:t>Důvod uvolnění (počítáno podle škol)</a:t>
            </a:r>
            <a:br>
              <a:rPr lang="cs-CZ" dirty="0"/>
            </a:br>
            <a:r>
              <a:rPr lang="cs-CZ" dirty="0"/>
              <a:t/>
            </a:r>
            <a:br>
              <a:rPr lang="cs-CZ" dirty="0"/>
            </a:br>
            <a:r>
              <a:rPr lang="cs-CZ" dirty="0"/>
              <a:t>1/3</a:t>
            </a:r>
          </a:p>
        </p:txBody>
      </p:sp>
      <p:sp>
        <p:nvSpPr>
          <p:cNvPr id="3" name="Zástupný symbol pro obsah 2">
            <a:extLst>
              <a:ext uri="{FF2B5EF4-FFF2-40B4-BE49-F238E27FC236}">
                <a16:creationId xmlns:a16="http://schemas.microsoft.com/office/drawing/2014/main" id="{3696C5C2-F7C5-47E2-A640-D1C7F1426043}"/>
              </a:ext>
            </a:extLst>
          </p:cNvPr>
          <p:cNvSpPr>
            <a:spLocks noGrp="1"/>
          </p:cNvSpPr>
          <p:nvPr>
            <p:ph idx="1"/>
          </p:nvPr>
        </p:nvSpPr>
        <p:spPr/>
        <p:txBody>
          <a:bodyPr/>
          <a:lstStyle/>
          <a:p>
            <a:endParaRPr lang="cs-CZ"/>
          </a:p>
        </p:txBody>
      </p:sp>
      <p:graphicFrame>
        <p:nvGraphicFramePr>
          <p:cNvPr id="5" name="Zástupný symbol pro obsah 4">
            <a:extLst>
              <a:ext uri="{FF2B5EF4-FFF2-40B4-BE49-F238E27FC236}">
                <a16:creationId xmlns:a16="http://schemas.microsoft.com/office/drawing/2014/main" id="{6555C7C2-6807-4674-9956-51F63EB0C4EB}"/>
              </a:ext>
            </a:extLst>
          </p:cNvPr>
          <p:cNvGraphicFramePr>
            <a:graphicFrameLocks/>
          </p:cNvGraphicFramePr>
          <p:nvPr>
            <p:extLst>
              <p:ext uri="{D42A27DB-BD31-4B8C-83A1-F6EECF244321}">
                <p14:modId xmlns:p14="http://schemas.microsoft.com/office/powerpoint/2010/main" val="2845811221"/>
              </p:ext>
            </p:extLst>
          </p:nvPr>
        </p:nvGraphicFramePr>
        <p:xfrm>
          <a:off x="3671950" y="840044"/>
          <a:ext cx="7512519" cy="4884975"/>
        </p:xfrm>
        <a:graphic>
          <a:graphicData uri="http://schemas.openxmlformats.org/drawingml/2006/table">
            <a:tbl>
              <a:tblPr firstRow="1" bandRow="1">
                <a:tableStyleId>{5C22544A-7EE6-4342-B048-85BDC9FD1C3A}</a:tableStyleId>
              </a:tblPr>
              <a:tblGrid>
                <a:gridCol w="2504173">
                  <a:extLst>
                    <a:ext uri="{9D8B030D-6E8A-4147-A177-3AD203B41FA5}">
                      <a16:colId xmlns:a16="http://schemas.microsoft.com/office/drawing/2014/main" val="3128400251"/>
                    </a:ext>
                  </a:extLst>
                </a:gridCol>
                <a:gridCol w="2504173">
                  <a:extLst>
                    <a:ext uri="{9D8B030D-6E8A-4147-A177-3AD203B41FA5}">
                      <a16:colId xmlns:a16="http://schemas.microsoft.com/office/drawing/2014/main" val="1002191864"/>
                    </a:ext>
                  </a:extLst>
                </a:gridCol>
                <a:gridCol w="2504173">
                  <a:extLst>
                    <a:ext uri="{9D8B030D-6E8A-4147-A177-3AD203B41FA5}">
                      <a16:colId xmlns:a16="http://schemas.microsoft.com/office/drawing/2014/main" val="2733640901"/>
                    </a:ext>
                  </a:extLst>
                </a:gridCol>
              </a:tblGrid>
              <a:tr h="727549">
                <a:tc>
                  <a:txBody>
                    <a:bodyPr/>
                    <a:lstStyle/>
                    <a:p>
                      <a:r>
                        <a:rPr lang="cs-CZ" dirty="0"/>
                        <a:t>Výčet kontaktovaných krajů</a:t>
                      </a:r>
                    </a:p>
                  </a:txBody>
                  <a:tcPr/>
                </a:tc>
                <a:tc>
                  <a:txBody>
                    <a:bodyPr/>
                    <a:lstStyle/>
                    <a:p>
                      <a:r>
                        <a:rPr lang="en-GB" dirty="0"/>
                        <a:t>Po</a:t>
                      </a:r>
                      <a:r>
                        <a:rPr lang="cs-CZ" dirty="0"/>
                        <a:t>čet došlých odpovědí</a:t>
                      </a:r>
                    </a:p>
                  </a:txBody>
                  <a:tcPr/>
                </a:tc>
                <a:tc>
                  <a:txBody>
                    <a:bodyPr/>
                    <a:lstStyle/>
                    <a:p>
                      <a:r>
                        <a:rPr lang="cs-CZ" dirty="0"/>
                        <a:t>Důvod uvolnění (počítáno podle škol)</a:t>
                      </a:r>
                    </a:p>
                  </a:txBody>
                  <a:tcPr/>
                </a:tc>
                <a:extLst>
                  <a:ext uri="{0D108BD9-81ED-4DB2-BD59-A6C34878D82A}">
                    <a16:rowId xmlns:a16="http://schemas.microsoft.com/office/drawing/2014/main" val="2616901081"/>
                  </a:ext>
                </a:extLst>
              </a:tr>
              <a:tr h="415743">
                <a:tc>
                  <a:txBody>
                    <a:bodyPr/>
                    <a:lstStyle/>
                    <a:p>
                      <a:r>
                        <a:rPr lang="cs-CZ" dirty="0"/>
                        <a:t>Jihočeský</a:t>
                      </a:r>
                    </a:p>
                  </a:txBody>
                  <a:tcPr/>
                </a:tc>
                <a:tc>
                  <a:txBody>
                    <a:bodyPr/>
                    <a:lstStyle/>
                    <a:p>
                      <a:r>
                        <a:rPr lang="cs-CZ"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2x jiné, 4x </a:t>
                      </a:r>
                      <a:r>
                        <a:rPr lang="en-GB" dirty="0"/>
                        <a:t>*</a:t>
                      </a:r>
                      <a:endParaRPr lang="cs-CZ" dirty="0"/>
                    </a:p>
                  </a:txBody>
                  <a:tcPr/>
                </a:tc>
                <a:extLst>
                  <a:ext uri="{0D108BD9-81ED-4DB2-BD59-A6C34878D82A}">
                    <a16:rowId xmlns:a16="http://schemas.microsoft.com/office/drawing/2014/main" val="2776513923"/>
                  </a:ext>
                </a:extLst>
              </a:tr>
              <a:tr h="1974777">
                <a:tc>
                  <a:txBody>
                    <a:bodyPr/>
                    <a:lstStyle/>
                    <a:p>
                      <a:r>
                        <a:rPr lang="cs-CZ" dirty="0"/>
                        <a:t>Jihomoravský</a:t>
                      </a:r>
                    </a:p>
                  </a:txBody>
                  <a:tcPr/>
                </a:tc>
                <a:tc>
                  <a:txBody>
                    <a:bodyPr/>
                    <a:lstStyle/>
                    <a:p>
                      <a:r>
                        <a:rPr lang="cs-CZ" dirty="0"/>
                        <a:t>36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1x sluchové, tělesné, 11x jiné, 1x kombinované, 2x kombinované, jiné, 2x tělesné, jiné, 1x tělesné, 2x zrakové, jiné, 1x zrakové, 15x  </a:t>
                      </a:r>
                      <a:r>
                        <a:rPr lang="en-GB" dirty="0"/>
                        <a:t>*</a:t>
                      </a:r>
                      <a:endParaRPr lang="cs-CZ" dirty="0"/>
                    </a:p>
                  </a:txBody>
                  <a:tcPr/>
                </a:tc>
                <a:extLst>
                  <a:ext uri="{0D108BD9-81ED-4DB2-BD59-A6C34878D82A}">
                    <a16:rowId xmlns:a16="http://schemas.microsoft.com/office/drawing/2014/main" val="3650229659"/>
                  </a:ext>
                </a:extLst>
              </a:tr>
              <a:tr h="415743">
                <a:tc>
                  <a:txBody>
                    <a:bodyPr/>
                    <a:lstStyle/>
                    <a:p>
                      <a:r>
                        <a:rPr lang="cs-CZ" dirty="0"/>
                        <a:t>Karlovarský</a:t>
                      </a:r>
                    </a:p>
                  </a:txBody>
                  <a:tcPr/>
                </a:tc>
                <a:tc>
                  <a:txBody>
                    <a:bodyPr/>
                    <a:lstStyle/>
                    <a:p>
                      <a:r>
                        <a:rPr lang="cs-CZ" dirty="0"/>
                        <a:t>3</a:t>
                      </a:r>
                    </a:p>
                  </a:txBody>
                  <a:tcPr/>
                </a:tc>
                <a:tc>
                  <a:txBody>
                    <a:bodyPr/>
                    <a:lstStyle/>
                    <a:p>
                      <a:r>
                        <a:rPr lang="cs-CZ" dirty="0"/>
                        <a:t>3x </a:t>
                      </a:r>
                      <a:r>
                        <a:rPr lang="en-GB" dirty="0"/>
                        <a:t>*</a:t>
                      </a:r>
                      <a:endParaRPr lang="cs-CZ" dirty="0"/>
                    </a:p>
                  </a:txBody>
                  <a:tcPr/>
                </a:tc>
                <a:extLst>
                  <a:ext uri="{0D108BD9-81ED-4DB2-BD59-A6C34878D82A}">
                    <a16:rowId xmlns:a16="http://schemas.microsoft.com/office/drawing/2014/main" val="3705990053"/>
                  </a:ext>
                </a:extLst>
              </a:tr>
              <a:tr h="1351163">
                <a:tc>
                  <a:txBody>
                    <a:bodyPr/>
                    <a:lstStyle/>
                    <a:p>
                      <a:r>
                        <a:rPr lang="cs-CZ" dirty="0"/>
                        <a:t>Liberecký</a:t>
                      </a:r>
                    </a:p>
                  </a:txBody>
                  <a:tcPr/>
                </a:tc>
                <a:tc>
                  <a:txBody>
                    <a:bodyPr/>
                    <a:lstStyle/>
                    <a:p>
                      <a:r>
                        <a:rPr lang="cs-CZ" dirty="0"/>
                        <a:t>11</a:t>
                      </a:r>
                    </a:p>
                  </a:txBody>
                  <a:tcPr/>
                </a:tc>
                <a:tc>
                  <a:txBody>
                    <a:bodyPr/>
                    <a:lstStyle/>
                    <a:p>
                      <a:r>
                        <a:rPr lang="cs-CZ" dirty="0"/>
                        <a:t>2x kombinované, 1x zdravotní, 1x tělesné, 1x astma, 1x tělesné vady, 2x jiné, 3x </a:t>
                      </a:r>
                      <a:r>
                        <a:rPr lang="en-GB" dirty="0"/>
                        <a:t>*</a:t>
                      </a:r>
                      <a:endParaRPr lang="cs-CZ" dirty="0"/>
                    </a:p>
                  </a:txBody>
                  <a:tcPr/>
                </a:tc>
                <a:extLst>
                  <a:ext uri="{0D108BD9-81ED-4DB2-BD59-A6C34878D82A}">
                    <a16:rowId xmlns:a16="http://schemas.microsoft.com/office/drawing/2014/main" val="3741027077"/>
                  </a:ext>
                </a:extLst>
              </a:tr>
            </a:tbl>
          </a:graphicData>
        </a:graphic>
      </p:graphicFrame>
    </p:spTree>
    <p:extLst>
      <p:ext uri="{BB962C8B-B14F-4D97-AF65-F5344CB8AC3E}">
        <p14:creationId xmlns:p14="http://schemas.microsoft.com/office/powerpoint/2010/main" val="1590972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11">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Nadpis 1">
            <a:extLst>
              <a:ext uri="{FF2B5EF4-FFF2-40B4-BE49-F238E27FC236}">
                <a16:creationId xmlns:a16="http://schemas.microsoft.com/office/drawing/2014/main" id="{C24A9600-AB37-4D14-AABF-80D69BD1E0DB}"/>
              </a:ext>
            </a:extLst>
          </p:cNvPr>
          <p:cNvSpPr>
            <a:spLocks noGrp="1"/>
          </p:cNvSpPr>
          <p:nvPr>
            <p:ph type="title"/>
          </p:nvPr>
        </p:nvSpPr>
        <p:spPr>
          <a:xfrm>
            <a:off x="643467" y="1123837"/>
            <a:ext cx="3073914" cy="4601183"/>
          </a:xfrm>
        </p:spPr>
        <p:txBody>
          <a:bodyPr>
            <a:normAutofit/>
          </a:bodyPr>
          <a:lstStyle/>
          <a:p>
            <a:pPr algn="r"/>
            <a:r>
              <a:rPr lang="cs-CZ">
                <a:solidFill>
                  <a:schemeClr val="tx1">
                    <a:lumMod val="85000"/>
                    <a:lumOff val="15000"/>
                  </a:schemeClr>
                </a:solidFill>
              </a:rPr>
              <a:t>Vysvětlivky</a:t>
            </a:r>
          </a:p>
        </p:txBody>
      </p:sp>
      <p:sp>
        <p:nvSpPr>
          <p:cNvPr id="3" name="Zástupný symbol pro obsah 2">
            <a:extLst>
              <a:ext uri="{FF2B5EF4-FFF2-40B4-BE49-F238E27FC236}">
                <a16:creationId xmlns:a16="http://schemas.microsoft.com/office/drawing/2014/main" id="{D0ADAE1C-ECD4-4381-831D-E116079A7FA9}"/>
              </a:ext>
            </a:extLst>
          </p:cNvPr>
          <p:cNvSpPr>
            <a:spLocks noGrp="1"/>
          </p:cNvSpPr>
          <p:nvPr>
            <p:ph idx="1"/>
          </p:nvPr>
        </p:nvSpPr>
        <p:spPr>
          <a:xfrm>
            <a:off x="4393580" y="864108"/>
            <a:ext cx="6144367" cy="5120640"/>
          </a:xfrm>
        </p:spPr>
        <p:txBody>
          <a:bodyPr>
            <a:normAutofit/>
          </a:bodyPr>
          <a:lstStyle/>
          <a:p>
            <a:pPr marL="0" indent="0">
              <a:buNone/>
            </a:pPr>
            <a:r>
              <a:rPr lang="en-GB"/>
              <a:t>* </a:t>
            </a:r>
            <a:r>
              <a:rPr lang="cs-CZ"/>
              <a:t>Údaje nejsou k dispozici</a:t>
            </a:r>
          </a:p>
          <a:p>
            <a:endParaRPr lang="cs-CZ" dirty="0"/>
          </a:p>
        </p:txBody>
      </p:sp>
    </p:spTree>
    <p:extLst>
      <p:ext uri="{BB962C8B-B14F-4D97-AF65-F5344CB8AC3E}">
        <p14:creationId xmlns:p14="http://schemas.microsoft.com/office/powerpoint/2010/main" val="3400553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3FFB90-8ECB-4797-A7D1-BEC7B6BE33FD}"/>
              </a:ext>
            </a:extLst>
          </p:cNvPr>
          <p:cNvSpPr>
            <a:spLocks noGrp="1"/>
          </p:cNvSpPr>
          <p:nvPr>
            <p:ph type="title"/>
          </p:nvPr>
        </p:nvSpPr>
        <p:spPr/>
        <p:txBody>
          <a:bodyPr/>
          <a:lstStyle/>
          <a:p>
            <a:r>
              <a:rPr lang="cs-CZ" dirty="0"/>
              <a:t>Důvod uvolnění (počítáno podle škol)</a:t>
            </a:r>
            <a:br>
              <a:rPr lang="cs-CZ" dirty="0"/>
            </a:br>
            <a:r>
              <a:rPr lang="cs-CZ" dirty="0"/>
              <a:t/>
            </a:r>
            <a:br>
              <a:rPr lang="cs-CZ" dirty="0"/>
            </a:br>
            <a:r>
              <a:rPr lang="cs-CZ" dirty="0"/>
              <a:t>2/3</a:t>
            </a:r>
          </a:p>
        </p:txBody>
      </p:sp>
      <p:sp>
        <p:nvSpPr>
          <p:cNvPr id="3" name="Zástupný symbol pro obsah 2">
            <a:extLst>
              <a:ext uri="{FF2B5EF4-FFF2-40B4-BE49-F238E27FC236}">
                <a16:creationId xmlns:a16="http://schemas.microsoft.com/office/drawing/2014/main" id="{D7676414-26A3-497B-A7EA-9B9197E2DE48}"/>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288C9FFA-CF42-4210-B386-18944CFD6EEB}"/>
              </a:ext>
            </a:extLst>
          </p:cNvPr>
          <p:cNvGraphicFramePr>
            <a:graphicFrameLocks/>
          </p:cNvGraphicFramePr>
          <p:nvPr>
            <p:extLst>
              <p:ext uri="{D42A27DB-BD31-4B8C-83A1-F6EECF244321}">
                <p14:modId xmlns:p14="http://schemas.microsoft.com/office/powerpoint/2010/main" val="2402404352"/>
              </p:ext>
            </p:extLst>
          </p:nvPr>
        </p:nvGraphicFramePr>
        <p:xfrm>
          <a:off x="3869268" y="864107"/>
          <a:ext cx="7315200" cy="5020446"/>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3128400251"/>
                    </a:ext>
                  </a:extLst>
                </a:gridCol>
                <a:gridCol w="2438400">
                  <a:extLst>
                    <a:ext uri="{9D8B030D-6E8A-4147-A177-3AD203B41FA5}">
                      <a16:colId xmlns:a16="http://schemas.microsoft.com/office/drawing/2014/main" val="1002191864"/>
                    </a:ext>
                  </a:extLst>
                </a:gridCol>
                <a:gridCol w="2438400">
                  <a:extLst>
                    <a:ext uri="{9D8B030D-6E8A-4147-A177-3AD203B41FA5}">
                      <a16:colId xmlns:a16="http://schemas.microsoft.com/office/drawing/2014/main" val="2733640901"/>
                    </a:ext>
                  </a:extLst>
                </a:gridCol>
              </a:tblGrid>
              <a:tr h="722766">
                <a:tc>
                  <a:txBody>
                    <a:bodyPr/>
                    <a:lstStyle/>
                    <a:p>
                      <a:r>
                        <a:rPr lang="cs-CZ" dirty="0"/>
                        <a:t>Výčet kontaktovaných krajů</a:t>
                      </a:r>
                    </a:p>
                  </a:txBody>
                  <a:tcPr/>
                </a:tc>
                <a:tc>
                  <a:txBody>
                    <a:bodyPr/>
                    <a:lstStyle/>
                    <a:p>
                      <a:r>
                        <a:rPr lang="en-GB" dirty="0"/>
                        <a:t>Po</a:t>
                      </a:r>
                      <a:r>
                        <a:rPr lang="cs-CZ" dirty="0"/>
                        <a:t>čet došlých odpovědí</a:t>
                      </a:r>
                    </a:p>
                  </a:txBody>
                  <a:tcPr/>
                </a:tc>
                <a:tc>
                  <a:txBody>
                    <a:bodyPr/>
                    <a:lstStyle/>
                    <a:p>
                      <a:r>
                        <a:rPr lang="cs-CZ" dirty="0"/>
                        <a:t>Důvod uvolnění (počítáno podle škol)</a:t>
                      </a:r>
                    </a:p>
                  </a:txBody>
                  <a:tcPr/>
                </a:tc>
                <a:extLst>
                  <a:ext uri="{0D108BD9-81ED-4DB2-BD59-A6C34878D82A}">
                    <a16:rowId xmlns:a16="http://schemas.microsoft.com/office/drawing/2014/main" val="2616901081"/>
                  </a:ext>
                </a:extLst>
              </a:tr>
              <a:tr h="2271551">
                <a:tc>
                  <a:txBody>
                    <a:bodyPr/>
                    <a:lstStyle/>
                    <a:p>
                      <a:r>
                        <a:rPr lang="cs-CZ" dirty="0"/>
                        <a:t>Moravskoslezský</a:t>
                      </a:r>
                    </a:p>
                  </a:txBody>
                  <a:tcPr/>
                </a:tc>
                <a:tc>
                  <a:txBody>
                    <a:bodyPr/>
                    <a:lstStyle/>
                    <a:p>
                      <a:r>
                        <a:rPr lang="cs-CZ" dirty="0"/>
                        <a:t>33</a:t>
                      </a:r>
                    </a:p>
                  </a:txBody>
                  <a:tcPr/>
                </a:tc>
                <a:tc>
                  <a:txBody>
                    <a:bodyPr/>
                    <a:lstStyle/>
                    <a:p>
                      <a:r>
                        <a:rPr lang="cs-CZ" dirty="0"/>
                        <a:t>9x jiné, 1x jiné (kožní, srdce), tělesná vada (amputace), 1x koleno, 1x onkologické, zdravotní, 1x zdravotní, 1x onkologické, 1x kombinované,  1x lékařské tajemství, 17x </a:t>
                      </a:r>
                      <a:r>
                        <a:rPr lang="en-GB" dirty="0"/>
                        <a:t>*</a:t>
                      </a:r>
                      <a:endParaRPr lang="cs-CZ" dirty="0"/>
                    </a:p>
                  </a:txBody>
                  <a:tcPr/>
                </a:tc>
                <a:extLst>
                  <a:ext uri="{0D108BD9-81ED-4DB2-BD59-A6C34878D82A}">
                    <a16:rowId xmlns:a16="http://schemas.microsoft.com/office/drawing/2014/main" val="2431535925"/>
                  </a:ext>
                </a:extLst>
              </a:tr>
              <a:tr h="1652037">
                <a:tc>
                  <a:txBody>
                    <a:bodyPr/>
                    <a:lstStyle/>
                    <a:p>
                      <a:r>
                        <a:rPr lang="cs-CZ" dirty="0"/>
                        <a:t>Olomoucký</a:t>
                      </a:r>
                    </a:p>
                  </a:txBody>
                  <a:tcPr/>
                </a:tc>
                <a:tc>
                  <a:txBody>
                    <a:bodyPr/>
                    <a:lstStyle/>
                    <a:p>
                      <a:r>
                        <a:rPr lang="cs-CZ" dirty="0"/>
                        <a:t>6</a:t>
                      </a:r>
                    </a:p>
                  </a:txBody>
                  <a:tcPr/>
                </a:tc>
                <a:tc>
                  <a:txBody>
                    <a:bodyPr/>
                    <a:lstStyle/>
                    <a:p>
                      <a:r>
                        <a:rPr lang="cs-CZ" dirty="0"/>
                        <a:t>1x tělesná, jiné; 1x jiné, 1x jiné (chronické neurologické onemocnění, </a:t>
                      </a:r>
                      <a:r>
                        <a:rPr lang="cs-CZ" dirty="0" err="1"/>
                        <a:t>asthma</a:t>
                      </a:r>
                      <a:r>
                        <a:rPr lang="cs-CZ" dirty="0"/>
                        <a:t> </a:t>
                      </a:r>
                      <a:r>
                        <a:rPr lang="cs-CZ" dirty="0" err="1"/>
                        <a:t>bronchiale</a:t>
                      </a:r>
                      <a:r>
                        <a:rPr lang="cs-CZ" dirty="0"/>
                        <a:t>, </a:t>
                      </a:r>
                      <a:r>
                        <a:rPr lang="cs-CZ" dirty="0" err="1"/>
                        <a:t>eczema</a:t>
                      </a:r>
                      <a:r>
                        <a:rPr lang="cs-CZ" dirty="0"/>
                        <a:t> </a:t>
                      </a:r>
                      <a:r>
                        <a:rPr lang="cs-CZ" dirty="0" err="1"/>
                        <a:t>atopicum</a:t>
                      </a:r>
                      <a:r>
                        <a:rPr lang="cs-CZ" dirty="0"/>
                        <a:t>), 3x </a:t>
                      </a:r>
                      <a:r>
                        <a:rPr lang="en-GB" dirty="0"/>
                        <a:t>*</a:t>
                      </a:r>
                      <a:endParaRPr lang="cs-CZ" dirty="0"/>
                    </a:p>
                  </a:txBody>
                  <a:tcPr/>
                </a:tc>
                <a:extLst>
                  <a:ext uri="{0D108BD9-81ED-4DB2-BD59-A6C34878D82A}">
                    <a16:rowId xmlns:a16="http://schemas.microsoft.com/office/drawing/2014/main" val="554261306"/>
                  </a:ext>
                </a:extLst>
              </a:tr>
            </a:tbl>
          </a:graphicData>
        </a:graphic>
      </p:graphicFrame>
    </p:spTree>
    <p:extLst>
      <p:ext uri="{BB962C8B-B14F-4D97-AF65-F5344CB8AC3E}">
        <p14:creationId xmlns:p14="http://schemas.microsoft.com/office/powerpoint/2010/main" val="3601470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1EB974-0CE6-48A6-85C2-6484F3C69767}"/>
              </a:ext>
            </a:extLst>
          </p:cNvPr>
          <p:cNvSpPr>
            <a:spLocks noGrp="1"/>
          </p:cNvSpPr>
          <p:nvPr>
            <p:ph type="title"/>
          </p:nvPr>
        </p:nvSpPr>
        <p:spPr/>
        <p:txBody>
          <a:bodyPr/>
          <a:lstStyle/>
          <a:p>
            <a:r>
              <a:rPr lang="cs-CZ" dirty="0"/>
              <a:t>Důvod uvolnění (počítáno podle škol)</a:t>
            </a:r>
            <a:br>
              <a:rPr lang="cs-CZ" dirty="0"/>
            </a:br>
            <a:r>
              <a:rPr lang="cs-CZ" dirty="0"/>
              <a:t/>
            </a:r>
            <a:br>
              <a:rPr lang="cs-CZ" dirty="0"/>
            </a:br>
            <a:r>
              <a:rPr lang="cs-CZ" dirty="0"/>
              <a:t>3/3</a:t>
            </a:r>
          </a:p>
        </p:txBody>
      </p:sp>
      <p:sp>
        <p:nvSpPr>
          <p:cNvPr id="3" name="Zástupný symbol pro obsah 2">
            <a:extLst>
              <a:ext uri="{FF2B5EF4-FFF2-40B4-BE49-F238E27FC236}">
                <a16:creationId xmlns:a16="http://schemas.microsoft.com/office/drawing/2014/main" id="{8E7FA066-1DD9-45DA-A1E9-AB96C7F6595E}"/>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81E8B86F-4CE2-4F1B-8773-A96D5BADFE42}"/>
              </a:ext>
            </a:extLst>
          </p:cNvPr>
          <p:cNvGraphicFramePr>
            <a:graphicFrameLocks/>
          </p:cNvGraphicFramePr>
          <p:nvPr>
            <p:extLst>
              <p:ext uri="{D42A27DB-BD31-4B8C-83A1-F6EECF244321}">
                <p14:modId xmlns:p14="http://schemas.microsoft.com/office/powerpoint/2010/main" val="501600766"/>
              </p:ext>
            </p:extLst>
          </p:nvPr>
        </p:nvGraphicFramePr>
        <p:xfrm>
          <a:off x="3503508" y="157762"/>
          <a:ext cx="8002692" cy="6466186"/>
        </p:xfrm>
        <a:graphic>
          <a:graphicData uri="http://schemas.openxmlformats.org/drawingml/2006/table">
            <a:tbl>
              <a:tblPr firstRow="1" bandRow="1">
                <a:tableStyleId>{5C22544A-7EE6-4342-B048-85BDC9FD1C3A}</a:tableStyleId>
              </a:tblPr>
              <a:tblGrid>
                <a:gridCol w="2667564">
                  <a:extLst>
                    <a:ext uri="{9D8B030D-6E8A-4147-A177-3AD203B41FA5}">
                      <a16:colId xmlns:a16="http://schemas.microsoft.com/office/drawing/2014/main" val="3128400251"/>
                    </a:ext>
                  </a:extLst>
                </a:gridCol>
                <a:gridCol w="2667564">
                  <a:extLst>
                    <a:ext uri="{9D8B030D-6E8A-4147-A177-3AD203B41FA5}">
                      <a16:colId xmlns:a16="http://schemas.microsoft.com/office/drawing/2014/main" val="1002191864"/>
                    </a:ext>
                  </a:extLst>
                </a:gridCol>
                <a:gridCol w="2667564">
                  <a:extLst>
                    <a:ext uri="{9D8B030D-6E8A-4147-A177-3AD203B41FA5}">
                      <a16:colId xmlns:a16="http://schemas.microsoft.com/office/drawing/2014/main" val="2733640901"/>
                    </a:ext>
                  </a:extLst>
                </a:gridCol>
              </a:tblGrid>
              <a:tr h="656014">
                <a:tc>
                  <a:txBody>
                    <a:bodyPr/>
                    <a:lstStyle/>
                    <a:p>
                      <a:r>
                        <a:rPr lang="cs-CZ" dirty="0"/>
                        <a:t>Výčet kontaktovaných krajů</a:t>
                      </a:r>
                    </a:p>
                  </a:txBody>
                  <a:tcPr/>
                </a:tc>
                <a:tc>
                  <a:txBody>
                    <a:bodyPr/>
                    <a:lstStyle/>
                    <a:p>
                      <a:r>
                        <a:rPr lang="en-GB" dirty="0"/>
                        <a:t>Po</a:t>
                      </a:r>
                      <a:r>
                        <a:rPr lang="cs-CZ" dirty="0"/>
                        <a:t>čet došlých odpovědí</a:t>
                      </a:r>
                    </a:p>
                  </a:txBody>
                  <a:tcPr/>
                </a:tc>
                <a:tc>
                  <a:txBody>
                    <a:bodyPr/>
                    <a:lstStyle/>
                    <a:p>
                      <a:r>
                        <a:rPr lang="cs-CZ" dirty="0"/>
                        <a:t>Důvod uvolnění (počítáno podle škol)</a:t>
                      </a:r>
                    </a:p>
                  </a:txBody>
                  <a:tcPr/>
                </a:tc>
                <a:extLst>
                  <a:ext uri="{0D108BD9-81ED-4DB2-BD59-A6C34878D82A}">
                    <a16:rowId xmlns:a16="http://schemas.microsoft.com/office/drawing/2014/main" val="2616901081"/>
                  </a:ext>
                </a:extLst>
              </a:tr>
              <a:tr h="1049633">
                <a:tc>
                  <a:txBody>
                    <a:bodyPr/>
                    <a:lstStyle/>
                    <a:p>
                      <a:r>
                        <a:rPr lang="cs-CZ" dirty="0"/>
                        <a:t>Pardubický</a:t>
                      </a:r>
                    </a:p>
                  </a:txBody>
                  <a:tcPr/>
                </a:tc>
                <a:tc>
                  <a:txBody>
                    <a:bodyPr/>
                    <a:lstStyle/>
                    <a:p>
                      <a:r>
                        <a:rPr lang="cs-CZ" dirty="0"/>
                        <a:t>10</a:t>
                      </a:r>
                    </a:p>
                  </a:txBody>
                  <a:tcPr/>
                </a:tc>
                <a:tc>
                  <a:txBody>
                    <a:bodyPr/>
                    <a:lstStyle/>
                    <a:p>
                      <a:r>
                        <a:rPr lang="cs-CZ" dirty="0"/>
                        <a:t>5x tělesné, 2x zdravotní, 1x lékař neuvedl, ale patrně se jedná o „jiné“ 1x jiné, 1x kombinované, jiné</a:t>
                      </a:r>
                    </a:p>
                  </a:txBody>
                  <a:tcPr/>
                </a:tc>
                <a:extLst>
                  <a:ext uri="{0D108BD9-81ED-4DB2-BD59-A6C34878D82A}">
                    <a16:rowId xmlns:a16="http://schemas.microsoft.com/office/drawing/2014/main" val="2428629924"/>
                  </a:ext>
                </a:extLst>
              </a:tr>
              <a:tr h="656014">
                <a:tc>
                  <a:txBody>
                    <a:bodyPr/>
                    <a:lstStyle/>
                    <a:p>
                      <a:r>
                        <a:rPr lang="cs-CZ" dirty="0"/>
                        <a:t>Plzeňský</a:t>
                      </a:r>
                    </a:p>
                  </a:txBody>
                  <a:tcPr/>
                </a:tc>
                <a:tc>
                  <a:txBody>
                    <a:bodyPr/>
                    <a:lstStyle/>
                    <a:p>
                      <a:r>
                        <a:rPr lang="cs-CZ" dirty="0"/>
                        <a:t>2</a:t>
                      </a:r>
                    </a:p>
                  </a:txBody>
                  <a:tcPr/>
                </a:tc>
                <a:tc>
                  <a:txBody>
                    <a:bodyPr/>
                    <a:lstStyle/>
                    <a:p>
                      <a:r>
                        <a:rPr lang="cs-CZ" dirty="0"/>
                        <a:t>1x jiné (po operaci srdce), 1x jiné</a:t>
                      </a:r>
                    </a:p>
                  </a:txBody>
                  <a:tcPr/>
                </a:tc>
                <a:extLst>
                  <a:ext uri="{0D108BD9-81ED-4DB2-BD59-A6C34878D82A}">
                    <a16:rowId xmlns:a16="http://schemas.microsoft.com/office/drawing/2014/main" val="39123701"/>
                  </a:ext>
                </a:extLst>
              </a:tr>
              <a:tr h="467955">
                <a:tc>
                  <a:txBody>
                    <a:bodyPr/>
                    <a:lstStyle/>
                    <a:p>
                      <a:r>
                        <a:rPr lang="cs-CZ" dirty="0"/>
                        <a:t>Středočeský</a:t>
                      </a:r>
                    </a:p>
                  </a:txBody>
                  <a:tcPr/>
                </a:tc>
                <a:tc>
                  <a:txBody>
                    <a:bodyPr/>
                    <a:lstStyle/>
                    <a:p>
                      <a:r>
                        <a:rPr lang="cs-CZ" dirty="0"/>
                        <a:t>4</a:t>
                      </a:r>
                    </a:p>
                  </a:txBody>
                  <a:tcPr/>
                </a:tc>
                <a:tc>
                  <a:txBody>
                    <a:bodyPr/>
                    <a:lstStyle/>
                    <a:p>
                      <a:r>
                        <a:rPr lang="cs-CZ" dirty="0"/>
                        <a:t>1x jiné, 3x </a:t>
                      </a:r>
                      <a:r>
                        <a:rPr lang="en-GB" dirty="0"/>
                        <a:t>*</a:t>
                      </a:r>
                      <a:endParaRPr lang="cs-CZ" dirty="0"/>
                    </a:p>
                  </a:txBody>
                  <a:tcPr/>
                </a:tc>
                <a:extLst>
                  <a:ext uri="{0D108BD9-81ED-4DB2-BD59-A6C34878D82A}">
                    <a16:rowId xmlns:a16="http://schemas.microsoft.com/office/drawing/2014/main" val="2880800874"/>
                  </a:ext>
                </a:extLst>
              </a:tr>
              <a:tr h="2342908">
                <a:tc>
                  <a:txBody>
                    <a:bodyPr/>
                    <a:lstStyle/>
                    <a:p>
                      <a:r>
                        <a:rPr lang="cs-CZ" dirty="0"/>
                        <a:t>Vysočina</a:t>
                      </a:r>
                    </a:p>
                  </a:txBody>
                  <a:tcPr/>
                </a:tc>
                <a:tc>
                  <a:txBody>
                    <a:bodyPr/>
                    <a:lstStyle/>
                    <a:p>
                      <a:r>
                        <a:rPr lang="cs-CZ" dirty="0"/>
                        <a:t>23</a:t>
                      </a:r>
                    </a:p>
                  </a:txBody>
                  <a:tcPr/>
                </a:tc>
                <a:tc>
                  <a:txBody>
                    <a:bodyPr/>
                    <a:lstStyle/>
                    <a:p>
                      <a:r>
                        <a:rPr lang="cs-CZ" dirty="0"/>
                        <a:t>7x jiné, 1x zánět kyčlí, 1x </a:t>
                      </a:r>
                      <a:r>
                        <a:rPr lang="cs-CZ" dirty="0" err="1"/>
                        <a:t>diparéza</a:t>
                      </a:r>
                      <a:r>
                        <a:rPr lang="cs-CZ" dirty="0"/>
                        <a:t>, astma, úraz, 1x jiné (úraz), 2x tělesné, 1x tělesné postižení, srdce, kolena…, 1x špatný celkový zdravotní stav, operace kolena, 1x kombinované, 1x zrakové 7x </a:t>
                      </a:r>
                      <a:r>
                        <a:rPr lang="en-GB" dirty="0"/>
                        <a:t>*</a:t>
                      </a:r>
                      <a:endParaRPr lang="cs-CZ" dirty="0"/>
                    </a:p>
                  </a:txBody>
                  <a:tcPr/>
                </a:tc>
                <a:extLst>
                  <a:ext uri="{0D108BD9-81ED-4DB2-BD59-A6C34878D82A}">
                    <a16:rowId xmlns:a16="http://schemas.microsoft.com/office/drawing/2014/main" val="1272202331"/>
                  </a:ext>
                </a:extLst>
              </a:tr>
              <a:tr h="937163">
                <a:tc>
                  <a:txBody>
                    <a:bodyPr/>
                    <a:lstStyle/>
                    <a:p>
                      <a:r>
                        <a:rPr lang="cs-CZ" dirty="0"/>
                        <a:t>Zlínský</a:t>
                      </a:r>
                    </a:p>
                  </a:txBody>
                  <a:tcPr/>
                </a:tc>
                <a:tc>
                  <a:txBody>
                    <a:bodyPr/>
                    <a:lstStyle/>
                    <a:p>
                      <a:r>
                        <a:rPr lang="cs-CZ" dirty="0"/>
                        <a:t>9</a:t>
                      </a:r>
                    </a:p>
                  </a:txBody>
                  <a:tcPr/>
                </a:tc>
                <a:tc>
                  <a:txBody>
                    <a:bodyPr/>
                    <a:lstStyle/>
                    <a:p>
                      <a:r>
                        <a:rPr lang="cs-CZ" dirty="0"/>
                        <a:t>4x jiné, 1x tělesné, jiné, 1x zdravotní,2x kombinované, 1x tělesné</a:t>
                      </a:r>
                    </a:p>
                  </a:txBody>
                  <a:tcPr/>
                </a:tc>
                <a:extLst>
                  <a:ext uri="{0D108BD9-81ED-4DB2-BD59-A6C34878D82A}">
                    <a16:rowId xmlns:a16="http://schemas.microsoft.com/office/drawing/2014/main" val="2470828293"/>
                  </a:ext>
                </a:extLst>
              </a:tr>
            </a:tbl>
          </a:graphicData>
        </a:graphic>
      </p:graphicFrame>
    </p:spTree>
    <p:extLst>
      <p:ext uri="{BB962C8B-B14F-4D97-AF65-F5344CB8AC3E}">
        <p14:creationId xmlns:p14="http://schemas.microsoft.com/office/powerpoint/2010/main" val="2258173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3AF988-3FBE-44B5-A5C2-80111B42218C}"/>
              </a:ext>
            </a:extLst>
          </p:cNvPr>
          <p:cNvSpPr>
            <a:spLocks noGrp="1"/>
          </p:cNvSpPr>
          <p:nvPr>
            <p:ph type="title"/>
          </p:nvPr>
        </p:nvSpPr>
        <p:spPr/>
        <p:txBody>
          <a:bodyPr/>
          <a:lstStyle/>
          <a:p>
            <a:r>
              <a:rPr lang="cs-CZ" dirty="0"/>
              <a:t>Zdravotní tělesná výchova</a:t>
            </a:r>
            <a:br>
              <a:rPr lang="cs-CZ" dirty="0"/>
            </a:br>
            <a:r>
              <a:rPr lang="cs-CZ" dirty="0"/>
              <a:t/>
            </a:r>
            <a:br>
              <a:rPr lang="cs-CZ" dirty="0"/>
            </a:br>
            <a:r>
              <a:rPr lang="cs-CZ" dirty="0"/>
              <a:t>1/3</a:t>
            </a:r>
          </a:p>
        </p:txBody>
      </p:sp>
      <p:sp>
        <p:nvSpPr>
          <p:cNvPr id="3" name="Zástupný symbol pro obsah 2">
            <a:extLst>
              <a:ext uri="{FF2B5EF4-FFF2-40B4-BE49-F238E27FC236}">
                <a16:creationId xmlns:a16="http://schemas.microsoft.com/office/drawing/2014/main" id="{B614C194-A906-4859-B2CD-D63C229B3255}"/>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BCFBF7CE-8541-4802-AAB2-F018D8001E46}"/>
              </a:ext>
            </a:extLst>
          </p:cNvPr>
          <p:cNvGraphicFramePr>
            <a:graphicFrameLocks/>
          </p:cNvGraphicFramePr>
          <p:nvPr>
            <p:extLst>
              <p:ext uri="{D42A27DB-BD31-4B8C-83A1-F6EECF244321}">
                <p14:modId xmlns:p14="http://schemas.microsoft.com/office/powerpoint/2010/main" val="1935219801"/>
              </p:ext>
            </p:extLst>
          </p:nvPr>
        </p:nvGraphicFramePr>
        <p:xfrm>
          <a:off x="3716337" y="474981"/>
          <a:ext cx="7949883" cy="5925819"/>
        </p:xfrm>
        <a:graphic>
          <a:graphicData uri="http://schemas.openxmlformats.org/drawingml/2006/table">
            <a:tbl>
              <a:tblPr firstRow="1" bandRow="1">
                <a:tableStyleId>{5C22544A-7EE6-4342-B048-85BDC9FD1C3A}</a:tableStyleId>
              </a:tblPr>
              <a:tblGrid>
                <a:gridCol w="2649961">
                  <a:extLst>
                    <a:ext uri="{9D8B030D-6E8A-4147-A177-3AD203B41FA5}">
                      <a16:colId xmlns:a16="http://schemas.microsoft.com/office/drawing/2014/main" val="3128400251"/>
                    </a:ext>
                  </a:extLst>
                </a:gridCol>
                <a:gridCol w="2649961">
                  <a:extLst>
                    <a:ext uri="{9D8B030D-6E8A-4147-A177-3AD203B41FA5}">
                      <a16:colId xmlns:a16="http://schemas.microsoft.com/office/drawing/2014/main" val="2733640901"/>
                    </a:ext>
                  </a:extLst>
                </a:gridCol>
                <a:gridCol w="2649961">
                  <a:extLst>
                    <a:ext uri="{9D8B030D-6E8A-4147-A177-3AD203B41FA5}">
                      <a16:colId xmlns:a16="http://schemas.microsoft.com/office/drawing/2014/main" val="1728188709"/>
                    </a:ext>
                  </a:extLst>
                </a:gridCol>
              </a:tblGrid>
              <a:tr h="562309">
                <a:tc>
                  <a:txBody>
                    <a:bodyPr/>
                    <a:lstStyle/>
                    <a:p>
                      <a:r>
                        <a:rPr lang="cs-CZ" dirty="0"/>
                        <a:t>Výčet kontaktovaných krajů</a:t>
                      </a:r>
                    </a:p>
                  </a:txBody>
                  <a:tcPr/>
                </a:tc>
                <a:tc>
                  <a:txBody>
                    <a:bodyPr/>
                    <a:lstStyle/>
                    <a:p>
                      <a:r>
                        <a:rPr lang="cs-CZ" dirty="0"/>
                        <a:t>Zdravotní tělesná výchova</a:t>
                      </a:r>
                    </a:p>
                  </a:txBody>
                  <a:tcPr/>
                </a:tc>
                <a:tc>
                  <a:txBody>
                    <a:bodyPr/>
                    <a:lstStyle/>
                    <a:p>
                      <a:r>
                        <a:rPr lang="cs-CZ" dirty="0"/>
                        <a:t>Výčet škol</a:t>
                      </a:r>
                    </a:p>
                  </a:txBody>
                  <a:tcPr/>
                </a:tc>
                <a:extLst>
                  <a:ext uri="{0D108BD9-81ED-4DB2-BD59-A6C34878D82A}">
                    <a16:rowId xmlns:a16="http://schemas.microsoft.com/office/drawing/2014/main" val="2616901081"/>
                  </a:ext>
                </a:extLst>
              </a:tr>
              <a:tr h="317633">
                <a:tc>
                  <a:txBody>
                    <a:bodyPr/>
                    <a:lstStyle/>
                    <a:p>
                      <a:r>
                        <a:rPr lang="cs-CZ" dirty="0"/>
                        <a:t>Jihočeský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0 (1x </a:t>
                      </a:r>
                      <a:r>
                        <a:rPr lang="en-GB" dirty="0"/>
                        <a:t>*</a:t>
                      </a:r>
                      <a:r>
                        <a:rPr lang="cs-CZ" dirty="0"/>
                        <a:t>)</a:t>
                      </a:r>
                    </a:p>
                  </a:txBody>
                  <a:tcPr/>
                </a:tc>
                <a:tc>
                  <a:txBody>
                    <a:bodyPr/>
                    <a:lstStyle/>
                    <a:p>
                      <a:pPr marL="285750" indent="-285750">
                        <a:buFontTx/>
                        <a:buChar char="-"/>
                      </a:pPr>
                      <a:endParaRPr lang="cs-CZ" dirty="0"/>
                    </a:p>
                  </a:txBody>
                  <a:tcPr/>
                </a:tc>
                <a:extLst>
                  <a:ext uri="{0D108BD9-81ED-4DB2-BD59-A6C34878D82A}">
                    <a16:rowId xmlns:a16="http://schemas.microsoft.com/office/drawing/2014/main" val="2776513923"/>
                  </a:ext>
                </a:extLst>
              </a:tr>
              <a:tr h="1746981">
                <a:tc>
                  <a:txBody>
                    <a:bodyPr/>
                    <a:lstStyle/>
                    <a:p>
                      <a:r>
                        <a:rPr lang="cs-CZ" dirty="0"/>
                        <a:t>Jihomoravský</a:t>
                      </a:r>
                    </a:p>
                  </a:txBody>
                  <a:tcPr/>
                </a:tc>
                <a:tc>
                  <a:txBody>
                    <a:bodyPr/>
                    <a:lstStyle/>
                    <a:p>
                      <a:r>
                        <a:rPr lang="cs-CZ" dirty="0"/>
                        <a:t>2</a:t>
                      </a:r>
                    </a:p>
                  </a:txBody>
                  <a:tcPr/>
                </a:tc>
                <a:tc>
                  <a:txBody>
                    <a:bodyPr/>
                    <a:lstStyle/>
                    <a:p>
                      <a:pPr marL="285750" indent="-285750">
                        <a:buFontTx/>
                        <a:buChar char="-"/>
                      </a:pPr>
                      <a:r>
                        <a:rPr lang="cs-CZ" dirty="0"/>
                        <a:t>Mateřská škola a Základní škola, Želešice, Sadová 530</a:t>
                      </a:r>
                    </a:p>
                    <a:p>
                      <a:pPr marL="285750" indent="-285750">
                        <a:buFontTx/>
                        <a:buChar char="-"/>
                      </a:pPr>
                      <a:r>
                        <a:rPr lang="cs-CZ" dirty="0"/>
                        <a:t>Základní škola Brno, Čejkovická 10, příspěvková organizace</a:t>
                      </a:r>
                    </a:p>
                  </a:txBody>
                  <a:tcPr/>
                </a:tc>
                <a:extLst>
                  <a:ext uri="{0D108BD9-81ED-4DB2-BD59-A6C34878D82A}">
                    <a16:rowId xmlns:a16="http://schemas.microsoft.com/office/drawing/2014/main" val="3650229659"/>
                  </a:ext>
                </a:extLst>
              </a:tr>
              <a:tr h="439419">
                <a:tc>
                  <a:txBody>
                    <a:bodyPr/>
                    <a:lstStyle/>
                    <a:p>
                      <a:r>
                        <a:rPr lang="cs-CZ" dirty="0"/>
                        <a:t>Karlovarský</a:t>
                      </a:r>
                    </a:p>
                  </a:txBody>
                  <a:tcPr/>
                </a:tc>
                <a:tc>
                  <a:txBody>
                    <a:bodyPr/>
                    <a:lstStyle/>
                    <a:p>
                      <a:r>
                        <a:rPr lang="cs-CZ" dirty="0"/>
                        <a:t>0</a:t>
                      </a:r>
                    </a:p>
                  </a:txBody>
                  <a:tcPr/>
                </a:tc>
                <a:tc>
                  <a:txBody>
                    <a:bodyPr/>
                    <a:lstStyle/>
                    <a:p>
                      <a:pPr marL="285750" indent="-285750">
                        <a:buFontTx/>
                        <a:buChar char="-"/>
                      </a:pPr>
                      <a:endParaRPr lang="cs-CZ" dirty="0"/>
                    </a:p>
                  </a:txBody>
                  <a:tcPr/>
                </a:tc>
                <a:extLst>
                  <a:ext uri="{0D108BD9-81ED-4DB2-BD59-A6C34878D82A}">
                    <a16:rowId xmlns:a16="http://schemas.microsoft.com/office/drawing/2014/main" val="3705990053"/>
                  </a:ext>
                </a:extLst>
              </a:tr>
              <a:tr h="317633">
                <a:tc>
                  <a:txBody>
                    <a:bodyPr/>
                    <a:lstStyle/>
                    <a:p>
                      <a:r>
                        <a:rPr lang="cs-CZ" dirty="0"/>
                        <a:t>Liberecký</a:t>
                      </a:r>
                    </a:p>
                  </a:txBody>
                  <a:tcPr/>
                </a:tc>
                <a:tc>
                  <a:txBody>
                    <a:bodyPr/>
                    <a:lstStyle/>
                    <a:p>
                      <a:r>
                        <a:rPr lang="cs-CZ" dirty="0"/>
                        <a:t>0 (2x </a:t>
                      </a:r>
                      <a:r>
                        <a:rPr lang="en-GB" dirty="0"/>
                        <a:t>*</a:t>
                      </a:r>
                      <a:r>
                        <a:rPr lang="cs-CZ" dirty="0"/>
                        <a:t>)</a:t>
                      </a:r>
                    </a:p>
                  </a:txBody>
                  <a:tcPr/>
                </a:tc>
                <a:tc>
                  <a:txBody>
                    <a:bodyPr/>
                    <a:lstStyle/>
                    <a:p>
                      <a:endParaRPr lang="cs-CZ" dirty="0"/>
                    </a:p>
                  </a:txBody>
                  <a:tcPr/>
                </a:tc>
                <a:extLst>
                  <a:ext uri="{0D108BD9-81ED-4DB2-BD59-A6C34878D82A}">
                    <a16:rowId xmlns:a16="http://schemas.microsoft.com/office/drawing/2014/main" val="3741027077"/>
                  </a:ext>
                </a:extLst>
              </a:tr>
              <a:tr h="317633">
                <a:tc>
                  <a:txBody>
                    <a:bodyPr/>
                    <a:lstStyle/>
                    <a:p>
                      <a:r>
                        <a:rPr lang="cs-CZ" dirty="0"/>
                        <a:t>Moravskoslezský</a:t>
                      </a:r>
                    </a:p>
                  </a:txBody>
                  <a:tcPr/>
                </a:tc>
                <a:tc>
                  <a:txBody>
                    <a:bodyPr/>
                    <a:lstStyle/>
                    <a:p>
                      <a:r>
                        <a:rPr lang="cs-CZ" dirty="0"/>
                        <a:t>2 (1x </a:t>
                      </a:r>
                      <a:r>
                        <a:rPr lang="en-GB" dirty="0"/>
                        <a:t>*</a:t>
                      </a:r>
                      <a:r>
                        <a:rPr lang="cs-CZ" dirty="0"/>
                        <a:t>)</a:t>
                      </a:r>
                    </a:p>
                  </a:txBody>
                  <a:tcPr/>
                </a:tc>
                <a:tc>
                  <a:txBody>
                    <a:bodyPr/>
                    <a:lstStyle/>
                    <a:p>
                      <a:pPr marL="285750" indent="-285750">
                        <a:buFontTx/>
                        <a:buChar char="-"/>
                      </a:pPr>
                      <a:r>
                        <a:rPr lang="cs-CZ" dirty="0"/>
                        <a:t>Základní škola Studénka, Butovická 346</a:t>
                      </a:r>
                    </a:p>
                    <a:p>
                      <a:pPr marL="285750" indent="-285750">
                        <a:buFontTx/>
                        <a:buChar char="-"/>
                      </a:pPr>
                      <a:r>
                        <a:rPr lang="cs-CZ" dirty="0"/>
                        <a:t>Základní škola Klimkovice</a:t>
                      </a:r>
                    </a:p>
                    <a:p>
                      <a:pPr marL="285750" indent="-285750">
                        <a:buFontTx/>
                        <a:buChar char="-"/>
                      </a:pPr>
                      <a:endParaRPr lang="cs-CZ" dirty="0"/>
                    </a:p>
                  </a:txBody>
                  <a:tcPr/>
                </a:tc>
                <a:extLst>
                  <a:ext uri="{0D108BD9-81ED-4DB2-BD59-A6C34878D82A}">
                    <a16:rowId xmlns:a16="http://schemas.microsoft.com/office/drawing/2014/main" val="2431535925"/>
                  </a:ext>
                </a:extLst>
              </a:tr>
              <a:tr h="317633">
                <a:tc>
                  <a:txBody>
                    <a:bodyPr/>
                    <a:lstStyle/>
                    <a:p>
                      <a:r>
                        <a:rPr lang="cs-CZ" dirty="0"/>
                        <a:t>Olomoucký</a:t>
                      </a:r>
                    </a:p>
                  </a:txBody>
                  <a:tcPr/>
                </a:tc>
                <a:tc>
                  <a:txBody>
                    <a:bodyPr/>
                    <a:lstStyle/>
                    <a:p>
                      <a:r>
                        <a:rPr lang="cs-CZ" dirty="0"/>
                        <a:t>0</a:t>
                      </a:r>
                    </a:p>
                  </a:txBody>
                  <a:tcPr/>
                </a:tc>
                <a:tc>
                  <a:txBody>
                    <a:bodyPr/>
                    <a:lstStyle/>
                    <a:p>
                      <a:endParaRPr lang="cs-CZ" dirty="0"/>
                    </a:p>
                  </a:txBody>
                  <a:tcPr/>
                </a:tc>
                <a:extLst>
                  <a:ext uri="{0D108BD9-81ED-4DB2-BD59-A6C34878D82A}">
                    <a16:rowId xmlns:a16="http://schemas.microsoft.com/office/drawing/2014/main" val="1181176937"/>
                  </a:ext>
                </a:extLst>
              </a:tr>
            </a:tbl>
          </a:graphicData>
        </a:graphic>
      </p:graphicFrame>
    </p:spTree>
    <p:extLst>
      <p:ext uri="{BB962C8B-B14F-4D97-AF65-F5344CB8AC3E}">
        <p14:creationId xmlns:p14="http://schemas.microsoft.com/office/powerpoint/2010/main" val="479878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EDC27A-8477-4C21-9EC7-5994AD05C804}"/>
              </a:ext>
            </a:extLst>
          </p:cNvPr>
          <p:cNvSpPr>
            <a:spLocks noGrp="1"/>
          </p:cNvSpPr>
          <p:nvPr>
            <p:ph type="title"/>
          </p:nvPr>
        </p:nvSpPr>
        <p:spPr/>
        <p:txBody>
          <a:bodyPr/>
          <a:lstStyle/>
          <a:p>
            <a:r>
              <a:rPr lang="cs-CZ" dirty="0"/>
              <a:t>Zdravotní tělesná výchova</a:t>
            </a:r>
            <a:br>
              <a:rPr lang="cs-CZ" dirty="0"/>
            </a:br>
            <a:r>
              <a:rPr lang="cs-CZ" dirty="0"/>
              <a:t/>
            </a:r>
            <a:br>
              <a:rPr lang="cs-CZ" dirty="0"/>
            </a:br>
            <a:r>
              <a:rPr lang="cs-CZ" dirty="0"/>
              <a:t>2/3</a:t>
            </a:r>
          </a:p>
        </p:txBody>
      </p:sp>
      <p:sp>
        <p:nvSpPr>
          <p:cNvPr id="3" name="Zástupný symbol pro obsah 2">
            <a:extLst>
              <a:ext uri="{FF2B5EF4-FFF2-40B4-BE49-F238E27FC236}">
                <a16:creationId xmlns:a16="http://schemas.microsoft.com/office/drawing/2014/main" id="{AC79CB6E-DA83-4E5F-8D3D-4FF4C3707E70}"/>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82971BE1-BB28-4876-841B-2E64F519E4A5}"/>
              </a:ext>
            </a:extLst>
          </p:cNvPr>
          <p:cNvGraphicFramePr>
            <a:graphicFrameLocks/>
          </p:cNvGraphicFramePr>
          <p:nvPr>
            <p:extLst>
              <p:ext uri="{D42A27DB-BD31-4B8C-83A1-F6EECF244321}">
                <p14:modId xmlns:p14="http://schemas.microsoft.com/office/powerpoint/2010/main" val="831868032"/>
              </p:ext>
            </p:extLst>
          </p:nvPr>
        </p:nvGraphicFramePr>
        <p:xfrm>
          <a:off x="3697287" y="864108"/>
          <a:ext cx="7949883" cy="3657600"/>
        </p:xfrm>
        <a:graphic>
          <a:graphicData uri="http://schemas.openxmlformats.org/drawingml/2006/table">
            <a:tbl>
              <a:tblPr firstRow="1" bandRow="1">
                <a:tableStyleId>{5C22544A-7EE6-4342-B048-85BDC9FD1C3A}</a:tableStyleId>
              </a:tblPr>
              <a:tblGrid>
                <a:gridCol w="2649961">
                  <a:extLst>
                    <a:ext uri="{9D8B030D-6E8A-4147-A177-3AD203B41FA5}">
                      <a16:colId xmlns:a16="http://schemas.microsoft.com/office/drawing/2014/main" val="3128400251"/>
                    </a:ext>
                  </a:extLst>
                </a:gridCol>
                <a:gridCol w="2649961">
                  <a:extLst>
                    <a:ext uri="{9D8B030D-6E8A-4147-A177-3AD203B41FA5}">
                      <a16:colId xmlns:a16="http://schemas.microsoft.com/office/drawing/2014/main" val="2733640901"/>
                    </a:ext>
                  </a:extLst>
                </a:gridCol>
                <a:gridCol w="2649961">
                  <a:extLst>
                    <a:ext uri="{9D8B030D-6E8A-4147-A177-3AD203B41FA5}">
                      <a16:colId xmlns:a16="http://schemas.microsoft.com/office/drawing/2014/main" val="1728188709"/>
                    </a:ext>
                  </a:extLst>
                </a:gridCol>
              </a:tblGrid>
              <a:tr h="562309">
                <a:tc>
                  <a:txBody>
                    <a:bodyPr/>
                    <a:lstStyle/>
                    <a:p>
                      <a:r>
                        <a:rPr lang="cs-CZ" dirty="0"/>
                        <a:t>Výčet kontaktovaných krajů</a:t>
                      </a:r>
                    </a:p>
                  </a:txBody>
                  <a:tcPr/>
                </a:tc>
                <a:tc>
                  <a:txBody>
                    <a:bodyPr/>
                    <a:lstStyle/>
                    <a:p>
                      <a:r>
                        <a:rPr lang="cs-CZ" dirty="0"/>
                        <a:t>Zdravotní tělesná výchova</a:t>
                      </a:r>
                    </a:p>
                  </a:txBody>
                  <a:tcPr/>
                </a:tc>
                <a:tc>
                  <a:txBody>
                    <a:bodyPr/>
                    <a:lstStyle/>
                    <a:p>
                      <a:r>
                        <a:rPr lang="cs-CZ" dirty="0"/>
                        <a:t>Výčet škol</a:t>
                      </a:r>
                    </a:p>
                  </a:txBody>
                  <a:tcPr/>
                </a:tc>
                <a:extLst>
                  <a:ext uri="{0D108BD9-81ED-4DB2-BD59-A6C34878D82A}">
                    <a16:rowId xmlns:a16="http://schemas.microsoft.com/office/drawing/2014/main" val="2616901081"/>
                  </a:ext>
                </a:extLst>
              </a:tr>
              <a:tr h="317633">
                <a:tc>
                  <a:txBody>
                    <a:bodyPr/>
                    <a:lstStyle/>
                    <a:p>
                      <a:r>
                        <a:rPr lang="cs-CZ" dirty="0"/>
                        <a:t>Pardubický</a:t>
                      </a:r>
                    </a:p>
                  </a:txBody>
                  <a:tcPr/>
                </a:tc>
                <a:tc>
                  <a:txBody>
                    <a:bodyPr/>
                    <a:lstStyle/>
                    <a:p>
                      <a:r>
                        <a:rPr lang="cs-CZ" dirty="0"/>
                        <a:t>2</a:t>
                      </a:r>
                    </a:p>
                  </a:txBody>
                  <a:tcPr/>
                </a:tc>
                <a:tc>
                  <a:txBody>
                    <a:bodyPr/>
                    <a:lstStyle/>
                    <a:p>
                      <a:pPr marL="285750" indent="-285750">
                        <a:buFontTx/>
                        <a:buChar char="-"/>
                      </a:pPr>
                      <a:r>
                        <a:rPr lang="cs-CZ" dirty="0"/>
                        <a:t>Základní škola, Skuteč, Smetanova 304</a:t>
                      </a:r>
                    </a:p>
                    <a:p>
                      <a:pPr marL="285750" indent="-285750">
                        <a:buFontTx/>
                        <a:buChar char="-"/>
                      </a:pPr>
                      <a:r>
                        <a:rPr lang="cs-CZ" dirty="0"/>
                        <a:t>Základní škola Pardubice – </a:t>
                      </a:r>
                      <a:r>
                        <a:rPr lang="cs-CZ" dirty="0" err="1"/>
                        <a:t>Spořilov</a:t>
                      </a:r>
                      <a:r>
                        <a:rPr lang="cs-CZ" dirty="0"/>
                        <a:t>, Kotkova 1287</a:t>
                      </a:r>
                    </a:p>
                  </a:txBody>
                  <a:tcPr/>
                </a:tc>
                <a:extLst>
                  <a:ext uri="{0D108BD9-81ED-4DB2-BD59-A6C34878D82A}">
                    <a16:rowId xmlns:a16="http://schemas.microsoft.com/office/drawing/2014/main" val="3672225542"/>
                  </a:ext>
                </a:extLst>
              </a:tr>
              <a:tr h="569093">
                <a:tc>
                  <a:txBody>
                    <a:bodyPr/>
                    <a:lstStyle/>
                    <a:p>
                      <a:r>
                        <a:rPr lang="cs-CZ" dirty="0"/>
                        <a:t>Plzeňský</a:t>
                      </a:r>
                    </a:p>
                  </a:txBody>
                  <a:tcPr/>
                </a:tc>
                <a:tc>
                  <a:txBody>
                    <a:bodyPr/>
                    <a:lstStyle/>
                    <a:p>
                      <a:r>
                        <a:rPr lang="cs-CZ" dirty="0"/>
                        <a:t>1</a:t>
                      </a:r>
                    </a:p>
                  </a:txBody>
                  <a:tcPr/>
                </a:tc>
                <a:tc>
                  <a:txBody>
                    <a:bodyPr/>
                    <a:lstStyle/>
                    <a:p>
                      <a:pPr marL="285750" indent="-285750">
                        <a:buFontTx/>
                        <a:buChar char="-"/>
                      </a:pPr>
                      <a:r>
                        <a:rPr lang="cs-CZ" dirty="0"/>
                        <a:t>22. základní škola Plzeň, Na Dlouhých 49, příspěvková organizace</a:t>
                      </a:r>
                    </a:p>
                  </a:txBody>
                  <a:tcPr/>
                </a:tc>
                <a:extLst>
                  <a:ext uri="{0D108BD9-81ED-4DB2-BD59-A6C34878D82A}">
                    <a16:rowId xmlns:a16="http://schemas.microsoft.com/office/drawing/2014/main" val="2904657598"/>
                  </a:ext>
                </a:extLst>
              </a:tr>
              <a:tr h="317633">
                <a:tc>
                  <a:txBody>
                    <a:bodyPr/>
                    <a:lstStyle/>
                    <a:p>
                      <a:r>
                        <a:rPr lang="cs-CZ" dirty="0"/>
                        <a:t>Středočeský</a:t>
                      </a:r>
                    </a:p>
                  </a:txBody>
                  <a:tcPr/>
                </a:tc>
                <a:tc>
                  <a:txBody>
                    <a:bodyPr/>
                    <a:lstStyle/>
                    <a:p>
                      <a:r>
                        <a:rPr lang="cs-CZ" dirty="0"/>
                        <a:t>0</a:t>
                      </a:r>
                    </a:p>
                  </a:txBody>
                  <a:tcPr/>
                </a:tc>
                <a:tc>
                  <a:txBody>
                    <a:bodyPr/>
                    <a:lstStyle/>
                    <a:p>
                      <a:endParaRPr lang="cs-CZ" dirty="0"/>
                    </a:p>
                  </a:txBody>
                  <a:tcPr/>
                </a:tc>
                <a:extLst>
                  <a:ext uri="{0D108BD9-81ED-4DB2-BD59-A6C34878D82A}">
                    <a16:rowId xmlns:a16="http://schemas.microsoft.com/office/drawing/2014/main" val="2597550831"/>
                  </a:ext>
                </a:extLst>
              </a:tr>
            </a:tbl>
          </a:graphicData>
        </a:graphic>
      </p:graphicFrame>
    </p:spTree>
    <p:extLst>
      <p:ext uri="{BB962C8B-B14F-4D97-AF65-F5344CB8AC3E}">
        <p14:creationId xmlns:p14="http://schemas.microsoft.com/office/powerpoint/2010/main" val="3316120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975379-A233-44B3-A076-0BC9589085C8}"/>
              </a:ext>
            </a:extLst>
          </p:cNvPr>
          <p:cNvSpPr>
            <a:spLocks noGrp="1"/>
          </p:cNvSpPr>
          <p:nvPr>
            <p:ph type="title"/>
          </p:nvPr>
        </p:nvSpPr>
        <p:spPr/>
        <p:txBody>
          <a:bodyPr/>
          <a:lstStyle/>
          <a:p>
            <a:r>
              <a:rPr lang="cs-CZ" dirty="0"/>
              <a:t>Zdravotní tělesná výchova</a:t>
            </a:r>
            <a:br>
              <a:rPr lang="cs-CZ" dirty="0"/>
            </a:br>
            <a:r>
              <a:rPr lang="cs-CZ" dirty="0"/>
              <a:t/>
            </a:r>
            <a:br>
              <a:rPr lang="cs-CZ" dirty="0"/>
            </a:br>
            <a:r>
              <a:rPr lang="cs-CZ" dirty="0"/>
              <a:t>3/3</a:t>
            </a:r>
          </a:p>
        </p:txBody>
      </p:sp>
      <p:sp>
        <p:nvSpPr>
          <p:cNvPr id="3" name="Zástupný symbol pro obsah 2">
            <a:extLst>
              <a:ext uri="{FF2B5EF4-FFF2-40B4-BE49-F238E27FC236}">
                <a16:creationId xmlns:a16="http://schemas.microsoft.com/office/drawing/2014/main" id="{E26FEA00-17E4-4129-98FB-87351D567952}"/>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85E73736-A8EC-4B53-824C-C565CFD27844}"/>
              </a:ext>
            </a:extLst>
          </p:cNvPr>
          <p:cNvGraphicFramePr>
            <a:graphicFrameLocks/>
          </p:cNvGraphicFramePr>
          <p:nvPr>
            <p:extLst>
              <p:ext uri="{D42A27DB-BD31-4B8C-83A1-F6EECF244321}">
                <p14:modId xmlns:p14="http://schemas.microsoft.com/office/powerpoint/2010/main" val="3632440906"/>
              </p:ext>
            </p:extLst>
          </p:nvPr>
        </p:nvGraphicFramePr>
        <p:xfrm>
          <a:off x="3716337" y="681228"/>
          <a:ext cx="7949883" cy="5852160"/>
        </p:xfrm>
        <a:graphic>
          <a:graphicData uri="http://schemas.openxmlformats.org/drawingml/2006/table">
            <a:tbl>
              <a:tblPr firstRow="1" bandRow="1">
                <a:tableStyleId>{5C22544A-7EE6-4342-B048-85BDC9FD1C3A}</a:tableStyleId>
              </a:tblPr>
              <a:tblGrid>
                <a:gridCol w="2649961">
                  <a:extLst>
                    <a:ext uri="{9D8B030D-6E8A-4147-A177-3AD203B41FA5}">
                      <a16:colId xmlns:a16="http://schemas.microsoft.com/office/drawing/2014/main" val="3128400251"/>
                    </a:ext>
                  </a:extLst>
                </a:gridCol>
                <a:gridCol w="2649961">
                  <a:extLst>
                    <a:ext uri="{9D8B030D-6E8A-4147-A177-3AD203B41FA5}">
                      <a16:colId xmlns:a16="http://schemas.microsoft.com/office/drawing/2014/main" val="2733640901"/>
                    </a:ext>
                  </a:extLst>
                </a:gridCol>
                <a:gridCol w="2649961">
                  <a:extLst>
                    <a:ext uri="{9D8B030D-6E8A-4147-A177-3AD203B41FA5}">
                      <a16:colId xmlns:a16="http://schemas.microsoft.com/office/drawing/2014/main" val="1728188709"/>
                    </a:ext>
                  </a:extLst>
                </a:gridCol>
              </a:tblGrid>
              <a:tr h="562309">
                <a:tc>
                  <a:txBody>
                    <a:bodyPr/>
                    <a:lstStyle/>
                    <a:p>
                      <a:r>
                        <a:rPr lang="cs-CZ" dirty="0"/>
                        <a:t>Výčet kontaktovaných krajů</a:t>
                      </a:r>
                    </a:p>
                  </a:txBody>
                  <a:tcPr/>
                </a:tc>
                <a:tc>
                  <a:txBody>
                    <a:bodyPr/>
                    <a:lstStyle/>
                    <a:p>
                      <a:r>
                        <a:rPr lang="cs-CZ" dirty="0"/>
                        <a:t>Zdravotní tělesná výchova</a:t>
                      </a:r>
                    </a:p>
                  </a:txBody>
                  <a:tcPr/>
                </a:tc>
                <a:tc>
                  <a:txBody>
                    <a:bodyPr/>
                    <a:lstStyle/>
                    <a:p>
                      <a:r>
                        <a:rPr lang="cs-CZ" dirty="0"/>
                        <a:t>Výčet škol</a:t>
                      </a:r>
                    </a:p>
                  </a:txBody>
                  <a:tcPr/>
                </a:tc>
                <a:extLst>
                  <a:ext uri="{0D108BD9-81ED-4DB2-BD59-A6C34878D82A}">
                    <a16:rowId xmlns:a16="http://schemas.microsoft.com/office/drawing/2014/main" val="2616901081"/>
                  </a:ext>
                </a:extLst>
              </a:tr>
              <a:tr h="317633">
                <a:tc>
                  <a:txBody>
                    <a:bodyPr/>
                    <a:lstStyle/>
                    <a:p>
                      <a:r>
                        <a:rPr lang="cs-CZ" dirty="0"/>
                        <a:t>Vysočina</a:t>
                      </a:r>
                    </a:p>
                  </a:txBody>
                  <a:tcPr/>
                </a:tc>
                <a:tc>
                  <a:txBody>
                    <a:bodyPr/>
                    <a:lstStyle/>
                    <a:p>
                      <a:r>
                        <a:rPr lang="cs-CZ" dirty="0"/>
                        <a:t>6 (1x ano/ne, 1x </a:t>
                      </a:r>
                      <a:r>
                        <a:rPr lang="en-GB" dirty="0"/>
                        <a:t>*</a:t>
                      </a:r>
                      <a:r>
                        <a:rPr lang="cs-CZ" dirty="0"/>
                        <a:t>)</a:t>
                      </a:r>
                    </a:p>
                  </a:txBody>
                  <a:tcPr/>
                </a:tc>
                <a:tc>
                  <a:txBody>
                    <a:bodyPr/>
                    <a:lstStyle/>
                    <a:p>
                      <a:pPr marL="285750" indent="-285750">
                        <a:buFontTx/>
                        <a:buChar char="-"/>
                      </a:pPr>
                      <a:r>
                        <a:rPr lang="cs-CZ" sz="1800" kern="1200" dirty="0">
                          <a:solidFill>
                            <a:schemeClr val="dk1"/>
                          </a:solidFill>
                          <a:effectLst/>
                          <a:latin typeface="+mn-lt"/>
                          <a:ea typeface="+mn-ea"/>
                          <a:cs typeface="+mn-cs"/>
                        </a:rPr>
                        <a:t>Základní škola Jungmannova</a:t>
                      </a:r>
                    </a:p>
                    <a:p>
                      <a:pPr marL="285750" indent="-285750">
                        <a:buFontTx/>
                        <a:buChar char="-"/>
                      </a:pPr>
                      <a:r>
                        <a:rPr lang="cs-CZ" sz="1800" kern="1200" dirty="0">
                          <a:solidFill>
                            <a:schemeClr val="dk1"/>
                          </a:solidFill>
                          <a:effectLst/>
                          <a:latin typeface="+mn-lt"/>
                          <a:ea typeface="+mn-ea"/>
                          <a:cs typeface="+mn-cs"/>
                        </a:rPr>
                        <a:t>Základní škola Třebíč</a:t>
                      </a:r>
                    </a:p>
                    <a:p>
                      <a:pPr marL="285750" indent="-285750">
                        <a:buFontTx/>
                        <a:buChar char="-"/>
                      </a:pPr>
                      <a:r>
                        <a:rPr lang="cs-CZ" sz="1800" kern="1200" dirty="0">
                          <a:solidFill>
                            <a:schemeClr val="dk1"/>
                          </a:solidFill>
                          <a:effectLst/>
                          <a:latin typeface="+mn-lt"/>
                          <a:ea typeface="+mn-ea"/>
                          <a:cs typeface="+mn-cs"/>
                        </a:rPr>
                        <a:t>Základní škola Wolkerova</a:t>
                      </a:r>
                    </a:p>
                    <a:p>
                      <a:pPr marL="285750" indent="-285750">
                        <a:buFontTx/>
                        <a:buChar char="-"/>
                      </a:pPr>
                      <a:r>
                        <a:rPr lang="cs-CZ" sz="1800" kern="1200" dirty="0">
                          <a:solidFill>
                            <a:schemeClr val="dk1"/>
                          </a:solidFill>
                          <a:effectLst/>
                          <a:latin typeface="+mn-lt"/>
                          <a:ea typeface="+mn-ea"/>
                          <a:cs typeface="+mn-cs"/>
                        </a:rPr>
                        <a:t>Základní škola Havlíčkův Brod</a:t>
                      </a:r>
                    </a:p>
                    <a:p>
                      <a:pPr marL="285750" indent="-285750">
                        <a:buFontTx/>
                        <a:buChar char="-"/>
                      </a:pPr>
                      <a:r>
                        <a:rPr lang="cs-CZ" sz="1800" kern="1200" dirty="0">
                          <a:solidFill>
                            <a:schemeClr val="dk1"/>
                          </a:solidFill>
                          <a:effectLst/>
                          <a:latin typeface="+mn-lt"/>
                          <a:ea typeface="+mn-ea"/>
                          <a:cs typeface="+mn-cs"/>
                        </a:rPr>
                        <a:t>Základní škola Nové M. n. M., Vratislavovo náměstí 124</a:t>
                      </a:r>
                    </a:p>
                    <a:p>
                      <a:pPr marL="285750" indent="-285750">
                        <a:buFontTx/>
                        <a:buChar char="-"/>
                      </a:pPr>
                      <a:r>
                        <a:rPr lang="cs-CZ" sz="1800" kern="1200" dirty="0">
                          <a:solidFill>
                            <a:schemeClr val="dk1"/>
                          </a:solidFill>
                          <a:effectLst/>
                          <a:latin typeface="+mn-lt"/>
                          <a:ea typeface="+mn-ea"/>
                          <a:cs typeface="+mn-cs"/>
                        </a:rPr>
                        <a:t>Základní škola Nové M. n. M, Malá 154</a:t>
                      </a:r>
                    </a:p>
                    <a:p>
                      <a:pPr marL="285750" indent="-285750">
                        <a:buFontTx/>
                        <a:buChar char="-"/>
                      </a:pPr>
                      <a:r>
                        <a:rPr lang="cs-CZ" sz="1800" kern="1200" dirty="0">
                          <a:solidFill>
                            <a:schemeClr val="dk1"/>
                          </a:solidFill>
                          <a:effectLst/>
                          <a:latin typeface="+mn-lt"/>
                          <a:ea typeface="+mn-ea"/>
                          <a:cs typeface="+mn-cs"/>
                        </a:rPr>
                        <a:t>(Základní škola a Praktická škola Velké Meziříčí, Poštovní 1663/3)</a:t>
                      </a:r>
                      <a:endParaRPr lang="cs-CZ" dirty="0"/>
                    </a:p>
                  </a:txBody>
                  <a:tcPr/>
                </a:tc>
                <a:extLst>
                  <a:ext uri="{0D108BD9-81ED-4DB2-BD59-A6C34878D82A}">
                    <a16:rowId xmlns:a16="http://schemas.microsoft.com/office/drawing/2014/main" val="1103399828"/>
                  </a:ext>
                </a:extLst>
              </a:tr>
              <a:tr h="317633">
                <a:tc>
                  <a:txBody>
                    <a:bodyPr/>
                    <a:lstStyle/>
                    <a:p>
                      <a:r>
                        <a:rPr lang="cs-CZ" dirty="0"/>
                        <a:t>Zlínský</a:t>
                      </a:r>
                    </a:p>
                  </a:txBody>
                  <a:tcPr/>
                </a:tc>
                <a:tc>
                  <a:txBody>
                    <a:bodyPr/>
                    <a:lstStyle/>
                    <a:p>
                      <a:r>
                        <a:rPr lang="cs-CZ" dirty="0"/>
                        <a:t>0</a:t>
                      </a:r>
                    </a:p>
                  </a:txBody>
                  <a:tcPr/>
                </a:tc>
                <a:tc>
                  <a:txBody>
                    <a:bodyPr/>
                    <a:lstStyle/>
                    <a:p>
                      <a:endParaRPr lang="cs-CZ" dirty="0"/>
                    </a:p>
                  </a:txBody>
                  <a:tcPr/>
                </a:tc>
                <a:extLst>
                  <a:ext uri="{0D108BD9-81ED-4DB2-BD59-A6C34878D82A}">
                    <a16:rowId xmlns:a16="http://schemas.microsoft.com/office/drawing/2014/main" val="919909165"/>
                  </a:ext>
                </a:extLst>
              </a:tr>
              <a:tr h="317633">
                <a:tc>
                  <a:txBody>
                    <a:bodyPr/>
                    <a:lstStyle/>
                    <a:p>
                      <a:r>
                        <a:rPr lang="cs-CZ" dirty="0"/>
                        <a:t>CELKEM</a:t>
                      </a:r>
                    </a:p>
                  </a:txBody>
                  <a:tcPr/>
                </a:tc>
                <a:tc>
                  <a:txBody>
                    <a:bodyPr/>
                    <a:lstStyle/>
                    <a:p>
                      <a:r>
                        <a:rPr lang="cs-CZ" dirty="0"/>
                        <a:t>13</a:t>
                      </a:r>
                    </a:p>
                  </a:txBody>
                  <a:tcPr/>
                </a:tc>
                <a:tc>
                  <a:txBody>
                    <a:bodyPr/>
                    <a:lstStyle/>
                    <a:p>
                      <a:endParaRPr lang="cs-CZ" dirty="0"/>
                    </a:p>
                  </a:txBody>
                  <a:tcPr/>
                </a:tc>
                <a:extLst>
                  <a:ext uri="{0D108BD9-81ED-4DB2-BD59-A6C34878D82A}">
                    <a16:rowId xmlns:a16="http://schemas.microsoft.com/office/drawing/2014/main" val="3797929243"/>
                  </a:ext>
                </a:extLst>
              </a:tr>
            </a:tbl>
          </a:graphicData>
        </a:graphic>
      </p:graphicFrame>
    </p:spTree>
    <p:extLst>
      <p:ext uri="{BB962C8B-B14F-4D97-AF65-F5344CB8AC3E}">
        <p14:creationId xmlns:p14="http://schemas.microsoft.com/office/powerpoint/2010/main" val="3968454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4A114B-B5ED-4B72-B37C-F0F385B795EB}"/>
              </a:ext>
            </a:extLst>
          </p:cNvPr>
          <p:cNvSpPr>
            <a:spLocks noGrp="1"/>
          </p:cNvSpPr>
          <p:nvPr>
            <p:ph type="title"/>
          </p:nvPr>
        </p:nvSpPr>
        <p:spPr/>
        <p:txBody>
          <a:bodyPr/>
          <a:lstStyle/>
          <a:p>
            <a:r>
              <a:rPr lang="cs-CZ" dirty="0"/>
              <a:t>Počet dnů na odpověď</a:t>
            </a:r>
            <a:br>
              <a:rPr lang="cs-CZ" dirty="0"/>
            </a:br>
            <a:r>
              <a:rPr lang="cs-CZ" dirty="0"/>
              <a:t/>
            </a:r>
            <a:br>
              <a:rPr lang="cs-CZ" dirty="0"/>
            </a:br>
            <a:r>
              <a:rPr lang="cs-CZ" dirty="0"/>
              <a:t>1/12</a:t>
            </a:r>
          </a:p>
        </p:txBody>
      </p:sp>
      <p:sp>
        <p:nvSpPr>
          <p:cNvPr id="3" name="Zástupný symbol pro obsah 2">
            <a:extLst>
              <a:ext uri="{FF2B5EF4-FFF2-40B4-BE49-F238E27FC236}">
                <a16:creationId xmlns:a16="http://schemas.microsoft.com/office/drawing/2014/main" id="{9A1B8287-D00D-4198-AEE3-5AD639006577}"/>
              </a:ext>
            </a:extLst>
          </p:cNvPr>
          <p:cNvSpPr>
            <a:spLocks noGrp="1"/>
          </p:cNvSpPr>
          <p:nvPr>
            <p:ph idx="1"/>
          </p:nvPr>
        </p:nvSpPr>
        <p:spPr/>
        <p:txBody>
          <a:bodyPr/>
          <a:lstStyle/>
          <a:p>
            <a:endParaRPr lang="cs-CZ" dirty="0"/>
          </a:p>
        </p:txBody>
      </p:sp>
      <p:graphicFrame>
        <p:nvGraphicFramePr>
          <p:cNvPr id="4" name="Zástupný symbol pro obsah 4">
            <a:extLst>
              <a:ext uri="{FF2B5EF4-FFF2-40B4-BE49-F238E27FC236}">
                <a16:creationId xmlns:a16="http://schemas.microsoft.com/office/drawing/2014/main" id="{643A9E1C-04C6-4D80-8314-8058938C0145}"/>
              </a:ext>
            </a:extLst>
          </p:cNvPr>
          <p:cNvGraphicFramePr>
            <a:graphicFrameLocks/>
          </p:cNvGraphicFramePr>
          <p:nvPr>
            <p:extLst>
              <p:ext uri="{D42A27DB-BD31-4B8C-83A1-F6EECF244321}">
                <p14:modId xmlns:p14="http://schemas.microsoft.com/office/powerpoint/2010/main" val="3101219640"/>
              </p:ext>
            </p:extLst>
          </p:nvPr>
        </p:nvGraphicFramePr>
        <p:xfrm>
          <a:off x="3868738" y="840740"/>
          <a:ext cx="3657600" cy="499364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128400251"/>
                    </a:ext>
                  </a:extLst>
                </a:gridCol>
                <a:gridCol w="1828800">
                  <a:extLst>
                    <a:ext uri="{9D8B030D-6E8A-4147-A177-3AD203B41FA5}">
                      <a16:colId xmlns:a16="http://schemas.microsoft.com/office/drawing/2014/main" val="2733640901"/>
                    </a:ext>
                  </a:extLst>
                </a:gridCol>
              </a:tblGrid>
              <a:tr h="370840">
                <a:tc>
                  <a:txBody>
                    <a:bodyPr/>
                    <a:lstStyle/>
                    <a:p>
                      <a:r>
                        <a:rPr lang="cs-CZ" dirty="0"/>
                        <a:t>Výčet kontaktovaných krajů</a:t>
                      </a:r>
                    </a:p>
                  </a:txBody>
                  <a:tcPr/>
                </a:tc>
                <a:tc>
                  <a:txBody>
                    <a:bodyPr/>
                    <a:lstStyle/>
                    <a:p>
                      <a:r>
                        <a:rPr lang="cs-CZ" dirty="0"/>
                        <a:t>Počet dnů na odpověď v průměru</a:t>
                      </a:r>
                    </a:p>
                  </a:txBody>
                  <a:tcPr/>
                </a:tc>
                <a:extLst>
                  <a:ext uri="{0D108BD9-81ED-4DB2-BD59-A6C34878D82A}">
                    <a16:rowId xmlns:a16="http://schemas.microsoft.com/office/drawing/2014/main" val="2616901081"/>
                  </a:ext>
                </a:extLst>
              </a:tr>
              <a:tr h="370840">
                <a:tc>
                  <a:txBody>
                    <a:bodyPr/>
                    <a:lstStyle/>
                    <a:p>
                      <a:r>
                        <a:rPr lang="cs-CZ" dirty="0"/>
                        <a:t>Jihočeský</a:t>
                      </a:r>
                    </a:p>
                  </a:txBody>
                  <a:tcPr/>
                </a:tc>
                <a:tc>
                  <a:txBody>
                    <a:bodyPr/>
                    <a:lstStyle/>
                    <a:p>
                      <a:r>
                        <a:rPr lang="cs-CZ" dirty="0"/>
                        <a:t>2,2</a:t>
                      </a:r>
                    </a:p>
                  </a:txBody>
                  <a:tcPr/>
                </a:tc>
                <a:extLst>
                  <a:ext uri="{0D108BD9-81ED-4DB2-BD59-A6C34878D82A}">
                    <a16:rowId xmlns:a16="http://schemas.microsoft.com/office/drawing/2014/main" val="2776513923"/>
                  </a:ext>
                </a:extLst>
              </a:tr>
              <a:tr h="370840">
                <a:tc>
                  <a:txBody>
                    <a:bodyPr/>
                    <a:lstStyle/>
                    <a:p>
                      <a:r>
                        <a:rPr lang="cs-CZ" dirty="0"/>
                        <a:t>Jihomoravský</a:t>
                      </a:r>
                    </a:p>
                  </a:txBody>
                  <a:tcPr/>
                </a:tc>
                <a:tc>
                  <a:txBody>
                    <a:bodyPr/>
                    <a:lstStyle/>
                    <a:p>
                      <a:r>
                        <a:rPr lang="cs-CZ" dirty="0"/>
                        <a:t>5</a:t>
                      </a:r>
                    </a:p>
                  </a:txBody>
                  <a:tcPr/>
                </a:tc>
                <a:extLst>
                  <a:ext uri="{0D108BD9-81ED-4DB2-BD59-A6C34878D82A}">
                    <a16:rowId xmlns:a16="http://schemas.microsoft.com/office/drawing/2014/main" val="3650229659"/>
                  </a:ext>
                </a:extLst>
              </a:tr>
              <a:tr h="370840">
                <a:tc>
                  <a:txBody>
                    <a:bodyPr/>
                    <a:lstStyle/>
                    <a:p>
                      <a:r>
                        <a:rPr lang="cs-CZ" dirty="0"/>
                        <a:t>Karlovarský</a:t>
                      </a:r>
                    </a:p>
                  </a:txBody>
                  <a:tcPr/>
                </a:tc>
                <a:tc>
                  <a:txBody>
                    <a:bodyPr/>
                    <a:lstStyle/>
                    <a:p>
                      <a:r>
                        <a:rPr lang="cs-CZ" dirty="0"/>
                        <a:t>1</a:t>
                      </a:r>
                    </a:p>
                  </a:txBody>
                  <a:tcPr/>
                </a:tc>
                <a:extLst>
                  <a:ext uri="{0D108BD9-81ED-4DB2-BD59-A6C34878D82A}">
                    <a16:rowId xmlns:a16="http://schemas.microsoft.com/office/drawing/2014/main" val="3705990053"/>
                  </a:ext>
                </a:extLst>
              </a:tr>
              <a:tr h="370840">
                <a:tc>
                  <a:txBody>
                    <a:bodyPr/>
                    <a:lstStyle/>
                    <a:p>
                      <a:r>
                        <a:rPr lang="cs-CZ" dirty="0"/>
                        <a:t>Liberecký</a:t>
                      </a:r>
                    </a:p>
                  </a:txBody>
                  <a:tcPr/>
                </a:tc>
                <a:tc>
                  <a:txBody>
                    <a:bodyPr/>
                    <a:lstStyle/>
                    <a:p>
                      <a:r>
                        <a:rPr lang="en-GB" dirty="0"/>
                        <a:t>1,</a:t>
                      </a:r>
                      <a:r>
                        <a:rPr lang="cs-CZ" dirty="0"/>
                        <a:t>7</a:t>
                      </a:r>
                    </a:p>
                  </a:txBody>
                  <a:tcPr/>
                </a:tc>
                <a:extLst>
                  <a:ext uri="{0D108BD9-81ED-4DB2-BD59-A6C34878D82A}">
                    <a16:rowId xmlns:a16="http://schemas.microsoft.com/office/drawing/2014/main" val="3741027077"/>
                  </a:ext>
                </a:extLst>
              </a:tr>
              <a:tr h="370840">
                <a:tc>
                  <a:txBody>
                    <a:bodyPr/>
                    <a:lstStyle/>
                    <a:p>
                      <a:r>
                        <a:rPr lang="cs-CZ" dirty="0"/>
                        <a:t>Moravskoslezský</a:t>
                      </a:r>
                    </a:p>
                  </a:txBody>
                  <a:tcPr/>
                </a:tc>
                <a:tc>
                  <a:txBody>
                    <a:bodyPr/>
                    <a:lstStyle/>
                    <a:p>
                      <a:r>
                        <a:rPr lang="cs-CZ" dirty="0"/>
                        <a:t>4,2</a:t>
                      </a:r>
                    </a:p>
                  </a:txBody>
                  <a:tcPr/>
                </a:tc>
                <a:extLst>
                  <a:ext uri="{0D108BD9-81ED-4DB2-BD59-A6C34878D82A}">
                    <a16:rowId xmlns:a16="http://schemas.microsoft.com/office/drawing/2014/main" val="2431535925"/>
                  </a:ext>
                </a:extLst>
              </a:tr>
              <a:tr h="370840">
                <a:tc>
                  <a:txBody>
                    <a:bodyPr/>
                    <a:lstStyle/>
                    <a:p>
                      <a:r>
                        <a:rPr lang="cs-CZ" dirty="0"/>
                        <a:t>Olomoucký</a:t>
                      </a:r>
                    </a:p>
                  </a:txBody>
                  <a:tcPr/>
                </a:tc>
                <a:tc>
                  <a:txBody>
                    <a:bodyPr/>
                    <a:lstStyle/>
                    <a:p>
                      <a:r>
                        <a:rPr lang="cs-CZ" dirty="0"/>
                        <a:t>8,6</a:t>
                      </a:r>
                    </a:p>
                  </a:txBody>
                  <a:tcPr/>
                </a:tc>
                <a:extLst>
                  <a:ext uri="{0D108BD9-81ED-4DB2-BD59-A6C34878D82A}">
                    <a16:rowId xmlns:a16="http://schemas.microsoft.com/office/drawing/2014/main" val="4026057019"/>
                  </a:ext>
                </a:extLst>
              </a:tr>
              <a:tr h="370840">
                <a:tc>
                  <a:txBody>
                    <a:bodyPr/>
                    <a:lstStyle/>
                    <a:p>
                      <a:r>
                        <a:rPr lang="cs-CZ" dirty="0"/>
                        <a:t>Pardubický</a:t>
                      </a:r>
                    </a:p>
                  </a:txBody>
                  <a:tcPr/>
                </a:tc>
                <a:tc>
                  <a:txBody>
                    <a:bodyPr/>
                    <a:lstStyle/>
                    <a:p>
                      <a:r>
                        <a:rPr lang="cs-CZ" dirty="0"/>
                        <a:t>2</a:t>
                      </a:r>
                    </a:p>
                  </a:txBody>
                  <a:tcPr/>
                </a:tc>
                <a:extLst>
                  <a:ext uri="{0D108BD9-81ED-4DB2-BD59-A6C34878D82A}">
                    <a16:rowId xmlns:a16="http://schemas.microsoft.com/office/drawing/2014/main" val="3044561201"/>
                  </a:ext>
                </a:extLst>
              </a:tr>
              <a:tr h="370840">
                <a:tc>
                  <a:txBody>
                    <a:bodyPr/>
                    <a:lstStyle/>
                    <a:p>
                      <a:r>
                        <a:rPr lang="cs-CZ" dirty="0"/>
                        <a:t>Plzeňský</a:t>
                      </a:r>
                    </a:p>
                  </a:txBody>
                  <a:tcPr/>
                </a:tc>
                <a:tc>
                  <a:txBody>
                    <a:bodyPr/>
                    <a:lstStyle/>
                    <a:p>
                      <a:r>
                        <a:rPr lang="cs-CZ" dirty="0"/>
                        <a:t>1</a:t>
                      </a:r>
                    </a:p>
                  </a:txBody>
                  <a:tcPr/>
                </a:tc>
                <a:extLst>
                  <a:ext uri="{0D108BD9-81ED-4DB2-BD59-A6C34878D82A}">
                    <a16:rowId xmlns:a16="http://schemas.microsoft.com/office/drawing/2014/main" val="2554924902"/>
                  </a:ext>
                </a:extLst>
              </a:tr>
              <a:tr h="370840">
                <a:tc>
                  <a:txBody>
                    <a:bodyPr/>
                    <a:lstStyle/>
                    <a:p>
                      <a:r>
                        <a:rPr lang="cs-CZ" dirty="0"/>
                        <a:t>Středočeský</a:t>
                      </a:r>
                    </a:p>
                  </a:txBody>
                  <a:tcPr/>
                </a:tc>
                <a:tc>
                  <a:txBody>
                    <a:bodyPr/>
                    <a:lstStyle/>
                    <a:p>
                      <a:r>
                        <a:rPr lang="cs-CZ" dirty="0"/>
                        <a:t>0,75</a:t>
                      </a:r>
                    </a:p>
                  </a:txBody>
                  <a:tcPr/>
                </a:tc>
                <a:extLst>
                  <a:ext uri="{0D108BD9-81ED-4DB2-BD59-A6C34878D82A}">
                    <a16:rowId xmlns:a16="http://schemas.microsoft.com/office/drawing/2014/main" val="413276487"/>
                  </a:ext>
                </a:extLst>
              </a:tr>
              <a:tr h="370840">
                <a:tc>
                  <a:txBody>
                    <a:bodyPr/>
                    <a:lstStyle/>
                    <a:p>
                      <a:r>
                        <a:rPr lang="cs-CZ" dirty="0"/>
                        <a:t>Vysočina</a:t>
                      </a:r>
                    </a:p>
                  </a:txBody>
                  <a:tcPr/>
                </a:tc>
                <a:tc>
                  <a:txBody>
                    <a:bodyPr/>
                    <a:lstStyle/>
                    <a:p>
                      <a:r>
                        <a:rPr lang="cs-CZ" dirty="0"/>
                        <a:t>5,6</a:t>
                      </a:r>
                    </a:p>
                  </a:txBody>
                  <a:tcPr/>
                </a:tc>
                <a:extLst>
                  <a:ext uri="{0D108BD9-81ED-4DB2-BD59-A6C34878D82A}">
                    <a16:rowId xmlns:a16="http://schemas.microsoft.com/office/drawing/2014/main" val="552742913"/>
                  </a:ext>
                </a:extLst>
              </a:tr>
              <a:tr h="370840">
                <a:tc>
                  <a:txBody>
                    <a:bodyPr/>
                    <a:lstStyle/>
                    <a:p>
                      <a:r>
                        <a:rPr lang="cs-CZ" dirty="0"/>
                        <a:t>Zlínský</a:t>
                      </a:r>
                    </a:p>
                  </a:txBody>
                  <a:tcPr/>
                </a:tc>
                <a:tc>
                  <a:txBody>
                    <a:bodyPr/>
                    <a:lstStyle/>
                    <a:p>
                      <a:r>
                        <a:rPr lang="cs-CZ" dirty="0"/>
                        <a:t>10,2</a:t>
                      </a:r>
                    </a:p>
                  </a:txBody>
                  <a:tcPr/>
                </a:tc>
                <a:extLst>
                  <a:ext uri="{0D108BD9-81ED-4DB2-BD59-A6C34878D82A}">
                    <a16:rowId xmlns:a16="http://schemas.microsoft.com/office/drawing/2014/main" val="1877135965"/>
                  </a:ext>
                </a:extLst>
              </a:tr>
            </a:tbl>
          </a:graphicData>
        </a:graphic>
      </p:graphicFrame>
    </p:spTree>
    <p:extLst>
      <p:ext uri="{BB962C8B-B14F-4D97-AF65-F5344CB8AC3E}">
        <p14:creationId xmlns:p14="http://schemas.microsoft.com/office/powerpoint/2010/main" val="1109246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AB6FE-8490-4558-BBA0-8A2D599164F0}"/>
              </a:ext>
            </a:extLst>
          </p:cNvPr>
          <p:cNvSpPr>
            <a:spLocks noGrp="1"/>
          </p:cNvSpPr>
          <p:nvPr>
            <p:ph type="title"/>
          </p:nvPr>
        </p:nvSpPr>
        <p:spPr>
          <a:xfrm>
            <a:off x="0" y="1123838"/>
            <a:ext cx="3396343" cy="4623820"/>
          </a:xfrm>
        </p:spPr>
        <p:txBody>
          <a:bodyPr/>
          <a:lstStyle/>
          <a:p>
            <a:r>
              <a:rPr lang="cs-CZ" dirty="0"/>
              <a:t>Počet dnů na odpověď</a:t>
            </a:r>
            <a:br>
              <a:rPr lang="cs-CZ" dirty="0"/>
            </a:br>
            <a:r>
              <a:rPr lang="cs-CZ" dirty="0"/>
              <a:t/>
            </a:r>
            <a:br>
              <a:rPr lang="cs-CZ" dirty="0"/>
            </a:br>
            <a:r>
              <a:rPr lang="cs-CZ" sz="3000" dirty="0"/>
              <a:t>JIHOČESKÝ KRAJ</a:t>
            </a:r>
            <a:br>
              <a:rPr lang="cs-CZ" sz="3000" dirty="0"/>
            </a:br>
            <a:r>
              <a:rPr lang="cs-CZ" sz="3000" dirty="0"/>
              <a:t/>
            </a:r>
            <a:br>
              <a:rPr lang="cs-CZ" sz="3000" dirty="0"/>
            </a:br>
            <a:r>
              <a:rPr lang="cs-CZ" sz="3000" dirty="0"/>
              <a:t>2/12</a:t>
            </a:r>
          </a:p>
        </p:txBody>
      </p:sp>
      <p:graphicFrame>
        <p:nvGraphicFramePr>
          <p:cNvPr id="9" name="Zástupný symbol pro obsah 8">
            <a:extLst>
              <a:ext uri="{FF2B5EF4-FFF2-40B4-BE49-F238E27FC236}">
                <a16:creationId xmlns:a16="http://schemas.microsoft.com/office/drawing/2014/main" id="{3698E48B-2FAC-49AE-B72F-9A1C47444A5B}"/>
              </a:ext>
            </a:extLst>
          </p:cNvPr>
          <p:cNvGraphicFramePr>
            <a:graphicFrameLocks noGrp="1"/>
          </p:cNvGraphicFramePr>
          <p:nvPr>
            <p:ph idx="1"/>
            <p:extLst>
              <p:ext uri="{D42A27DB-BD31-4B8C-83A1-F6EECF244321}">
                <p14:modId xmlns:p14="http://schemas.microsoft.com/office/powerpoint/2010/main" val="810388115"/>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1018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AB6FE-8490-4558-BBA0-8A2D599164F0}"/>
              </a:ext>
            </a:extLst>
          </p:cNvPr>
          <p:cNvSpPr>
            <a:spLocks noGrp="1"/>
          </p:cNvSpPr>
          <p:nvPr>
            <p:ph type="title"/>
          </p:nvPr>
        </p:nvSpPr>
        <p:spPr>
          <a:xfrm>
            <a:off x="0" y="1123838"/>
            <a:ext cx="3396343" cy="4623820"/>
          </a:xfrm>
        </p:spPr>
        <p:txBody>
          <a:bodyPr/>
          <a:lstStyle/>
          <a:p>
            <a:r>
              <a:rPr lang="cs-CZ" dirty="0"/>
              <a:t>Počet dnů na odpověď</a:t>
            </a:r>
            <a:br>
              <a:rPr lang="cs-CZ" dirty="0"/>
            </a:br>
            <a:r>
              <a:rPr lang="cs-CZ" dirty="0"/>
              <a:t/>
            </a:r>
            <a:br>
              <a:rPr lang="cs-CZ" dirty="0"/>
            </a:br>
            <a:r>
              <a:rPr lang="cs-CZ" sz="3000" dirty="0"/>
              <a:t>JIHOMORAVSKÝ KRAJ</a:t>
            </a:r>
            <a:br>
              <a:rPr lang="cs-CZ" sz="3000" dirty="0"/>
            </a:br>
            <a:r>
              <a:rPr lang="cs-CZ" sz="3000" dirty="0"/>
              <a:t/>
            </a:r>
            <a:br>
              <a:rPr lang="cs-CZ" sz="3000" dirty="0"/>
            </a:br>
            <a:r>
              <a:rPr lang="cs-CZ" sz="3000" dirty="0"/>
              <a:t>3/12</a:t>
            </a:r>
          </a:p>
        </p:txBody>
      </p:sp>
      <p:graphicFrame>
        <p:nvGraphicFramePr>
          <p:cNvPr id="9" name="Zástupný symbol pro obsah 8">
            <a:extLst>
              <a:ext uri="{FF2B5EF4-FFF2-40B4-BE49-F238E27FC236}">
                <a16:creationId xmlns:a16="http://schemas.microsoft.com/office/drawing/2014/main" id="{3698E48B-2FAC-49AE-B72F-9A1C47444A5B}"/>
              </a:ext>
            </a:extLst>
          </p:cNvPr>
          <p:cNvGraphicFramePr>
            <a:graphicFrameLocks noGrp="1"/>
          </p:cNvGraphicFramePr>
          <p:nvPr>
            <p:ph idx="1"/>
            <p:extLst>
              <p:ext uri="{D42A27DB-BD31-4B8C-83A1-F6EECF244321}">
                <p14:modId xmlns:p14="http://schemas.microsoft.com/office/powerpoint/2010/main" val="3982829075"/>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646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AB6FE-8490-4558-BBA0-8A2D599164F0}"/>
              </a:ext>
            </a:extLst>
          </p:cNvPr>
          <p:cNvSpPr>
            <a:spLocks noGrp="1"/>
          </p:cNvSpPr>
          <p:nvPr>
            <p:ph type="title"/>
          </p:nvPr>
        </p:nvSpPr>
        <p:spPr>
          <a:xfrm>
            <a:off x="0" y="1123838"/>
            <a:ext cx="3396343" cy="4623820"/>
          </a:xfrm>
        </p:spPr>
        <p:txBody>
          <a:bodyPr/>
          <a:lstStyle/>
          <a:p>
            <a:r>
              <a:rPr lang="cs-CZ" dirty="0"/>
              <a:t>Počet dnů na odpověď</a:t>
            </a:r>
            <a:br>
              <a:rPr lang="cs-CZ" dirty="0"/>
            </a:br>
            <a:r>
              <a:rPr lang="cs-CZ" dirty="0"/>
              <a:t/>
            </a:r>
            <a:br>
              <a:rPr lang="cs-CZ" dirty="0"/>
            </a:br>
            <a:r>
              <a:rPr lang="cs-CZ" sz="3000" dirty="0"/>
              <a:t>KARLOVARSKÝ KRAJ</a:t>
            </a:r>
            <a:br>
              <a:rPr lang="cs-CZ" sz="3000" dirty="0"/>
            </a:br>
            <a:r>
              <a:rPr lang="cs-CZ" sz="3000" dirty="0"/>
              <a:t/>
            </a:r>
            <a:br>
              <a:rPr lang="cs-CZ" sz="3000" dirty="0"/>
            </a:br>
            <a:r>
              <a:rPr lang="cs-CZ" sz="3000" dirty="0"/>
              <a:t>4/12</a:t>
            </a:r>
          </a:p>
        </p:txBody>
      </p:sp>
      <p:graphicFrame>
        <p:nvGraphicFramePr>
          <p:cNvPr id="9" name="Zástupný symbol pro obsah 8">
            <a:extLst>
              <a:ext uri="{FF2B5EF4-FFF2-40B4-BE49-F238E27FC236}">
                <a16:creationId xmlns:a16="http://schemas.microsoft.com/office/drawing/2014/main" id="{3698E48B-2FAC-49AE-B72F-9A1C47444A5B}"/>
              </a:ext>
            </a:extLst>
          </p:cNvPr>
          <p:cNvGraphicFramePr>
            <a:graphicFrameLocks noGrp="1"/>
          </p:cNvGraphicFramePr>
          <p:nvPr>
            <p:ph idx="1"/>
            <p:extLst>
              <p:ext uri="{D42A27DB-BD31-4B8C-83A1-F6EECF244321}">
                <p14:modId xmlns:p14="http://schemas.microsoft.com/office/powerpoint/2010/main" val="900044975"/>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7087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AB6FE-8490-4558-BBA0-8A2D599164F0}"/>
              </a:ext>
            </a:extLst>
          </p:cNvPr>
          <p:cNvSpPr>
            <a:spLocks noGrp="1"/>
          </p:cNvSpPr>
          <p:nvPr>
            <p:ph type="title"/>
          </p:nvPr>
        </p:nvSpPr>
        <p:spPr>
          <a:xfrm>
            <a:off x="0" y="1123838"/>
            <a:ext cx="3396343" cy="4623820"/>
          </a:xfrm>
        </p:spPr>
        <p:txBody>
          <a:bodyPr/>
          <a:lstStyle/>
          <a:p>
            <a:r>
              <a:rPr lang="cs-CZ" dirty="0"/>
              <a:t>Počet dnů na odpověď</a:t>
            </a:r>
            <a:br>
              <a:rPr lang="cs-CZ" dirty="0"/>
            </a:br>
            <a:r>
              <a:rPr lang="cs-CZ" dirty="0"/>
              <a:t/>
            </a:r>
            <a:br>
              <a:rPr lang="cs-CZ" dirty="0"/>
            </a:br>
            <a:r>
              <a:rPr lang="en-GB" sz="3000" dirty="0"/>
              <a:t>LIBERECK</a:t>
            </a:r>
            <a:r>
              <a:rPr lang="cs-CZ" sz="3000" dirty="0"/>
              <a:t>Ý KRAJ</a:t>
            </a:r>
            <a:br>
              <a:rPr lang="cs-CZ" sz="3000" dirty="0"/>
            </a:br>
            <a:r>
              <a:rPr lang="cs-CZ" sz="3000" dirty="0"/>
              <a:t/>
            </a:r>
            <a:br>
              <a:rPr lang="cs-CZ" sz="3000" dirty="0"/>
            </a:br>
            <a:r>
              <a:rPr lang="cs-CZ" sz="3000" dirty="0"/>
              <a:t>5/12</a:t>
            </a:r>
          </a:p>
        </p:txBody>
      </p:sp>
      <p:graphicFrame>
        <p:nvGraphicFramePr>
          <p:cNvPr id="9" name="Zástupný symbol pro obsah 8">
            <a:extLst>
              <a:ext uri="{FF2B5EF4-FFF2-40B4-BE49-F238E27FC236}">
                <a16:creationId xmlns:a16="http://schemas.microsoft.com/office/drawing/2014/main" id="{3698E48B-2FAC-49AE-B72F-9A1C47444A5B}"/>
              </a:ext>
            </a:extLst>
          </p:cNvPr>
          <p:cNvGraphicFramePr>
            <a:graphicFrameLocks noGrp="1"/>
          </p:cNvGraphicFramePr>
          <p:nvPr>
            <p:ph idx="1"/>
            <p:extLst>
              <p:ext uri="{D42A27DB-BD31-4B8C-83A1-F6EECF244321}">
                <p14:modId xmlns:p14="http://schemas.microsoft.com/office/powerpoint/2010/main" val="680084775"/>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5332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F61590-8FAB-471E-AFC8-421E954D3C8B}"/>
              </a:ext>
            </a:extLst>
          </p:cNvPr>
          <p:cNvSpPr>
            <a:spLocks noGrp="1"/>
          </p:cNvSpPr>
          <p:nvPr>
            <p:ph type="title"/>
          </p:nvPr>
        </p:nvSpPr>
        <p:spPr/>
        <p:txBody>
          <a:bodyPr/>
          <a:lstStyle/>
          <a:p>
            <a:r>
              <a:rPr lang="cs-CZ" dirty="0"/>
              <a:t>1. Vlna </a:t>
            </a:r>
          </a:p>
        </p:txBody>
      </p:sp>
      <p:sp>
        <p:nvSpPr>
          <p:cNvPr id="4" name="Zástupný symbol pro text 3">
            <a:extLst>
              <a:ext uri="{FF2B5EF4-FFF2-40B4-BE49-F238E27FC236}">
                <a16:creationId xmlns:a16="http://schemas.microsoft.com/office/drawing/2014/main" id="{284C9A5D-85E9-4F76-9013-596F85A74BD2}"/>
              </a:ext>
            </a:extLst>
          </p:cNvPr>
          <p:cNvSpPr>
            <a:spLocks noGrp="1"/>
          </p:cNvSpPr>
          <p:nvPr>
            <p:ph type="body" sz="half" idx="2"/>
          </p:nvPr>
        </p:nvSpPr>
        <p:spPr/>
        <p:txBody>
          <a:bodyPr/>
          <a:lstStyle/>
          <a:p>
            <a:r>
              <a:rPr lang="cs-CZ" dirty="0"/>
              <a:t>https://ftk.upol.cz/nc/ru/zprava/clanek/uvolnovani-z-telocviku-podle-analyzy-univerzity-palackeho-ukazuje-kde-zacina-a-konci-ink/</a:t>
            </a:r>
          </a:p>
        </p:txBody>
      </p:sp>
      <p:pic>
        <p:nvPicPr>
          <p:cNvPr id="10" name="Zástupný symbol obrázku 9" descr="https://ftk.upol.cz/nc/ru/zprava/clanek/uvolnovani-z-telocviku-podle-analyzy-univerzity-palackeho-ukazuje-kde-zacina-a-konci-ink/">
            <a:extLst>
              <a:ext uri="{FF2B5EF4-FFF2-40B4-BE49-F238E27FC236}">
                <a16:creationId xmlns:a16="http://schemas.microsoft.com/office/drawing/2014/main" id="{FBBEC49D-CD0D-49CC-B668-C697FF258E9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6208" b="6208"/>
          <a:stretch>
            <a:fillRect/>
          </a:stretch>
        </p:blipFill>
        <p:spPr/>
      </p:pic>
    </p:spTree>
    <p:extLst>
      <p:ext uri="{BB962C8B-B14F-4D97-AF65-F5344CB8AC3E}">
        <p14:creationId xmlns:p14="http://schemas.microsoft.com/office/powerpoint/2010/main" val="11575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AB6FE-8490-4558-BBA0-8A2D599164F0}"/>
              </a:ext>
            </a:extLst>
          </p:cNvPr>
          <p:cNvSpPr>
            <a:spLocks noGrp="1"/>
          </p:cNvSpPr>
          <p:nvPr>
            <p:ph type="title"/>
          </p:nvPr>
        </p:nvSpPr>
        <p:spPr>
          <a:xfrm>
            <a:off x="0" y="1123838"/>
            <a:ext cx="3566160" cy="4659742"/>
          </a:xfrm>
        </p:spPr>
        <p:txBody>
          <a:bodyPr/>
          <a:lstStyle/>
          <a:p>
            <a:r>
              <a:rPr lang="cs-CZ" dirty="0"/>
              <a:t>Počet dnů na odpověď</a:t>
            </a:r>
            <a:br>
              <a:rPr lang="cs-CZ" dirty="0"/>
            </a:br>
            <a:r>
              <a:rPr lang="cs-CZ" dirty="0"/>
              <a:t/>
            </a:r>
            <a:br>
              <a:rPr lang="cs-CZ" dirty="0"/>
            </a:br>
            <a:r>
              <a:rPr lang="cs-CZ" sz="3000" dirty="0"/>
              <a:t>MORAVSKOSLEZSKÝ KRAJ</a:t>
            </a:r>
            <a:br>
              <a:rPr lang="cs-CZ" sz="3000" dirty="0"/>
            </a:br>
            <a:r>
              <a:rPr lang="cs-CZ" sz="3000" dirty="0"/>
              <a:t/>
            </a:r>
            <a:br>
              <a:rPr lang="cs-CZ" sz="3000" dirty="0"/>
            </a:br>
            <a:r>
              <a:rPr lang="cs-CZ" sz="3000" dirty="0"/>
              <a:t>6/12</a:t>
            </a:r>
          </a:p>
        </p:txBody>
      </p:sp>
      <p:graphicFrame>
        <p:nvGraphicFramePr>
          <p:cNvPr id="9" name="Zástupný symbol pro obsah 8">
            <a:extLst>
              <a:ext uri="{FF2B5EF4-FFF2-40B4-BE49-F238E27FC236}">
                <a16:creationId xmlns:a16="http://schemas.microsoft.com/office/drawing/2014/main" id="{3698E48B-2FAC-49AE-B72F-9A1C47444A5B}"/>
              </a:ext>
            </a:extLst>
          </p:cNvPr>
          <p:cNvGraphicFramePr>
            <a:graphicFrameLocks noGrp="1"/>
          </p:cNvGraphicFramePr>
          <p:nvPr>
            <p:ph idx="1"/>
            <p:extLst>
              <p:ext uri="{D42A27DB-BD31-4B8C-83A1-F6EECF244321}">
                <p14:modId xmlns:p14="http://schemas.microsoft.com/office/powerpoint/2010/main" val="824493127"/>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6089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AB6FE-8490-4558-BBA0-8A2D599164F0}"/>
              </a:ext>
            </a:extLst>
          </p:cNvPr>
          <p:cNvSpPr>
            <a:spLocks noGrp="1"/>
          </p:cNvSpPr>
          <p:nvPr>
            <p:ph type="title"/>
          </p:nvPr>
        </p:nvSpPr>
        <p:spPr>
          <a:xfrm>
            <a:off x="0" y="1123838"/>
            <a:ext cx="3396343" cy="4623820"/>
          </a:xfrm>
        </p:spPr>
        <p:txBody>
          <a:bodyPr/>
          <a:lstStyle/>
          <a:p>
            <a:r>
              <a:rPr lang="cs-CZ" dirty="0"/>
              <a:t>Počet dnů na odpověď</a:t>
            </a:r>
            <a:br>
              <a:rPr lang="cs-CZ" dirty="0"/>
            </a:br>
            <a:r>
              <a:rPr lang="cs-CZ" dirty="0"/>
              <a:t/>
            </a:r>
            <a:br>
              <a:rPr lang="cs-CZ" dirty="0"/>
            </a:br>
            <a:r>
              <a:rPr lang="cs-CZ" sz="3000" dirty="0"/>
              <a:t>OLOMOUCKÝ KRAJ</a:t>
            </a:r>
            <a:br>
              <a:rPr lang="cs-CZ" sz="3000" dirty="0"/>
            </a:br>
            <a:r>
              <a:rPr lang="cs-CZ" sz="3000" dirty="0"/>
              <a:t/>
            </a:r>
            <a:br>
              <a:rPr lang="cs-CZ" sz="3000" dirty="0"/>
            </a:br>
            <a:r>
              <a:rPr lang="cs-CZ" sz="3000" dirty="0"/>
              <a:t>7/12</a:t>
            </a:r>
          </a:p>
        </p:txBody>
      </p:sp>
      <p:graphicFrame>
        <p:nvGraphicFramePr>
          <p:cNvPr id="9" name="Zástupný symbol pro obsah 8">
            <a:extLst>
              <a:ext uri="{FF2B5EF4-FFF2-40B4-BE49-F238E27FC236}">
                <a16:creationId xmlns:a16="http://schemas.microsoft.com/office/drawing/2014/main" id="{3698E48B-2FAC-49AE-B72F-9A1C47444A5B}"/>
              </a:ext>
            </a:extLst>
          </p:cNvPr>
          <p:cNvGraphicFramePr>
            <a:graphicFrameLocks noGrp="1"/>
          </p:cNvGraphicFramePr>
          <p:nvPr>
            <p:ph idx="1"/>
            <p:extLst>
              <p:ext uri="{D42A27DB-BD31-4B8C-83A1-F6EECF244321}">
                <p14:modId xmlns:p14="http://schemas.microsoft.com/office/powerpoint/2010/main" val="1760271313"/>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38671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AB6FE-8490-4558-BBA0-8A2D599164F0}"/>
              </a:ext>
            </a:extLst>
          </p:cNvPr>
          <p:cNvSpPr>
            <a:spLocks noGrp="1"/>
          </p:cNvSpPr>
          <p:nvPr>
            <p:ph type="title"/>
          </p:nvPr>
        </p:nvSpPr>
        <p:spPr>
          <a:xfrm>
            <a:off x="0" y="1123838"/>
            <a:ext cx="3396343" cy="4623820"/>
          </a:xfrm>
        </p:spPr>
        <p:txBody>
          <a:bodyPr/>
          <a:lstStyle/>
          <a:p>
            <a:r>
              <a:rPr lang="cs-CZ" dirty="0"/>
              <a:t>Počet dnů na odpověď</a:t>
            </a:r>
            <a:br>
              <a:rPr lang="cs-CZ" dirty="0"/>
            </a:br>
            <a:r>
              <a:rPr lang="cs-CZ" dirty="0"/>
              <a:t/>
            </a:r>
            <a:br>
              <a:rPr lang="cs-CZ" dirty="0"/>
            </a:br>
            <a:r>
              <a:rPr lang="cs-CZ" sz="3000" dirty="0"/>
              <a:t>PARDUBICKÝ KRAJ</a:t>
            </a:r>
            <a:br>
              <a:rPr lang="cs-CZ" sz="3000" dirty="0"/>
            </a:br>
            <a:r>
              <a:rPr lang="cs-CZ" sz="3000" dirty="0"/>
              <a:t/>
            </a:r>
            <a:br>
              <a:rPr lang="cs-CZ" sz="3000" dirty="0"/>
            </a:br>
            <a:r>
              <a:rPr lang="cs-CZ" sz="3000" dirty="0"/>
              <a:t>8/12</a:t>
            </a:r>
          </a:p>
        </p:txBody>
      </p:sp>
      <p:graphicFrame>
        <p:nvGraphicFramePr>
          <p:cNvPr id="9" name="Zástupný symbol pro obsah 8">
            <a:extLst>
              <a:ext uri="{FF2B5EF4-FFF2-40B4-BE49-F238E27FC236}">
                <a16:creationId xmlns:a16="http://schemas.microsoft.com/office/drawing/2014/main" id="{3698E48B-2FAC-49AE-B72F-9A1C47444A5B}"/>
              </a:ext>
            </a:extLst>
          </p:cNvPr>
          <p:cNvGraphicFramePr>
            <a:graphicFrameLocks noGrp="1"/>
          </p:cNvGraphicFramePr>
          <p:nvPr>
            <p:ph idx="1"/>
            <p:extLst>
              <p:ext uri="{D42A27DB-BD31-4B8C-83A1-F6EECF244321}">
                <p14:modId xmlns:p14="http://schemas.microsoft.com/office/powerpoint/2010/main" val="795086894"/>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988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AB6FE-8490-4558-BBA0-8A2D599164F0}"/>
              </a:ext>
            </a:extLst>
          </p:cNvPr>
          <p:cNvSpPr>
            <a:spLocks noGrp="1"/>
          </p:cNvSpPr>
          <p:nvPr>
            <p:ph type="title"/>
          </p:nvPr>
        </p:nvSpPr>
        <p:spPr>
          <a:xfrm>
            <a:off x="0" y="1123838"/>
            <a:ext cx="3396343" cy="4623820"/>
          </a:xfrm>
        </p:spPr>
        <p:txBody>
          <a:bodyPr/>
          <a:lstStyle/>
          <a:p>
            <a:r>
              <a:rPr lang="cs-CZ" dirty="0"/>
              <a:t>Počet dnů na odpověď</a:t>
            </a:r>
            <a:br>
              <a:rPr lang="cs-CZ" dirty="0"/>
            </a:br>
            <a:r>
              <a:rPr lang="cs-CZ" dirty="0"/>
              <a:t/>
            </a:r>
            <a:br>
              <a:rPr lang="cs-CZ" dirty="0"/>
            </a:br>
            <a:r>
              <a:rPr lang="cs-CZ" sz="3000" dirty="0"/>
              <a:t>PLZEŇSKÝ KRAJ</a:t>
            </a:r>
            <a:br>
              <a:rPr lang="cs-CZ" sz="3000" dirty="0"/>
            </a:br>
            <a:r>
              <a:rPr lang="cs-CZ" sz="3000" dirty="0"/>
              <a:t/>
            </a:r>
            <a:br>
              <a:rPr lang="cs-CZ" sz="3000" dirty="0"/>
            </a:br>
            <a:r>
              <a:rPr lang="cs-CZ" sz="3000" dirty="0"/>
              <a:t>9/12</a:t>
            </a:r>
          </a:p>
        </p:txBody>
      </p:sp>
      <p:graphicFrame>
        <p:nvGraphicFramePr>
          <p:cNvPr id="9" name="Zástupný symbol pro obsah 8">
            <a:extLst>
              <a:ext uri="{FF2B5EF4-FFF2-40B4-BE49-F238E27FC236}">
                <a16:creationId xmlns:a16="http://schemas.microsoft.com/office/drawing/2014/main" id="{3698E48B-2FAC-49AE-B72F-9A1C47444A5B}"/>
              </a:ext>
            </a:extLst>
          </p:cNvPr>
          <p:cNvGraphicFramePr>
            <a:graphicFrameLocks noGrp="1"/>
          </p:cNvGraphicFramePr>
          <p:nvPr>
            <p:ph idx="1"/>
            <p:extLst>
              <p:ext uri="{D42A27DB-BD31-4B8C-83A1-F6EECF244321}">
                <p14:modId xmlns:p14="http://schemas.microsoft.com/office/powerpoint/2010/main" val="2673887455"/>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79810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AB6FE-8490-4558-BBA0-8A2D599164F0}"/>
              </a:ext>
            </a:extLst>
          </p:cNvPr>
          <p:cNvSpPr>
            <a:spLocks noGrp="1"/>
          </p:cNvSpPr>
          <p:nvPr>
            <p:ph type="title"/>
          </p:nvPr>
        </p:nvSpPr>
        <p:spPr>
          <a:xfrm>
            <a:off x="0" y="1123838"/>
            <a:ext cx="3396343" cy="4623820"/>
          </a:xfrm>
        </p:spPr>
        <p:txBody>
          <a:bodyPr/>
          <a:lstStyle/>
          <a:p>
            <a:r>
              <a:rPr lang="cs-CZ" dirty="0"/>
              <a:t>Počet dnů na odpověď</a:t>
            </a:r>
            <a:br>
              <a:rPr lang="cs-CZ" dirty="0"/>
            </a:br>
            <a:r>
              <a:rPr lang="cs-CZ" dirty="0"/>
              <a:t/>
            </a:r>
            <a:br>
              <a:rPr lang="cs-CZ" dirty="0"/>
            </a:br>
            <a:r>
              <a:rPr lang="cs-CZ" sz="3000" dirty="0"/>
              <a:t>STŘEDOČESKÝ KRAJ</a:t>
            </a:r>
            <a:br>
              <a:rPr lang="cs-CZ" sz="3000" dirty="0"/>
            </a:br>
            <a:r>
              <a:rPr lang="cs-CZ" sz="3000" dirty="0"/>
              <a:t/>
            </a:r>
            <a:br>
              <a:rPr lang="cs-CZ" sz="3000" dirty="0"/>
            </a:br>
            <a:r>
              <a:rPr lang="cs-CZ" sz="3000" dirty="0"/>
              <a:t>10/12</a:t>
            </a:r>
          </a:p>
        </p:txBody>
      </p:sp>
      <p:graphicFrame>
        <p:nvGraphicFramePr>
          <p:cNvPr id="9" name="Zástupný symbol pro obsah 8">
            <a:extLst>
              <a:ext uri="{FF2B5EF4-FFF2-40B4-BE49-F238E27FC236}">
                <a16:creationId xmlns:a16="http://schemas.microsoft.com/office/drawing/2014/main" id="{3698E48B-2FAC-49AE-B72F-9A1C47444A5B}"/>
              </a:ext>
            </a:extLst>
          </p:cNvPr>
          <p:cNvGraphicFramePr>
            <a:graphicFrameLocks noGrp="1"/>
          </p:cNvGraphicFramePr>
          <p:nvPr>
            <p:ph idx="1"/>
            <p:extLst>
              <p:ext uri="{D42A27DB-BD31-4B8C-83A1-F6EECF244321}">
                <p14:modId xmlns:p14="http://schemas.microsoft.com/office/powerpoint/2010/main" val="1535604281"/>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07932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AB6FE-8490-4558-BBA0-8A2D599164F0}"/>
              </a:ext>
            </a:extLst>
          </p:cNvPr>
          <p:cNvSpPr>
            <a:spLocks noGrp="1"/>
          </p:cNvSpPr>
          <p:nvPr>
            <p:ph type="title"/>
          </p:nvPr>
        </p:nvSpPr>
        <p:spPr>
          <a:xfrm>
            <a:off x="0" y="1123838"/>
            <a:ext cx="3396343" cy="4623820"/>
          </a:xfrm>
        </p:spPr>
        <p:txBody>
          <a:bodyPr/>
          <a:lstStyle/>
          <a:p>
            <a:r>
              <a:rPr lang="cs-CZ" dirty="0"/>
              <a:t>Počet dnů na odpověď</a:t>
            </a:r>
            <a:br>
              <a:rPr lang="cs-CZ" dirty="0"/>
            </a:br>
            <a:r>
              <a:rPr lang="cs-CZ" dirty="0"/>
              <a:t/>
            </a:r>
            <a:br>
              <a:rPr lang="cs-CZ" dirty="0"/>
            </a:br>
            <a:r>
              <a:rPr lang="cs-CZ" sz="3000" dirty="0"/>
              <a:t>VYSOČINA</a:t>
            </a:r>
            <a:br>
              <a:rPr lang="cs-CZ" sz="3000" dirty="0"/>
            </a:br>
            <a:r>
              <a:rPr lang="cs-CZ" sz="3000" dirty="0"/>
              <a:t/>
            </a:r>
            <a:br>
              <a:rPr lang="cs-CZ" sz="3000" dirty="0"/>
            </a:br>
            <a:r>
              <a:rPr lang="cs-CZ" sz="3000" dirty="0"/>
              <a:t>11/12</a:t>
            </a:r>
          </a:p>
        </p:txBody>
      </p:sp>
      <p:graphicFrame>
        <p:nvGraphicFramePr>
          <p:cNvPr id="9" name="Zástupný symbol pro obsah 8">
            <a:extLst>
              <a:ext uri="{FF2B5EF4-FFF2-40B4-BE49-F238E27FC236}">
                <a16:creationId xmlns:a16="http://schemas.microsoft.com/office/drawing/2014/main" id="{3698E48B-2FAC-49AE-B72F-9A1C47444A5B}"/>
              </a:ext>
            </a:extLst>
          </p:cNvPr>
          <p:cNvGraphicFramePr>
            <a:graphicFrameLocks noGrp="1"/>
          </p:cNvGraphicFramePr>
          <p:nvPr>
            <p:ph idx="1"/>
            <p:extLst>
              <p:ext uri="{D42A27DB-BD31-4B8C-83A1-F6EECF244321}">
                <p14:modId xmlns:p14="http://schemas.microsoft.com/office/powerpoint/2010/main" val="2553607444"/>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83879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AB6FE-8490-4558-BBA0-8A2D599164F0}"/>
              </a:ext>
            </a:extLst>
          </p:cNvPr>
          <p:cNvSpPr>
            <a:spLocks noGrp="1"/>
          </p:cNvSpPr>
          <p:nvPr>
            <p:ph type="title"/>
          </p:nvPr>
        </p:nvSpPr>
        <p:spPr>
          <a:xfrm>
            <a:off x="0" y="1123838"/>
            <a:ext cx="3396343" cy="4623820"/>
          </a:xfrm>
        </p:spPr>
        <p:txBody>
          <a:bodyPr/>
          <a:lstStyle/>
          <a:p>
            <a:r>
              <a:rPr lang="cs-CZ" dirty="0"/>
              <a:t>Počet dnů na odpověď</a:t>
            </a:r>
            <a:br>
              <a:rPr lang="cs-CZ" dirty="0"/>
            </a:br>
            <a:r>
              <a:rPr lang="cs-CZ" dirty="0"/>
              <a:t/>
            </a:r>
            <a:br>
              <a:rPr lang="cs-CZ" dirty="0"/>
            </a:br>
            <a:r>
              <a:rPr lang="cs-CZ" sz="3000" dirty="0"/>
              <a:t>ZLÍNSKÝ KRAJ</a:t>
            </a:r>
            <a:br>
              <a:rPr lang="cs-CZ" sz="3000" dirty="0"/>
            </a:br>
            <a:r>
              <a:rPr lang="cs-CZ" sz="3000" dirty="0"/>
              <a:t/>
            </a:r>
            <a:br>
              <a:rPr lang="cs-CZ" sz="3000" dirty="0"/>
            </a:br>
            <a:r>
              <a:rPr lang="cs-CZ" sz="3000" dirty="0"/>
              <a:t>12/12</a:t>
            </a:r>
          </a:p>
        </p:txBody>
      </p:sp>
      <p:graphicFrame>
        <p:nvGraphicFramePr>
          <p:cNvPr id="9" name="Zástupný symbol pro obsah 8">
            <a:extLst>
              <a:ext uri="{FF2B5EF4-FFF2-40B4-BE49-F238E27FC236}">
                <a16:creationId xmlns:a16="http://schemas.microsoft.com/office/drawing/2014/main" id="{3698E48B-2FAC-49AE-B72F-9A1C47444A5B}"/>
              </a:ext>
            </a:extLst>
          </p:cNvPr>
          <p:cNvGraphicFramePr>
            <a:graphicFrameLocks noGrp="1"/>
          </p:cNvGraphicFramePr>
          <p:nvPr>
            <p:ph idx="1"/>
            <p:extLst>
              <p:ext uri="{D42A27DB-BD31-4B8C-83A1-F6EECF244321}">
                <p14:modId xmlns:p14="http://schemas.microsoft.com/office/powerpoint/2010/main" val="3429633694"/>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26696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F61590-8FAB-471E-AFC8-421E954D3C8B}"/>
              </a:ext>
            </a:extLst>
          </p:cNvPr>
          <p:cNvSpPr>
            <a:spLocks noGrp="1"/>
          </p:cNvSpPr>
          <p:nvPr>
            <p:ph type="title"/>
          </p:nvPr>
        </p:nvSpPr>
        <p:spPr/>
        <p:txBody>
          <a:bodyPr/>
          <a:lstStyle/>
          <a:p>
            <a:r>
              <a:rPr lang="cs-CZ" dirty="0"/>
              <a:t>4. vlna</a:t>
            </a:r>
          </a:p>
        </p:txBody>
      </p:sp>
      <p:sp>
        <p:nvSpPr>
          <p:cNvPr id="4" name="Zástupný symbol pro text 3">
            <a:extLst>
              <a:ext uri="{FF2B5EF4-FFF2-40B4-BE49-F238E27FC236}">
                <a16:creationId xmlns:a16="http://schemas.microsoft.com/office/drawing/2014/main" id="{284C9A5D-85E9-4F76-9013-596F85A74BD2}"/>
              </a:ext>
            </a:extLst>
          </p:cNvPr>
          <p:cNvSpPr>
            <a:spLocks noGrp="1"/>
          </p:cNvSpPr>
          <p:nvPr>
            <p:ph type="body" sz="half" idx="2"/>
          </p:nvPr>
        </p:nvSpPr>
        <p:spPr/>
        <p:txBody>
          <a:bodyPr/>
          <a:lstStyle/>
          <a:p>
            <a:r>
              <a:rPr lang="cs-CZ" dirty="0"/>
              <a:t>https://ftk.upol.cz/nc/ru/zprava/clanek/uvolnovani-z-telocviku-podle-analyzy-univerzity-palackeho-ukazuje-kde-zacina-a-konci-ink/</a:t>
            </a:r>
          </a:p>
        </p:txBody>
      </p:sp>
      <p:pic>
        <p:nvPicPr>
          <p:cNvPr id="10" name="Zástupný symbol obrázku 9" descr="https://ftk.upol.cz/nc/ru/zprava/clanek/uvolnovani-z-telocviku-podle-analyzy-univerzity-palackeho-ukazuje-kde-zacina-a-konci-ink/">
            <a:extLst>
              <a:ext uri="{FF2B5EF4-FFF2-40B4-BE49-F238E27FC236}">
                <a16:creationId xmlns:a16="http://schemas.microsoft.com/office/drawing/2014/main" id="{FBBEC49D-CD0D-49CC-B668-C697FF258E9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6208" b="6208"/>
          <a:stretch>
            <a:fillRect/>
          </a:stretch>
        </p:blipFill>
        <p:spPr/>
      </p:pic>
    </p:spTree>
    <p:extLst>
      <p:ext uri="{BB962C8B-B14F-4D97-AF65-F5344CB8AC3E}">
        <p14:creationId xmlns:p14="http://schemas.microsoft.com/office/powerpoint/2010/main" val="15120015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842179-2A4C-439F-8B92-11852864B4D1}"/>
              </a:ext>
            </a:extLst>
          </p:cNvPr>
          <p:cNvSpPr>
            <a:spLocks noGrp="1"/>
          </p:cNvSpPr>
          <p:nvPr>
            <p:ph type="title"/>
          </p:nvPr>
        </p:nvSpPr>
        <p:spPr/>
        <p:txBody>
          <a:bodyPr/>
          <a:lstStyle/>
          <a:p>
            <a:r>
              <a:rPr lang="cs-CZ" dirty="0"/>
              <a:t>Kontaktované kraje, školy</a:t>
            </a:r>
          </a:p>
        </p:txBody>
      </p:sp>
      <p:graphicFrame>
        <p:nvGraphicFramePr>
          <p:cNvPr id="4" name="Zástupný symbol pro obsah 4">
            <a:extLst>
              <a:ext uri="{FF2B5EF4-FFF2-40B4-BE49-F238E27FC236}">
                <a16:creationId xmlns:a16="http://schemas.microsoft.com/office/drawing/2014/main" id="{47CDDC9A-AC2E-43BE-84EC-5D9C67A4449C}"/>
              </a:ext>
            </a:extLst>
          </p:cNvPr>
          <p:cNvGraphicFramePr>
            <a:graphicFrameLocks noGrp="1"/>
          </p:cNvGraphicFramePr>
          <p:nvPr>
            <p:ph idx="1"/>
            <p:extLst>
              <p:ext uri="{D42A27DB-BD31-4B8C-83A1-F6EECF244321}">
                <p14:modId xmlns:p14="http://schemas.microsoft.com/office/powerpoint/2010/main" val="3382026925"/>
              </p:ext>
            </p:extLst>
          </p:nvPr>
        </p:nvGraphicFramePr>
        <p:xfrm>
          <a:off x="3757690" y="501650"/>
          <a:ext cx="5486400" cy="616204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128400251"/>
                    </a:ext>
                  </a:extLst>
                </a:gridCol>
                <a:gridCol w="1828800">
                  <a:extLst>
                    <a:ext uri="{9D8B030D-6E8A-4147-A177-3AD203B41FA5}">
                      <a16:colId xmlns:a16="http://schemas.microsoft.com/office/drawing/2014/main" val="3875491016"/>
                    </a:ext>
                  </a:extLst>
                </a:gridCol>
                <a:gridCol w="1828800">
                  <a:extLst>
                    <a:ext uri="{9D8B030D-6E8A-4147-A177-3AD203B41FA5}">
                      <a16:colId xmlns:a16="http://schemas.microsoft.com/office/drawing/2014/main" val="2733640901"/>
                    </a:ext>
                  </a:extLst>
                </a:gridCol>
              </a:tblGrid>
              <a:tr h="370840">
                <a:tc>
                  <a:txBody>
                    <a:bodyPr/>
                    <a:lstStyle/>
                    <a:p>
                      <a:r>
                        <a:rPr lang="cs-CZ" dirty="0"/>
                        <a:t>Výčet kontaktovaných krajů</a:t>
                      </a:r>
                    </a:p>
                  </a:txBody>
                  <a:tcPr/>
                </a:tc>
                <a:tc>
                  <a:txBody>
                    <a:bodyPr/>
                    <a:lstStyle/>
                    <a:p>
                      <a:r>
                        <a:rPr lang="cs-CZ" dirty="0"/>
                        <a:t>Počet kontaktovaných škol</a:t>
                      </a:r>
                    </a:p>
                  </a:txBody>
                  <a:tcPr/>
                </a:tc>
                <a:tc>
                  <a:txBody>
                    <a:bodyPr/>
                    <a:lstStyle/>
                    <a:p>
                      <a:r>
                        <a:rPr lang="cs-CZ" dirty="0"/>
                        <a:t>Počet došlých odpovědí</a:t>
                      </a:r>
                    </a:p>
                  </a:txBody>
                  <a:tcPr/>
                </a:tc>
                <a:extLst>
                  <a:ext uri="{0D108BD9-81ED-4DB2-BD59-A6C34878D82A}">
                    <a16:rowId xmlns:a16="http://schemas.microsoft.com/office/drawing/2014/main" val="2616901081"/>
                  </a:ext>
                </a:extLst>
              </a:tr>
              <a:tr h="370840">
                <a:tc>
                  <a:txBody>
                    <a:bodyPr/>
                    <a:lstStyle/>
                    <a:p>
                      <a:r>
                        <a:rPr lang="cs-CZ" dirty="0"/>
                        <a:t>Jihočeský</a:t>
                      </a:r>
                    </a:p>
                  </a:txBody>
                  <a:tcPr/>
                </a:tc>
                <a:tc>
                  <a:txBody>
                    <a:bodyPr/>
                    <a:lstStyle/>
                    <a:p>
                      <a:r>
                        <a:rPr lang="cs-CZ" dirty="0"/>
                        <a:t>25</a:t>
                      </a:r>
                    </a:p>
                  </a:txBody>
                  <a:tcPr/>
                </a:tc>
                <a:tc>
                  <a:txBody>
                    <a:bodyPr/>
                    <a:lstStyle/>
                    <a:p>
                      <a:r>
                        <a:rPr lang="cs-CZ" dirty="0"/>
                        <a:t>18</a:t>
                      </a:r>
                    </a:p>
                  </a:txBody>
                  <a:tcPr/>
                </a:tc>
                <a:extLst>
                  <a:ext uri="{0D108BD9-81ED-4DB2-BD59-A6C34878D82A}">
                    <a16:rowId xmlns:a16="http://schemas.microsoft.com/office/drawing/2014/main" val="2776513923"/>
                  </a:ext>
                </a:extLst>
              </a:tr>
              <a:tr h="370840">
                <a:tc>
                  <a:txBody>
                    <a:bodyPr/>
                    <a:lstStyle/>
                    <a:p>
                      <a:r>
                        <a:rPr lang="cs-CZ" dirty="0"/>
                        <a:t>Královéhradecký</a:t>
                      </a:r>
                    </a:p>
                  </a:txBody>
                  <a:tcPr/>
                </a:tc>
                <a:tc>
                  <a:txBody>
                    <a:bodyPr/>
                    <a:lstStyle/>
                    <a:p>
                      <a:r>
                        <a:rPr lang="cs-CZ" dirty="0"/>
                        <a:t>29</a:t>
                      </a:r>
                    </a:p>
                  </a:txBody>
                  <a:tcPr/>
                </a:tc>
                <a:tc>
                  <a:txBody>
                    <a:bodyPr/>
                    <a:lstStyle/>
                    <a:p>
                      <a:r>
                        <a:rPr lang="cs-CZ" dirty="0"/>
                        <a:t>9 (3x nedoručeno)</a:t>
                      </a:r>
                    </a:p>
                  </a:txBody>
                  <a:tcPr/>
                </a:tc>
                <a:extLst>
                  <a:ext uri="{0D108BD9-81ED-4DB2-BD59-A6C34878D82A}">
                    <a16:rowId xmlns:a16="http://schemas.microsoft.com/office/drawing/2014/main" val="3650229659"/>
                  </a:ext>
                </a:extLst>
              </a:tr>
              <a:tr h="370840">
                <a:tc>
                  <a:txBody>
                    <a:bodyPr/>
                    <a:lstStyle/>
                    <a:p>
                      <a:r>
                        <a:rPr lang="cs-CZ" dirty="0"/>
                        <a:t>Plzeňský</a:t>
                      </a:r>
                    </a:p>
                  </a:txBody>
                  <a:tcPr/>
                </a:tc>
                <a:tc>
                  <a:txBody>
                    <a:bodyPr/>
                    <a:lstStyle/>
                    <a:p>
                      <a:r>
                        <a:rPr lang="cs-CZ" dirty="0"/>
                        <a:t>31</a:t>
                      </a:r>
                    </a:p>
                  </a:txBody>
                  <a:tcPr/>
                </a:tc>
                <a:tc>
                  <a:txBody>
                    <a:bodyPr/>
                    <a:lstStyle/>
                    <a:p>
                      <a:r>
                        <a:rPr lang="cs-CZ" dirty="0"/>
                        <a:t>13</a:t>
                      </a:r>
                    </a:p>
                  </a:txBody>
                  <a:tcPr/>
                </a:tc>
                <a:extLst>
                  <a:ext uri="{0D108BD9-81ED-4DB2-BD59-A6C34878D82A}">
                    <a16:rowId xmlns:a16="http://schemas.microsoft.com/office/drawing/2014/main" val="3705990053"/>
                  </a:ext>
                </a:extLst>
              </a:tr>
              <a:tr h="370840">
                <a:tc>
                  <a:txBody>
                    <a:bodyPr/>
                    <a:lstStyle/>
                    <a:p>
                      <a:r>
                        <a:rPr lang="cs-CZ" dirty="0"/>
                        <a:t>Praha</a:t>
                      </a:r>
                    </a:p>
                  </a:txBody>
                  <a:tcPr/>
                </a:tc>
                <a:tc>
                  <a:txBody>
                    <a:bodyPr/>
                    <a:lstStyle/>
                    <a:p>
                      <a:r>
                        <a:rPr lang="cs-CZ" dirty="0"/>
                        <a:t>30</a:t>
                      </a:r>
                    </a:p>
                  </a:txBody>
                  <a:tcPr/>
                </a:tc>
                <a:tc>
                  <a:txBody>
                    <a:bodyPr/>
                    <a:lstStyle/>
                    <a:p>
                      <a:r>
                        <a:rPr lang="cs-CZ" dirty="0"/>
                        <a:t>12 (13  - 1x škola speciální určená dětem s těžkým postižením – TV má každý, byť někdo formou fyzioterapie)</a:t>
                      </a:r>
                    </a:p>
                  </a:txBody>
                  <a:tcPr/>
                </a:tc>
                <a:extLst>
                  <a:ext uri="{0D108BD9-81ED-4DB2-BD59-A6C34878D82A}">
                    <a16:rowId xmlns:a16="http://schemas.microsoft.com/office/drawing/2014/main" val="3741027077"/>
                  </a:ext>
                </a:extLst>
              </a:tr>
              <a:tr h="370840">
                <a:tc>
                  <a:txBody>
                    <a:bodyPr/>
                    <a:lstStyle/>
                    <a:p>
                      <a:r>
                        <a:rPr lang="cs-CZ" dirty="0"/>
                        <a:t>Středočeský</a:t>
                      </a:r>
                    </a:p>
                  </a:txBody>
                  <a:tcPr/>
                </a:tc>
                <a:tc>
                  <a:txBody>
                    <a:bodyPr/>
                    <a:lstStyle/>
                    <a:p>
                      <a:r>
                        <a:rPr lang="cs-CZ" dirty="0"/>
                        <a:t>40</a:t>
                      </a:r>
                    </a:p>
                  </a:txBody>
                  <a:tcPr/>
                </a:tc>
                <a:tc>
                  <a:txBody>
                    <a:bodyPr/>
                    <a:lstStyle/>
                    <a:p>
                      <a:r>
                        <a:rPr lang="cs-CZ" dirty="0"/>
                        <a:t>34</a:t>
                      </a:r>
                    </a:p>
                  </a:txBody>
                  <a:tcPr/>
                </a:tc>
                <a:extLst>
                  <a:ext uri="{0D108BD9-81ED-4DB2-BD59-A6C34878D82A}">
                    <a16:rowId xmlns:a16="http://schemas.microsoft.com/office/drawing/2014/main" val="2431535925"/>
                  </a:ext>
                </a:extLst>
              </a:tr>
              <a:tr h="370840">
                <a:tc>
                  <a:txBody>
                    <a:bodyPr/>
                    <a:lstStyle/>
                    <a:p>
                      <a:r>
                        <a:rPr lang="cs-CZ" dirty="0"/>
                        <a:t>Ústecký</a:t>
                      </a:r>
                    </a:p>
                  </a:txBody>
                  <a:tcPr/>
                </a:tc>
                <a:tc>
                  <a:txBody>
                    <a:bodyPr/>
                    <a:lstStyle/>
                    <a:p>
                      <a:r>
                        <a:rPr lang="cs-CZ" dirty="0"/>
                        <a:t>53</a:t>
                      </a:r>
                    </a:p>
                  </a:txBody>
                  <a:tcPr/>
                </a:tc>
                <a:tc>
                  <a:txBody>
                    <a:bodyPr/>
                    <a:lstStyle/>
                    <a:p>
                      <a:r>
                        <a:rPr lang="cs-CZ" dirty="0"/>
                        <a:t>23</a:t>
                      </a:r>
                    </a:p>
                  </a:txBody>
                  <a:tcPr/>
                </a:tc>
                <a:extLst>
                  <a:ext uri="{0D108BD9-81ED-4DB2-BD59-A6C34878D82A}">
                    <a16:rowId xmlns:a16="http://schemas.microsoft.com/office/drawing/2014/main" val="698381807"/>
                  </a:ext>
                </a:extLst>
              </a:tr>
              <a:tr h="370840">
                <a:tc>
                  <a:txBody>
                    <a:bodyPr/>
                    <a:lstStyle/>
                    <a:p>
                      <a:r>
                        <a:rPr lang="cs-CZ" dirty="0"/>
                        <a:t>Vysočina</a:t>
                      </a:r>
                    </a:p>
                  </a:txBody>
                  <a:tcPr/>
                </a:tc>
                <a:tc>
                  <a:txBody>
                    <a:bodyPr/>
                    <a:lstStyle/>
                    <a:p>
                      <a:r>
                        <a:rPr lang="cs-CZ" dirty="0"/>
                        <a:t>25</a:t>
                      </a:r>
                    </a:p>
                  </a:txBody>
                  <a:tcPr/>
                </a:tc>
                <a:tc>
                  <a:txBody>
                    <a:bodyPr/>
                    <a:lstStyle/>
                    <a:p>
                      <a:r>
                        <a:rPr lang="cs-CZ" dirty="0"/>
                        <a:t>12</a:t>
                      </a:r>
                    </a:p>
                  </a:txBody>
                  <a:tcPr/>
                </a:tc>
                <a:extLst>
                  <a:ext uri="{0D108BD9-81ED-4DB2-BD59-A6C34878D82A}">
                    <a16:rowId xmlns:a16="http://schemas.microsoft.com/office/drawing/2014/main" val="641720848"/>
                  </a:ext>
                </a:extLst>
              </a:tr>
              <a:tr h="370840">
                <a:tc>
                  <a:txBody>
                    <a:bodyPr/>
                    <a:lstStyle/>
                    <a:p>
                      <a:r>
                        <a:rPr lang="cs-CZ" dirty="0"/>
                        <a:t>Zlínský</a:t>
                      </a:r>
                    </a:p>
                  </a:txBody>
                  <a:tcPr/>
                </a:tc>
                <a:tc>
                  <a:txBody>
                    <a:bodyPr/>
                    <a:lstStyle/>
                    <a:p>
                      <a:r>
                        <a:rPr lang="cs-CZ" dirty="0"/>
                        <a:t>11</a:t>
                      </a:r>
                    </a:p>
                  </a:txBody>
                  <a:tcPr/>
                </a:tc>
                <a:tc>
                  <a:txBody>
                    <a:bodyPr/>
                    <a:lstStyle/>
                    <a:p>
                      <a:r>
                        <a:rPr lang="cs-CZ" dirty="0"/>
                        <a:t>1</a:t>
                      </a:r>
                    </a:p>
                  </a:txBody>
                  <a:tcPr/>
                </a:tc>
                <a:extLst>
                  <a:ext uri="{0D108BD9-81ED-4DB2-BD59-A6C34878D82A}">
                    <a16:rowId xmlns:a16="http://schemas.microsoft.com/office/drawing/2014/main" val="2560824449"/>
                  </a:ext>
                </a:extLst>
              </a:tr>
              <a:tr h="370840">
                <a:tc>
                  <a:txBody>
                    <a:bodyPr/>
                    <a:lstStyle/>
                    <a:p>
                      <a:r>
                        <a:rPr lang="cs-CZ" dirty="0"/>
                        <a:t>CELKEM</a:t>
                      </a:r>
                    </a:p>
                  </a:txBody>
                  <a:tcPr/>
                </a:tc>
                <a:tc>
                  <a:txBody>
                    <a:bodyPr/>
                    <a:lstStyle/>
                    <a:p>
                      <a:r>
                        <a:rPr lang="cs-CZ" dirty="0"/>
                        <a:t>244</a:t>
                      </a:r>
                    </a:p>
                  </a:txBody>
                  <a:tcPr/>
                </a:tc>
                <a:tc>
                  <a:txBody>
                    <a:bodyPr/>
                    <a:lstStyle/>
                    <a:p>
                      <a:r>
                        <a:rPr lang="cs-CZ" dirty="0"/>
                        <a:t>122</a:t>
                      </a:r>
                    </a:p>
                  </a:txBody>
                  <a:tcPr/>
                </a:tc>
                <a:extLst>
                  <a:ext uri="{0D108BD9-81ED-4DB2-BD59-A6C34878D82A}">
                    <a16:rowId xmlns:a16="http://schemas.microsoft.com/office/drawing/2014/main" val="597110522"/>
                  </a:ext>
                </a:extLst>
              </a:tr>
            </a:tbl>
          </a:graphicData>
        </a:graphic>
      </p:graphicFrame>
    </p:spTree>
    <p:extLst>
      <p:ext uri="{BB962C8B-B14F-4D97-AF65-F5344CB8AC3E}">
        <p14:creationId xmlns:p14="http://schemas.microsoft.com/office/powerpoint/2010/main" val="104506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769CEF-121F-4429-AAB3-A62B800F0329}"/>
              </a:ext>
            </a:extLst>
          </p:cNvPr>
          <p:cNvSpPr>
            <a:spLocks noGrp="1"/>
          </p:cNvSpPr>
          <p:nvPr>
            <p:ph type="title"/>
          </p:nvPr>
        </p:nvSpPr>
        <p:spPr/>
        <p:txBody>
          <a:bodyPr/>
          <a:lstStyle/>
          <a:p>
            <a:r>
              <a:rPr lang="cs-CZ" dirty="0"/>
              <a:t>Počet žáků na oslovených školách (z došlých odpovědí)</a:t>
            </a:r>
            <a:br>
              <a:rPr lang="cs-CZ" dirty="0"/>
            </a:br>
            <a:r>
              <a:rPr lang="cs-CZ" dirty="0"/>
              <a:t/>
            </a:r>
            <a:br>
              <a:rPr lang="cs-CZ" dirty="0"/>
            </a:br>
            <a:r>
              <a:rPr lang="cs-CZ" dirty="0"/>
              <a:t>1/5</a:t>
            </a:r>
          </a:p>
        </p:txBody>
      </p:sp>
      <p:sp>
        <p:nvSpPr>
          <p:cNvPr id="3" name="Zástupný symbol pro obsah 2">
            <a:extLst>
              <a:ext uri="{FF2B5EF4-FFF2-40B4-BE49-F238E27FC236}">
                <a16:creationId xmlns:a16="http://schemas.microsoft.com/office/drawing/2014/main" id="{19ED10EC-6B4C-427C-BADD-03A4A955D5BF}"/>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38CBF153-3642-42A0-9687-905E7B0109A2}"/>
              </a:ext>
            </a:extLst>
          </p:cNvPr>
          <p:cNvGraphicFramePr>
            <a:graphicFrameLocks/>
          </p:cNvGraphicFramePr>
          <p:nvPr>
            <p:extLst>
              <p:ext uri="{D42A27DB-BD31-4B8C-83A1-F6EECF244321}">
                <p14:modId xmlns:p14="http://schemas.microsoft.com/office/powerpoint/2010/main" val="3259705144"/>
              </p:ext>
            </p:extLst>
          </p:nvPr>
        </p:nvGraphicFramePr>
        <p:xfrm>
          <a:off x="3869268" y="91638"/>
          <a:ext cx="5528481" cy="6665580"/>
        </p:xfrm>
        <a:graphic>
          <a:graphicData uri="http://schemas.openxmlformats.org/drawingml/2006/table">
            <a:tbl>
              <a:tblPr firstRow="1" bandRow="1">
                <a:tableStyleId>{5C22544A-7EE6-4342-B048-85BDC9FD1C3A}</a:tableStyleId>
              </a:tblPr>
              <a:tblGrid>
                <a:gridCol w="1842827">
                  <a:extLst>
                    <a:ext uri="{9D8B030D-6E8A-4147-A177-3AD203B41FA5}">
                      <a16:colId xmlns:a16="http://schemas.microsoft.com/office/drawing/2014/main" val="3128400251"/>
                    </a:ext>
                  </a:extLst>
                </a:gridCol>
                <a:gridCol w="1842827">
                  <a:extLst>
                    <a:ext uri="{9D8B030D-6E8A-4147-A177-3AD203B41FA5}">
                      <a16:colId xmlns:a16="http://schemas.microsoft.com/office/drawing/2014/main" val="1621671442"/>
                    </a:ext>
                  </a:extLst>
                </a:gridCol>
                <a:gridCol w="1842827">
                  <a:extLst>
                    <a:ext uri="{9D8B030D-6E8A-4147-A177-3AD203B41FA5}">
                      <a16:colId xmlns:a16="http://schemas.microsoft.com/office/drawing/2014/main" val="2733640901"/>
                    </a:ext>
                  </a:extLst>
                </a:gridCol>
              </a:tblGrid>
              <a:tr h="1155203">
                <a:tc>
                  <a:txBody>
                    <a:bodyPr/>
                    <a:lstStyle/>
                    <a:p>
                      <a:r>
                        <a:rPr lang="cs-CZ" dirty="0"/>
                        <a:t>Výčet kontaktovaných krajů</a:t>
                      </a:r>
                    </a:p>
                  </a:txBody>
                  <a:tcPr/>
                </a:tc>
                <a:tc>
                  <a:txBody>
                    <a:bodyPr/>
                    <a:lstStyle/>
                    <a:p>
                      <a:r>
                        <a:rPr lang="cs-CZ" dirty="0"/>
                        <a:t>Počet škol</a:t>
                      </a:r>
                    </a:p>
                  </a:txBody>
                  <a:tcPr/>
                </a:tc>
                <a:tc>
                  <a:txBody>
                    <a:bodyPr/>
                    <a:lstStyle/>
                    <a:p>
                      <a:r>
                        <a:rPr lang="cs-CZ" dirty="0"/>
                        <a:t>Počet žáků na oslovených školách (z došlých odpovědí)</a:t>
                      </a:r>
                    </a:p>
                  </a:txBody>
                  <a:tcPr/>
                </a:tc>
                <a:extLst>
                  <a:ext uri="{0D108BD9-81ED-4DB2-BD59-A6C34878D82A}">
                    <a16:rowId xmlns:a16="http://schemas.microsoft.com/office/drawing/2014/main" val="2616901081"/>
                  </a:ext>
                </a:extLst>
              </a:tr>
              <a:tr h="622033">
                <a:tc>
                  <a:txBody>
                    <a:bodyPr/>
                    <a:lstStyle/>
                    <a:p>
                      <a:r>
                        <a:rPr lang="cs-CZ" dirty="0"/>
                        <a:t>Jihočeský</a:t>
                      </a:r>
                    </a:p>
                  </a:txBody>
                  <a:tcPr/>
                </a:tc>
                <a:tc>
                  <a:txBody>
                    <a:bodyPr/>
                    <a:lstStyle/>
                    <a:p>
                      <a:r>
                        <a:rPr lang="cs-CZ" dirty="0"/>
                        <a:t>18</a:t>
                      </a:r>
                    </a:p>
                  </a:txBody>
                  <a:tcPr/>
                </a:tc>
                <a:tc>
                  <a:txBody>
                    <a:bodyPr/>
                    <a:lstStyle/>
                    <a:p>
                      <a:r>
                        <a:rPr lang="cs-CZ" dirty="0"/>
                        <a:t>4476</a:t>
                      </a:r>
                    </a:p>
                  </a:txBody>
                  <a:tcPr/>
                </a:tc>
                <a:extLst>
                  <a:ext uri="{0D108BD9-81ED-4DB2-BD59-A6C34878D82A}">
                    <a16:rowId xmlns:a16="http://schemas.microsoft.com/office/drawing/2014/main" val="2776513923"/>
                  </a:ext>
                </a:extLst>
              </a:tr>
              <a:tr h="648162">
                <a:tc>
                  <a:txBody>
                    <a:bodyPr/>
                    <a:lstStyle/>
                    <a:p>
                      <a:r>
                        <a:rPr lang="cs-CZ" dirty="0"/>
                        <a:t>Královéhradecký</a:t>
                      </a:r>
                    </a:p>
                  </a:txBody>
                  <a:tcPr/>
                </a:tc>
                <a:tc>
                  <a:txBody>
                    <a:bodyPr/>
                    <a:lstStyle/>
                    <a:p>
                      <a:r>
                        <a:rPr lang="cs-CZ" dirty="0"/>
                        <a:t>9</a:t>
                      </a:r>
                    </a:p>
                  </a:txBody>
                  <a:tcPr/>
                </a:tc>
                <a:tc>
                  <a:txBody>
                    <a:bodyPr/>
                    <a:lstStyle/>
                    <a:p>
                      <a:r>
                        <a:rPr lang="cs-CZ" dirty="0"/>
                        <a:t>3715</a:t>
                      </a:r>
                    </a:p>
                  </a:txBody>
                  <a:tcPr/>
                </a:tc>
                <a:extLst>
                  <a:ext uri="{0D108BD9-81ED-4DB2-BD59-A6C34878D82A}">
                    <a16:rowId xmlns:a16="http://schemas.microsoft.com/office/drawing/2014/main" val="3650229659"/>
                  </a:ext>
                </a:extLst>
              </a:tr>
              <a:tr h="622033">
                <a:tc>
                  <a:txBody>
                    <a:bodyPr/>
                    <a:lstStyle/>
                    <a:p>
                      <a:r>
                        <a:rPr lang="cs-CZ" dirty="0"/>
                        <a:t>Plzeňský</a:t>
                      </a:r>
                    </a:p>
                  </a:txBody>
                  <a:tcPr/>
                </a:tc>
                <a:tc>
                  <a:txBody>
                    <a:bodyPr/>
                    <a:lstStyle/>
                    <a:p>
                      <a:r>
                        <a:rPr lang="cs-CZ" dirty="0"/>
                        <a:t>13</a:t>
                      </a:r>
                    </a:p>
                  </a:txBody>
                  <a:tcPr/>
                </a:tc>
                <a:tc>
                  <a:txBody>
                    <a:bodyPr/>
                    <a:lstStyle/>
                    <a:p>
                      <a:r>
                        <a:rPr lang="cs-CZ" dirty="0"/>
                        <a:t>2757</a:t>
                      </a:r>
                    </a:p>
                  </a:txBody>
                  <a:tcPr/>
                </a:tc>
                <a:extLst>
                  <a:ext uri="{0D108BD9-81ED-4DB2-BD59-A6C34878D82A}">
                    <a16:rowId xmlns:a16="http://schemas.microsoft.com/office/drawing/2014/main" val="3705990053"/>
                  </a:ext>
                </a:extLst>
              </a:tr>
              <a:tr h="370378">
                <a:tc>
                  <a:txBody>
                    <a:bodyPr/>
                    <a:lstStyle/>
                    <a:p>
                      <a:r>
                        <a:rPr lang="cs-CZ" dirty="0"/>
                        <a:t>Praha</a:t>
                      </a:r>
                    </a:p>
                  </a:txBody>
                  <a:tcPr/>
                </a:tc>
                <a:tc>
                  <a:txBody>
                    <a:bodyPr/>
                    <a:lstStyle/>
                    <a:p>
                      <a:r>
                        <a:rPr lang="cs-CZ" dirty="0"/>
                        <a:t>12 (1x neuveden počet žáků)</a:t>
                      </a:r>
                    </a:p>
                  </a:txBody>
                  <a:tcPr/>
                </a:tc>
                <a:tc>
                  <a:txBody>
                    <a:bodyPr/>
                    <a:lstStyle/>
                    <a:p>
                      <a:r>
                        <a:rPr lang="cs-CZ" dirty="0"/>
                        <a:t>5434</a:t>
                      </a:r>
                    </a:p>
                  </a:txBody>
                  <a:tcPr/>
                </a:tc>
                <a:extLst>
                  <a:ext uri="{0D108BD9-81ED-4DB2-BD59-A6C34878D82A}">
                    <a16:rowId xmlns:a16="http://schemas.microsoft.com/office/drawing/2014/main" val="3741027077"/>
                  </a:ext>
                </a:extLst>
              </a:tr>
              <a:tr h="370378">
                <a:tc>
                  <a:txBody>
                    <a:bodyPr/>
                    <a:lstStyle/>
                    <a:p>
                      <a:r>
                        <a:rPr lang="cs-CZ" dirty="0"/>
                        <a:t>Středočeský</a:t>
                      </a:r>
                    </a:p>
                  </a:txBody>
                  <a:tcPr/>
                </a:tc>
                <a:tc>
                  <a:txBody>
                    <a:bodyPr/>
                    <a:lstStyle/>
                    <a:p>
                      <a:r>
                        <a:rPr lang="cs-CZ" dirty="0"/>
                        <a:t>34</a:t>
                      </a:r>
                    </a:p>
                  </a:txBody>
                  <a:tcPr/>
                </a:tc>
                <a:tc>
                  <a:txBody>
                    <a:bodyPr/>
                    <a:lstStyle/>
                    <a:p>
                      <a:r>
                        <a:rPr lang="cs-CZ" dirty="0"/>
                        <a:t>11493</a:t>
                      </a:r>
                    </a:p>
                  </a:txBody>
                  <a:tcPr/>
                </a:tc>
                <a:extLst>
                  <a:ext uri="{0D108BD9-81ED-4DB2-BD59-A6C34878D82A}">
                    <a16:rowId xmlns:a16="http://schemas.microsoft.com/office/drawing/2014/main" val="2431535925"/>
                  </a:ext>
                </a:extLst>
              </a:tr>
              <a:tr h="370378">
                <a:tc>
                  <a:txBody>
                    <a:bodyPr/>
                    <a:lstStyle/>
                    <a:p>
                      <a:r>
                        <a:rPr lang="cs-CZ" dirty="0"/>
                        <a:t>Ústecký</a:t>
                      </a:r>
                    </a:p>
                  </a:txBody>
                  <a:tcPr/>
                </a:tc>
                <a:tc>
                  <a:txBody>
                    <a:bodyPr/>
                    <a:lstStyle/>
                    <a:p>
                      <a:r>
                        <a:rPr lang="cs-CZ" dirty="0"/>
                        <a:t>23</a:t>
                      </a:r>
                    </a:p>
                  </a:txBody>
                  <a:tcPr/>
                </a:tc>
                <a:tc>
                  <a:txBody>
                    <a:bodyPr/>
                    <a:lstStyle/>
                    <a:p>
                      <a:r>
                        <a:rPr lang="cs-CZ" dirty="0"/>
                        <a:t>7611</a:t>
                      </a:r>
                    </a:p>
                  </a:txBody>
                  <a:tcPr/>
                </a:tc>
                <a:extLst>
                  <a:ext uri="{0D108BD9-81ED-4DB2-BD59-A6C34878D82A}">
                    <a16:rowId xmlns:a16="http://schemas.microsoft.com/office/drawing/2014/main" val="1181176937"/>
                  </a:ext>
                </a:extLst>
              </a:tr>
              <a:tr h="370378">
                <a:tc>
                  <a:txBody>
                    <a:bodyPr/>
                    <a:lstStyle/>
                    <a:p>
                      <a:r>
                        <a:rPr lang="cs-CZ" dirty="0"/>
                        <a:t>Vysočina</a:t>
                      </a:r>
                    </a:p>
                  </a:txBody>
                  <a:tcPr/>
                </a:tc>
                <a:tc>
                  <a:txBody>
                    <a:bodyPr/>
                    <a:lstStyle/>
                    <a:p>
                      <a:r>
                        <a:rPr lang="cs-CZ" dirty="0"/>
                        <a:t>12 (1x malotřídka, 1x neuveden počet žáků)</a:t>
                      </a:r>
                    </a:p>
                  </a:txBody>
                  <a:tcPr/>
                </a:tc>
                <a:tc>
                  <a:txBody>
                    <a:bodyPr/>
                    <a:lstStyle/>
                    <a:p>
                      <a:r>
                        <a:rPr lang="cs-CZ" dirty="0"/>
                        <a:t>1946</a:t>
                      </a:r>
                    </a:p>
                  </a:txBody>
                  <a:tcPr/>
                </a:tc>
                <a:extLst>
                  <a:ext uri="{0D108BD9-81ED-4DB2-BD59-A6C34878D82A}">
                    <a16:rowId xmlns:a16="http://schemas.microsoft.com/office/drawing/2014/main" val="393390409"/>
                  </a:ext>
                </a:extLst>
              </a:tr>
              <a:tr h="370378">
                <a:tc>
                  <a:txBody>
                    <a:bodyPr/>
                    <a:lstStyle/>
                    <a:p>
                      <a:r>
                        <a:rPr lang="cs-CZ" dirty="0"/>
                        <a:t>Zlínský</a:t>
                      </a:r>
                    </a:p>
                  </a:txBody>
                  <a:tcPr/>
                </a:tc>
                <a:tc>
                  <a:txBody>
                    <a:bodyPr/>
                    <a:lstStyle/>
                    <a:p>
                      <a:r>
                        <a:rPr lang="cs-CZ" dirty="0"/>
                        <a:t>1</a:t>
                      </a:r>
                    </a:p>
                  </a:txBody>
                  <a:tcPr/>
                </a:tc>
                <a:tc>
                  <a:txBody>
                    <a:bodyPr/>
                    <a:lstStyle/>
                    <a:p>
                      <a:r>
                        <a:rPr lang="cs-CZ" dirty="0"/>
                        <a:t>462</a:t>
                      </a:r>
                    </a:p>
                  </a:txBody>
                  <a:tcPr/>
                </a:tc>
                <a:extLst>
                  <a:ext uri="{0D108BD9-81ED-4DB2-BD59-A6C34878D82A}">
                    <a16:rowId xmlns:a16="http://schemas.microsoft.com/office/drawing/2014/main" val="536367452"/>
                  </a:ext>
                </a:extLst>
              </a:tr>
              <a:tr h="370378">
                <a:tc>
                  <a:txBody>
                    <a:bodyPr/>
                    <a:lstStyle/>
                    <a:p>
                      <a:r>
                        <a:rPr lang="cs-CZ" dirty="0"/>
                        <a:t>CELKEM</a:t>
                      </a:r>
                    </a:p>
                  </a:txBody>
                  <a:tcPr/>
                </a:tc>
                <a:tc>
                  <a:txBody>
                    <a:bodyPr/>
                    <a:lstStyle/>
                    <a:p>
                      <a:r>
                        <a:rPr lang="cs-CZ" dirty="0"/>
                        <a:t>122</a:t>
                      </a:r>
                    </a:p>
                  </a:txBody>
                  <a:tcPr/>
                </a:tc>
                <a:tc>
                  <a:txBody>
                    <a:bodyPr/>
                    <a:lstStyle/>
                    <a:p>
                      <a:r>
                        <a:rPr lang="cs-CZ" dirty="0"/>
                        <a:t>37894</a:t>
                      </a:r>
                    </a:p>
                  </a:txBody>
                  <a:tcPr/>
                </a:tc>
                <a:extLst>
                  <a:ext uri="{0D108BD9-81ED-4DB2-BD59-A6C34878D82A}">
                    <a16:rowId xmlns:a16="http://schemas.microsoft.com/office/drawing/2014/main" val="652181631"/>
                  </a:ext>
                </a:extLst>
              </a:tr>
            </a:tbl>
          </a:graphicData>
        </a:graphic>
      </p:graphicFrame>
    </p:spTree>
    <p:extLst>
      <p:ext uri="{BB962C8B-B14F-4D97-AF65-F5344CB8AC3E}">
        <p14:creationId xmlns:p14="http://schemas.microsoft.com/office/powerpoint/2010/main" val="2308491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842179-2A4C-439F-8B92-11852864B4D1}"/>
              </a:ext>
            </a:extLst>
          </p:cNvPr>
          <p:cNvSpPr>
            <a:spLocks noGrp="1"/>
          </p:cNvSpPr>
          <p:nvPr>
            <p:ph type="title"/>
          </p:nvPr>
        </p:nvSpPr>
        <p:spPr/>
        <p:txBody>
          <a:bodyPr/>
          <a:lstStyle/>
          <a:p>
            <a:r>
              <a:rPr lang="cs-CZ" dirty="0"/>
              <a:t>Kontaktované kraje, školy</a:t>
            </a:r>
          </a:p>
        </p:txBody>
      </p:sp>
      <p:graphicFrame>
        <p:nvGraphicFramePr>
          <p:cNvPr id="5" name="Zástupný symbol pro obsah 4">
            <a:extLst>
              <a:ext uri="{FF2B5EF4-FFF2-40B4-BE49-F238E27FC236}">
                <a16:creationId xmlns:a16="http://schemas.microsoft.com/office/drawing/2014/main" id="{4039734B-DE7B-4D13-B5C4-5982AF66FE2A}"/>
              </a:ext>
            </a:extLst>
          </p:cNvPr>
          <p:cNvGraphicFramePr>
            <a:graphicFrameLocks noGrp="1"/>
          </p:cNvGraphicFramePr>
          <p:nvPr>
            <p:ph idx="1"/>
            <p:extLst>
              <p:ext uri="{D42A27DB-BD31-4B8C-83A1-F6EECF244321}">
                <p14:modId xmlns:p14="http://schemas.microsoft.com/office/powerpoint/2010/main" val="1943360445"/>
              </p:ext>
            </p:extLst>
          </p:nvPr>
        </p:nvGraphicFramePr>
        <p:xfrm>
          <a:off x="3868738" y="863600"/>
          <a:ext cx="3657600" cy="313944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128400251"/>
                    </a:ext>
                  </a:extLst>
                </a:gridCol>
                <a:gridCol w="1828800">
                  <a:extLst>
                    <a:ext uri="{9D8B030D-6E8A-4147-A177-3AD203B41FA5}">
                      <a16:colId xmlns:a16="http://schemas.microsoft.com/office/drawing/2014/main" val="2733640901"/>
                    </a:ext>
                  </a:extLst>
                </a:gridCol>
              </a:tblGrid>
              <a:tr h="370840">
                <a:tc>
                  <a:txBody>
                    <a:bodyPr/>
                    <a:lstStyle/>
                    <a:p>
                      <a:r>
                        <a:rPr lang="cs-CZ" dirty="0"/>
                        <a:t>Výčet kontaktovaných krajů</a:t>
                      </a:r>
                    </a:p>
                  </a:txBody>
                  <a:tcPr/>
                </a:tc>
                <a:tc>
                  <a:txBody>
                    <a:bodyPr/>
                    <a:lstStyle/>
                    <a:p>
                      <a:r>
                        <a:rPr lang="cs-CZ" dirty="0"/>
                        <a:t>Počet došlých odpovědí</a:t>
                      </a:r>
                    </a:p>
                  </a:txBody>
                  <a:tcPr/>
                </a:tc>
                <a:extLst>
                  <a:ext uri="{0D108BD9-81ED-4DB2-BD59-A6C34878D82A}">
                    <a16:rowId xmlns:a16="http://schemas.microsoft.com/office/drawing/2014/main" val="2616901081"/>
                  </a:ext>
                </a:extLst>
              </a:tr>
              <a:tr h="370840">
                <a:tc>
                  <a:txBody>
                    <a:bodyPr/>
                    <a:lstStyle/>
                    <a:p>
                      <a:r>
                        <a:rPr lang="cs-CZ" dirty="0"/>
                        <a:t>Jihomoravský</a:t>
                      </a:r>
                    </a:p>
                  </a:txBody>
                  <a:tcPr/>
                </a:tc>
                <a:tc>
                  <a:txBody>
                    <a:bodyPr/>
                    <a:lstStyle/>
                    <a:p>
                      <a:r>
                        <a:rPr lang="cs-CZ" dirty="0"/>
                        <a:t>6</a:t>
                      </a:r>
                    </a:p>
                  </a:txBody>
                  <a:tcPr/>
                </a:tc>
                <a:extLst>
                  <a:ext uri="{0D108BD9-81ED-4DB2-BD59-A6C34878D82A}">
                    <a16:rowId xmlns:a16="http://schemas.microsoft.com/office/drawing/2014/main" val="2776513923"/>
                  </a:ext>
                </a:extLst>
              </a:tr>
              <a:tr h="370840">
                <a:tc>
                  <a:txBody>
                    <a:bodyPr/>
                    <a:lstStyle/>
                    <a:p>
                      <a:r>
                        <a:rPr lang="cs-CZ" dirty="0"/>
                        <a:t>Moravskoslezský</a:t>
                      </a:r>
                    </a:p>
                  </a:txBody>
                  <a:tcPr/>
                </a:tc>
                <a:tc>
                  <a:txBody>
                    <a:bodyPr/>
                    <a:lstStyle/>
                    <a:p>
                      <a:r>
                        <a:rPr lang="cs-CZ" dirty="0"/>
                        <a:t>4</a:t>
                      </a:r>
                    </a:p>
                  </a:txBody>
                  <a:tcPr/>
                </a:tc>
                <a:extLst>
                  <a:ext uri="{0D108BD9-81ED-4DB2-BD59-A6C34878D82A}">
                    <a16:rowId xmlns:a16="http://schemas.microsoft.com/office/drawing/2014/main" val="3650229659"/>
                  </a:ext>
                </a:extLst>
              </a:tr>
              <a:tr h="370840">
                <a:tc>
                  <a:txBody>
                    <a:bodyPr/>
                    <a:lstStyle/>
                    <a:p>
                      <a:r>
                        <a:rPr lang="cs-CZ" dirty="0"/>
                        <a:t>Olomoucký</a:t>
                      </a:r>
                    </a:p>
                  </a:txBody>
                  <a:tcPr/>
                </a:tc>
                <a:tc>
                  <a:txBody>
                    <a:bodyPr/>
                    <a:lstStyle/>
                    <a:p>
                      <a:r>
                        <a:rPr lang="cs-CZ" dirty="0"/>
                        <a:t>28</a:t>
                      </a:r>
                    </a:p>
                  </a:txBody>
                  <a:tcPr/>
                </a:tc>
                <a:extLst>
                  <a:ext uri="{0D108BD9-81ED-4DB2-BD59-A6C34878D82A}">
                    <a16:rowId xmlns:a16="http://schemas.microsoft.com/office/drawing/2014/main" val="3705990053"/>
                  </a:ext>
                </a:extLst>
              </a:tr>
              <a:tr h="370840">
                <a:tc>
                  <a:txBody>
                    <a:bodyPr/>
                    <a:lstStyle/>
                    <a:p>
                      <a:r>
                        <a:rPr lang="cs-CZ" dirty="0"/>
                        <a:t>Praha</a:t>
                      </a:r>
                    </a:p>
                  </a:txBody>
                  <a:tcPr/>
                </a:tc>
                <a:tc>
                  <a:txBody>
                    <a:bodyPr/>
                    <a:lstStyle/>
                    <a:p>
                      <a:r>
                        <a:rPr lang="cs-CZ" dirty="0"/>
                        <a:t>6</a:t>
                      </a:r>
                    </a:p>
                  </a:txBody>
                  <a:tcPr/>
                </a:tc>
                <a:extLst>
                  <a:ext uri="{0D108BD9-81ED-4DB2-BD59-A6C34878D82A}">
                    <a16:rowId xmlns:a16="http://schemas.microsoft.com/office/drawing/2014/main" val="3741027077"/>
                  </a:ext>
                </a:extLst>
              </a:tr>
              <a:tr h="370840">
                <a:tc>
                  <a:txBody>
                    <a:bodyPr/>
                    <a:lstStyle/>
                    <a:p>
                      <a:r>
                        <a:rPr lang="cs-CZ" dirty="0"/>
                        <a:t>Zlínský</a:t>
                      </a:r>
                    </a:p>
                  </a:txBody>
                  <a:tcPr/>
                </a:tc>
                <a:tc>
                  <a:txBody>
                    <a:bodyPr/>
                    <a:lstStyle/>
                    <a:p>
                      <a:r>
                        <a:rPr lang="cs-CZ" dirty="0"/>
                        <a:t>5</a:t>
                      </a:r>
                    </a:p>
                  </a:txBody>
                  <a:tcPr/>
                </a:tc>
                <a:extLst>
                  <a:ext uri="{0D108BD9-81ED-4DB2-BD59-A6C34878D82A}">
                    <a16:rowId xmlns:a16="http://schemas.microsoft.com/office/drawing/2014/main" val="2431535925"/>
                  </a:ext>
                </a:extLst>
              </a:tr>
              <a:tr h="370840">
                <a:tc>
                  <a:txBody>
                    <a:bodyPr/>
                    <a:lstStyle/>
                    <a:p>
                      <a:r>
                        <a:rPr lang="cs-CZ" dirty="0"/>
                        <a:t>CELKEM</a:t>
                      </a:r>
                    </a:p>
                  </a:txBody>
                  <a:tcPr/>
                </a:tc>
                <a:tc>
                  <a:txBody>
                    <a:bodyPr/>
                    <a:lstStyle/>
                    <a:p>
                      <a:r>
                        <a:rPr lang="cs-CZ" dirty="0"/>
                        <a:t>49</a:t>
                      </a:r>
                    </a:p>
                  </a:txBody>
                  <a:tcPr/>
                </a:tc>
                <a:extLst>
                  <a:ext uri="{0D108BD9-81ED-4DB2-BD59-A6C34878D82A}">
                    <a16:rowId xmlns:a16="http://schemas.microsoft.com/office/drawing/2014/main" val="1181176937"/>
                  </a:ext>
                </a:extLst>
              </a:tr>
            </a:tbl>
          </a:graphicData>
        </a:graphic>
      </p:graphicFrame>
      <p:graphicFrame>
        <p:nvGraphicFramePr>
          <p:cNvPr id="10" name="Graf 9">
            <a:extLst>
              <a:ext uri="{FF2B5EF4-FFF2-40B4-BE49-F238E27FC236}">
                <a16:creationId xmlns:a16="http://schemas.microsoft.com/office/drawing/2014/main" id="{65CEB544-A0DE-4245-AC46-E2506D8688B1}"/>
              </a:ext>
            </a:extLst>
          </p:cNvPr>
          <p:cNvGraphicFramePr/>
          <p:nvPr>
            <p:extLst>
              <p:ext uri="{D42A27DB-BD31-4B8C-83A1-F6EECF244321}">
                <p14:modId xmlns:p14="http://schemas.microsoft.com/office/powerpoint/2010/main" val="2968349022"/>
              </p:ext>
            </p:extLst>
          </p:nvPr>
        </p:nvGraphicFramePr>
        <p:xfrm>
          <a:off x="7733659" y="3030802"/>
          <a:ext cx="3727937" cy="38204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Graf 12">
            <a:extLst>
              <a:ext uri="{FF2B5EF4-FFF2-40B4-BE49-F238E27FC236}">
                <a16:creationId xmlns:a16="http://schemas.microsoft.com/office/drawing/2014/main" id="{EB26AEA3-ACD2-4B28-A663-AD5DAF5A0A0B}"/>
              </a:ext>
            </a:extLst>
          </p:cNvPr>
          <p:cNvGraphicFramePr/>
          <p:nvPr>
            <p:extLst>
              <p:ext uri="{D42A27DB-BD31-4B8C-83A1-F6EECF244321}">
                <p14:modId xmlns:p14="http://schemas.microsoft.com/office/powerpoint/2010/main" val="3941861977"/>
              </p:ext>
            </p:extLst>
          </p:nvPr>
        </p:nvGraphicFramePr>
        <p:xfrm>
          <a:off x="7835257" y="72576"/>
          <a:ext cx="3500400" cy="27260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25874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pro obsa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897" y="2145799"/>
            <a:ext cx="7772401" cy="2549437"/>
          </a:xfrm>
          <a:prstGeom prst="rect">
            <a:avLst/>
          </a:prstGeom>
        </p:spPr>
      </p:pic>
      <p:sp>
        <p:nvSpPr>
          <p:cNvPr id="2" name="Nadpis 1">
            <a:extLst>
              <a:ext uri="{FF2B5EF4-FFF2-40B4-BE49-F238E27FC236}">
                <a16:creationId xmlns:a16="http://schemas.microsoft.com/office/drawing/2014/main" id="{BEF22096-E497-453C-ABCA-522B80F549C4}"/>
              </a:ext>
            </a:extLst>
          </p:cNvPr>
          <p:cNvSpPr>
            <a:spLocks noGrp="1"/>
          </p:cNvSpPr>
          <p:nvPr>
            <p:ph type="title"/>
          </p:nvPr>
        </p:nvSpPr>
        <p:spPr>
          <a:xfrm>
            <a:off x="252919" y="1123837"/>
            <a:ext cx="2947482" cy="2322748"/>
          </a:xfrm>
        </p:spPr>
        <p:txBody>
          <a:bodyPr anchor="b">
            <a:normAutofit/>
          </a:bodyPr>
          <a:lstStyle/>
          <a:p>
            <a:pPr>
              <a:lnSpc>
                <a:spcPct val="80000"/>
              </a:lnSpc>
            </a:pPr>
            <a:r>
              <a:rPr lang="en-US" sz="2400" spc="-100" dirty="0" err="1"/>
              <a:t>Počet</a:t>
            </a:r>
            <a:r>
              <a:rPr lang="en-US" sz="2400" spc="-100" dirty="0"/>
              <a:t> </a:t>
            </a:r>
            <a:r>
              <a:rPr lang="en-US" sz="2400" spc="-100" dirty="0" err="1"/>
              <a:t>žáků</a:t>
            </a:r>
            <a:r>
              <a:rPr lang="en-US" sz="2400" spc="-100" dirty="0"/>
              <a:t> </a:t>
            </a:r>
            <a:r>
              <a:rPr lang="en-US" sz="2400" spc="-100" dirty="0" err="1"/>
              <a:t>na</a:t>
            </a:r>
            <a:r>
              <a:rPr lang="en-US" sz="2400" spc="-100" dirty="0"/>
              <a:t> </a:t>
            </a:r>
            <a:r>
              <a:rPr lang="en-US" sz="2400" spc="-100" dirty="0" err="1"/>
              <a:t>oslovených</a:t>
            </a:r>
            <a:r>
              <a:rPr lang="en-US" sz="2400" spc="-100" dirty="0"/>
              <a:t> </a:t>
            </a:r>
            <a:r>
              <a:rPr lang="en-US" sz="2400" spc="-100" dirty="0" err="1"/>
              <a:t>školách</a:t>
            </a:r>
            <a:r>
              <a:rPr lang="en-US" sz="2400" spc="-100" dirty="0"/>
              <a:t> (z </a:t>
            </a:r>
            <a:r>
              <a:rPr lang="en-US" sz="2400" spc="-100" dirty="0" err="1"/>
              <a:t>došlých</a:t>
            </a:r>
            <a:r>
              <a:rPr lang="en-US" sz="2400" spc="-100" dirty="0"/>
              <a:t> </a:t>
            </a:r>
            <a:r>
              <a:rPr lang="en-US" sz="2400" spc="-100" dirty="0" err="1"/>
              <a:t>odpovědí</a:t>
            </a:r>
            <a:r>
              <a:rPr lang="en-US" sz="2400" spc="-100" dirty="0"/>
              <a:t>)</a:t>
            </a:r>
            <a:r>
              <a:rPr lang="cs-CZ" sz="2400" spc="-100" dirty="0"/>
              <a:t/>
            </a:r>
            <a:br>
              <a:rPr lang="cs-CZ" sz="2400" spc="-100" dirty="0"/>
            </a:br>
            <a:r>
              <a:rPr lang="cs-CZ" sz="2400" spc="-100" dirty="0"/>
              <a:t/>
            </a:r>
            <a:br>
              <a:rPr lang="cs-CZ" sz="2400" spc="-100" dirty="0"/>
            </a:br>
            <a:r>
              <a:rPr lang="cs-CZ" sz="2400" spc="-100" dirty="0"/>
              <a:t>2/5</a:t>
            </a:r>
            <a:endParaRPr lang="cs-CZ" sz="2400" dirty="0"/>
          </a:p>
        </p:txBody>
      </p:sp>
      <p:sp>
        <p:nvSpPr>
          <p:cNvPr id="4" name="Zástupný symbol pro obsah 3">
            <a:extLst>
              <a:ext uri="{FF2B5EF4-FFF2-40B4-BE49-F238E27FC236}">
                <a16:creationId xmlns:a16="http://schemas.microsoft.com/office/drawing/2014/main" id="{7A84296C-9269-4013-8014-E17F2B907467}"/>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16376949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pro obsa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897" y="2186649"/>
            <a:ext cx="7772401" cy="2467737"/>
          </a:xfrm>
          <a:prstGeom prst="rect">
            <a:avLst/>
          </a:prstGeom>
        </p:spPr>
      </p:pic>
      <p:sp>
        <p:nvSpPr>
          <p:cNvPr id="7" name="Nadpis 1">
            <a:extLst>
              <a:ext uri="{FF2B5EF4-FFF2-40B4-BE49-F238E27FC236}">
                <a16:creationId xmlns:a16="http://schemas.microsoft.com/office/drawing/2014/main" id="{95FB5876-A443-48F6-A069-0AA8FAABB10B}"/>
              </a:ext>
            </a:extLst>
          </p:cNvPr>
          <p:cNvSpPr txBox="1">
            <a:spLocks/>
          </p:cNvSpPr>
          <p:nvPr/>
        </p:nvSpPr>
        <p:spPr>
          <a:xfrm>
            <a:off x="252919" y="1123837"/>
            <a:ext cx="2947482" cy="23227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nSpc>
                <a:spcPct val="80000"/>
              </a:lnSpc>
            </a:pPr>
            <a:r>
              <a:rPr lang="en-US" sz="2400" spc="-100" dirty="0" err="1"/>
              <a:t>Počet</a:t>
            </a:r>
            <a:r>
              <a:rPr lang="en-US" sz="2400" spc="-100" dirty="0"/>
              <a:t> </a:t>
            </a:r>
            <a:r>
              <a:rPr lang="en-US" sz="2400" spc="-100" dirty="0" err="1"/>
              <a:t>žáků</a:t>
            </a:r>
            <a:r>
              <a:rPr lang="en-US" sz="2400" spc="-100" dirty="0"/>
              <a:t> </a:t>
            </a:r>
            <a:r>
              <a:rPr lang="en-US" sz="2400" spc="-100" dirty="0" err="1"/>
              <a:t>na</a:t>
            </a:r>
            <a:r>
              <a:rPr lang="en-US" sz="2400" spc="-100" dirty="0"/>
              <a:t> </a:t>
            </a:r>
            <a:r>
              <a:rPr lang="en-US" sz="2400" spc="-100" dirty="0" err="1"/>
              <a:t>oslovených</a:t>
            </a:r>
            <a:r>
              <a:rPr lang="en-US" sz="2400" spc="-100" dirty="0"/>
              <a:t> </a:t>
            </a:r>
            <a:r>
              <a:rPr lang="en-US" sz="2400" spc="-100" dirty="0" err="1"/>
              <a:t>školách</a:t>
            </a:r>
            <a:r>
              <a:rPr lang="en-US" sz="2400" spc="-100" dirty="0"/>
              <a:t> (z </a:t>
            </a:r>
            <a:r>
              <a:rPr lang="en-US" sz="2400" spc="-100" dirty="0" err="1"/>
              <a:t>došlých</a:t>
            </a:r>
            <a:r>
              <a:rPr lang="en-US" sz="2400" spc="-100" dirty="0"/>
              <a:t> </a:t>
            </a:r>
            <a:r>
              <a:rPr lang="en-US" sz="2400" spc="-100" dirty="0" err="1"/>
              <a:t>odpovědí</a:t>
            </a:r>
            <a:r>
              <a:rPr lang="en-US" sz="2400" spc="-100" dirty="0"/>
              <a:t>)</a:t>
            </a:r>
            <a:r>
              <a:rPr lang="cs-CZ" sz="2400" spc="-100" dirty="0"/>
              <a:t/>
            </a:r>
            <a:br>
              <a:rPr lang="cs-CZ" sz="2400" spc="-100" dirty="0"/>
            </a:br>
            <a:r>
              <a:rPr lang="cs-CZ" sz="2400" spc="-100" dirty="0"/>
              <a:t/>
            </a:r>
            <a:br>
              <a:rPr lang="cs-CZ" sz="2400" spc="-100" dirty="0"/>
            </a:br>
            <a:r>
              <a:rPr lang="cs-CZ" sz="2400" spc="-100" dirty="0"/>
              <a:t>3/5</a:t>
            </a:r>
            <a:endParaRPr lang="cs-CZ" sz="2400" dirty="0"/>
          </a:p>
        </p:txBody>
      </p:sp>
    </p:spTree>
    <p:extLst>
      <p:ext uri="{BB962C8B-B14F-4D97-AF65-F5344CB8AC3E}">
        <p14:creationId xmlns:p14="http://schemas.microsoft.com/office/powerpoint/2010/main" val="23553819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Zástupný symbol pro obsa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897" y="2332382"/>
            <a:ext cx="7772401" cy="2176272"/>
          </a:xfrm>
          <a:prstGeom prst="rect">
            <a:avLst/>
          </a:prstGeom>
        </p:spPr>
      </p:pic>
      <p:sp>
        <p:nvSpPr>
          <p:cNvPr id="7" name="Nadpis 1">
            <a:extLst>
              <a:ext uri="{FF2B5EF4-FFF2-40B4-BE49-F238E27FC236}">
                <a16:creationId xmlns:a16="http://schemas.microsoft.com/office/drawing/2014/main" id="{ACF83EBF-5F0C-4FCD-8D34-892D309F518C}"/>
              </a:ext>
            </a:extLst>
          </p:cNvPr>
          <p:cNvSpPr>
            <a:spLocks noGrp="1"/>
          </p:cNvSpPr>
          <p:nvPr>
            <p:ph type="title"/>
          </p:nvPr>
        </p:nvSpPr>
        <p:spPr>
          <a:xfrm>
            <a:off x="252919" y="1123837"/>
            <a:ext cx="2947482" cy="2322748"/>
          </a:xfrm>
        </p:spPr>
        <p:txBody>
          <a:bodyPr anchor="b">
            <a:normAutofit/>
          </a:bodyPr>
          <a:lstStyle/>
          <a:p>
            <a:pPr>
              <a:lnSpc>
                <a:spcPct val="80000"/>
              </a:lnSpc>
            </a:pPr>
            <a:r>
              <a:rPr lang="en-US" sz="2400" spc="-100" dirty="0" err="1"/>
              <a:t>Počet</a:t>
            </a:r>
            <a:r>
              <a:rPr lang="en-US" sz="2400" spc="-100" dirty="0"/>
              <a:t> </a:t>
            </a:r>
            <a:r>
              <a:rPr lang="en-US" sz="2400" spc="-100" dirty="0" err="1"/>
              <a:t>žáků</a:t>
            </a:r>
            <a:r>
              <a:rPr lang="en-US" sz="2400" spc="-100" dirty="0"/>
              <a:t> </a:t>
            </a:r>
            <a:r>
              <a:rPr lang="en-US" sz="2400" spc="-100" dirty="0" err="1"/>
              <a:t>na</a:t>
            </a:r>
            <a:r>
              <a:rPr lang="en-US" sz="2400" spc="-100" dirty="0"/>
              <a:t> </a:t>
            </a:r>
            <a:r>
              <a:rPr lang="en-US" sz="2400" spc="-100" dirty="0" err="1"/>
              <a:t>oslovených</a:t>
            </a:r>
            <a:r>
              <a:rPr lang="en-US" sz="2400" spc="-100" dirty="0"/>
              <a:t> </a:t>
            </a:r>
            <a:r>
              <a:rPr lang="en-US" sz="2400" spc="-100" dirty="0" err="1"/>
              <a:t>školách</a:t>
            </a:r>
            <a:r>
              <a:rPr lang="en-US" sz="2400" spc="-100" dirty="0"/>
              <a:t> (z </a:t>
            </a:r>
            <a:r>
              <a:rPr lang="en-US" sz="2400" spc="-100" dirty="0" err="1"/>
              <a:t>došlých</a:t>
            </a:r>
            <a:r>
              <a:rPr lang="en-US" sz="2400" spc="-100" dirty="0"/>
              <a:t> </a:t>
            </a:r>
            <a:r>
              <a:rPr lang="en-US" sz="2400" spc="-100" dirty="0" err="1"/>
              <a:t>odpovědí</a:t>
            </a:r>
            <a:r>
              <a:rPr lang="en-US" sz="2400" spc="-100" dirty="0"/>
              <a:t>)</a:t>
            </a:r>
            <a:r>
              <a:rPr lang="cs-CZ" sz="2400" spc="-100" dirty="0"/>
              <a:t/>
            </a:r>
            <a:br>
              <a:rPr lang="cs-CZ" sz="2400" spc="-100" dirty="0"/>
            </a:br>
            <a:r>
              <a:rPr lang="cs-CZ" sz="2400" spc="-100" dirty="0"/>
              <a:t/>
            </a:r>
            <a:br>
              <a:rPr lang="cs-CZ" sz="2400" spc="-100" dirty="0"/>
            </a:br>
            <a:r>
              <a:rPr lang="cs-CZ" sz="2400" spc="-100" dirty="0"/>
              <a:t>4/5</a:t>
            </a:r>
            <a:endParaRPr lang="cs-CZ" sz="2400" dirty="0"/>
          </a:p>
        </p:txBody>
      </p:sp>
    </p:spTree>
    <p:extLst>
      <p:ext uri="{BB962C8B-B14F-4D97-AF65-F5344CB8AC3E}">
        <p14:creationId xmlns:p14="http://schemas.microsoft.com/office/powerpoint/2010/main" val="35532504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pro obsa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897" y="2254657"/>
            <a:ext cx="7772401" cy="2331721"/>
          </a:xfrm>
          <a:prstGeom prst="rect">
            <a:avLst/>
          </a:prstGeom>
        </p:spPr>
      </p:pic>
      <p:sp>
        <p:nvSpPr>
          <p:cNvPr id="10" name="Content Placeholder 9"/>
          <p:cNvSpPr>
            <a:spLocks noGrp="1"/>
          </p:cNvSpPr>
          <p:nvPr>
            <p:ph idx="1"/>
          </p:nvPr>
        </p:nvSpPr>
        <p:spPr>
          <a:xfrm>
            <a:off x="252920" y="2162014"/>
            <a:ext cx="2947482" cy="3744264"/>
          </a:xfrm>
        </p:spPr>
        <p:txBody>
          <a:bodyPr anchor="t">
            <a:normAutofit/>
          </a:bodyPr>
          <a:lstStyle/>
          <a:p>
            <a:endParaRPr lang="en-US" sz="1600">
              <a:solidFill>
                <a:schemeClr val="bg1"/>
              </a:solidFill>
            </a:endParaRPr>
          </a:p>
        </p:txBody>
      </p:sp>
      <p:sp>
        <p:nvSpPr>
          <p:cNvPr id="7" name="Nadpis 1">
            <a:extLst>
              <a:ext uri="{FF2B5EF4-FFF2-40B4-BE49-F238E27FC236}">
                <a16:creationId xmlns:a16="http://schemas.microsoft.com/office/drawing/2014/main" id="{32B7E063-689B-4863-A340-6050738655AD}"/>
              </a:ext>
            </a:extLst>
          </p:cNvPr>
          <p:cNvSpPr>
            <a:spLocks noGrp="1"/>
          </p:cNvSpPr>
          <p:nvPr>
            <p:ph type="title"/>
          </p:nvPr>
        </p:nvSpPr>
        <p:spPr>
          <a:xfrm>
            <a:off x="252919" y="1123837"/>
            <a:ext cx="2947482" cy="2322748"/>
          </a:xfrm>
        </p:spPr>
        <p:txBody>
          <a:bodyPr anchor="b">
            <a:normAutofit/>
          </a:bodyPr>
          <a:lstStyle/>
          <a:p>
            <a:pPr>
              <a:lnSpc>
                <a:spcPct val="80000"/>
              </a:lnSpc>
            </a:pPr>
            <a:r>
              <a:rPr lang="en-US" sz="2400" spc="-100" dirty="0" err="1"/>
              <a:t>Počet</a:t>
            </a:r>
            <a:r>
              <a:rPr lang="en-US" sz="2400" spc="-100" dirty="0"/>
              <a:t> </a:t>
            </a:r>
            <a:r>
              <a:rPr lang="en-US" sz="2400" spc="-100" dirty="0" err="1"/>
              <a:t>žáků</a:t>
            </a:r>
            <a:r>
              <a:rPr lang="en-US" sz="2400" spc="-100" dirty="0"/>
              <a:t> </a:t>
            </a:r>
            <a:r>
              <a:rPr lang="en-US" sz="2400" spc="-100" dirty="0" err="1"/>
              <a:t>na</a:t>
            </a:r>
            <a:r>
              <a:rPr lang="en-US" sz="2400" spc="-100" dirty="0"/>
              <a:t> </a:t>
            </a:r>
            <a:r>
              <a:rPr lang="en-US" sz="2400" spc="-100" dirty="0" err="1"/>
              <a:t>oslovených</a:t>
            </a:r>
            <a:r>
              <a:rPr lang="en-US" sz="2400" spc="-100" dirty="0"/>
              <a:t> </a:t>
            </a:r>
            <a:r>
              <a:rPr lang="en-US" sz="2400" spc="-100" dirty="0" err="1"/>
              <a:t>školách</a:t>
            </a:r>
            <a:r>
              <a:rPr lang="en-US" sz="2400" spc="-100" dirty="0"/>
              <a:t> (z </a:t>
            </a:r>
            <a:r>
              <a:rPr lang="en-US" sz="2400" spc="-100" dirty="0" err="1"/>
              <a:t>došlých</a:t>
            </a:r>
            <a:r>
              <a:rPr lang="en-US" sz="2400" spc="-100" dirty="0"/>
              <a:t> </a:t>
            </a:r>
            <a:r>
              <a:rPr lang="en-US" sz="2400" spc="-100" dirty="0" err="1"/>
              <a:t>odpovědí</a:t>
            </a:r>
            <a:r>
              <a:rPr lang="en-US" sz="2400" spc="-100" dirty="0"/>
              <a:t>)</a:t>
            </a:r>
            <a:r>
              <a:rPr lang="cs-CZ" sz="2400" spc="-100" dirty="0"/>
              <a:t/>
            </a:r>
            <a:br>
              <a:rPr lang="cs-CZ" sz="2400" spc="-100" dirty="0"/>
            </a:br>
            <a:r>
              <a:rPr lang="cs-CZ" sz="2400" spc="-100" dirty="0"/>
              <a:t/>
            </a:r>
            <a:br>
              <a:rPr lang="cs-CZ" sz="2400" spc="-100" dirty="0"/>
            </a:br>
            <a:r>
              <a:rPr lang="cs-CZ" sz="2400" spc="-100" dirty="0"/>
              <a:t>5/5</a:t>
            </a:r>
            <a:endParaRPr lang="cs-CZ" sz="2400" dirty="0"/>
          </a:p>
        </p:txBody>
      </p:sp>
    </p:spTree>
    <p:extLst>
      <p:ext uri="{BB962C8B-B14F-4D97-AF65-F5344CB8AC3E}">
        <p14:creationId xmlns:p14="http://schemas.microsoft.com/office/powerpoint/2010/main" val="25832788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5BFB99-6C0E-4994-A5C8-5BE88EF304A7}"/>
              </a:ext>
            </a:extLst>
          </p:cNvPr>
          <p:cNvSpPr>
            <a:spLocks noGrp="1"/>
          </p:cNvSpPr>
          <p:nvPr>
            <p:ph type="title"/>
          </p:nvPr>
        </p:nvSpPr>
        <p:spPr/>
        <p:txBody>
          <a:bodyPr/>
          <a:lstStyle/>
          <a:p>
            <a:r>
              <a:rPr lang="cs-CZ" dirty="0"/>
              <a:t>Počet uvolněných žáků</a:t>
            </a:r>
          </a:p>
        </p:txBody>
      </p:sp>
      <p:sp>
        <p:nvSpPr>
          <p:cNvPr id="3" name="Zástupný symbol pro obsah 2">
            <a:extLst>
              <a:ext uri="{FF2B5EF4-FFF2-40B4-BE49-F238E27FC236}">
                <a16:creationId xmlns:a16="http://schemas.microsoft.com/office/drawing/2014/main" id="{59A5BDAC-C3BC-445B-9F13-0C1B0E2D793C}"/>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208D3B83-6478-4222-8129-0972A053FE8C}"/>
              </a:ext>
            </a:extLst>
          </p:cNvPr>
          <p:cNvGraphicFramePr>
            <a:graphicFrameLocks/>
          </p:cNvGraphicFramePr>
          <p:nvPr>
            <p:extLst>
              <p:ext uri="{D42A27DB-BD31-4B8C-83A1-F6EECF244321}">
                <p14:modId xmlns:p14="http://schemas.microsoft.com/office/powerpoint/2010/main" val="3495017022"/>
              </p:ext>
            </p:extLst>
          </p:nvPr>
        </p:nvGraphicFramePr>
        <p:xfrm>
          <a:off x="3868738" y="863600"/>
          <a:ext cx="5427663" cy="5320836"/>
        </p:xfrm>
        <a:graphic>
          <a:graphicData uri="http://schemas.openxmlformats.org/drawingml/2006/table">
            <a:tbl>
              <a:tblPr firstRow="1" bandRow="1">
                <a:tableStyleId>{5C22544A-7EE6-4342-B048-85BDC9FD1C3A}</a:tableStyleId>
              </a:tblPr>
              <a:tblGrid>
                <a:gridCol w="1809221">
                  <a:extLst>
                    <a:ext uri="{9D8B030D-6E8A-4147-A177-3AD203B41FA5}">
                      <a16:colId xmlns:a16="http://schemas.microsoft.com/office/drawing/2014/main" val="3128400251"/>
                    </a:ext>
                  </a:extLst>
                </a:gridCol>
                <a:gridCol w="1809221">
                  <a:extLst>
                    <a:ext uri="{9D8B030D-6E8A-4147-A177-3AD203B41FA5}">
                      <a16:colId xmlns:a16="http://schemas.microsoft.com/office/drawing/2014/main" val="2733640901"/>
                    </a:ext>
                  </a:extLst>
                </a:gridCol>
                <a:gridCol w="1809221">
                  <a:extLst>
                    <a:ext uri="{9D8B030D-6E8A-4147-A177-3AD203B41FA5}">
                      <a16:colId xmlns:a16="http://schemas.microsoft.com/office/drawing/2014/main" val="3837083383"/>
                    </a:ext>
                  </a:extLst>
                </a:gridCol>
              </a:tblGrid>
              <a:tr h="1193718">
                <a:tc>
                  <a:txBody>
                    <a:bodyPr/>
                    <a:lstStyle/>
                    <a:p>
                      <a:r>
                        <a:rPr lang="cs-CZ" dirty="0"/>
                        <a:t>Výčet kontaktovaných krajů</a:t>
                      </a:r>
                    </a:p>
                  </a:txBody>
                  <a:tcPr/>
                </a:tc>
                <a:tc>
                  <a:txBody>
                    <a:bodyPr/>
                    <a:lstStyle/>
                    <a:p>
                      <a:r>
                        <a:rPr lang="cs-CZ" dirty="0"/>
                        <a:t>Počet úplně uvolněných žáků</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Počet částečně uvolněných žáků</a:t>
                      </a:r>
                    </a:p>
                  </a:txBody>
                  <a:tcPr/>
                </a:tc>
                <a:extLst>
                  <a:ext uri="{0D108BD9-81ED-4DB2-BD59-A6C34878D82A}">
                    <a16:rowId xmlns:a16="http://schemas.microsoft.com/office/drawing/2014/main" val="2616901081"/>
                  </a:ext>
                </a:extLst>
              </a:tr>
              <a:tr h="640049">
                <a:tc>
                  <a:txBody>
                    <a:bodyPr/>
                    <a:lstStyle/>
                    <a:p>
                      <a:r>
                        <a:rPr lang="cs-CZ" dirty="0"/>
                        <a:t>Jihočeský</a:t>
                      </a:r>
                    </a:p>
                  </a:txBody>
                  <a:tcPr/>
                </a:tc>
                <a:tc>
                  <a:txBody>
                    <a:bodyPr/>
                    <a:lstStyle/>
                    <a:p>
                      <a:r>
                        <a:rPr lang="cs-CZ" dirty="0"/>
                        <a:t>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32</a:t>
                      </a:r>
                    </a:p>
                  </a:txBody>
                  <a:tcPr/>
                </a:tc>
                <a:extLst>
                  <a:ext uri="{0D108BD9-81ED-4DB2-BD59-A6C34878D82A}">
                    <a16:rowId xmlns:a16="http://schemas.microsoft.com/office/drawing/2014/main" val="2776513923"/>
                  </a:ext>
                </a:extLst>
              </a:tr>
              <a:tr h="642771">
                <a:tc>
                  <a:txBody>
                    <a:bodyPr/>
                    <a:lstStyle/>
                    <a:p>
                      <a:r>
                        <a:rPr lang="cs-CZ" dirty="0"/>
                        <a:t>Královéhradecký</a:t>
                      </a:r>
                    </a:p>
                  </a:txBody>
                  <a:tcPr/>
                </a:tc>
                <a:tc>
                  <a:txBody>
                    <a:bodyPr/>
                    <a:lstStyle/>
                    <a:p>
                      <a:r>
                        <a:rPr lang="cs-CZ" dirty="0"/>
                        <a:t>35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74</a:t>
                      </a:r>
                    </a:p>
                  </a:txBody>
                  <a:tcPr/>
                </a:tc>
                <a:extLst>
                  <a:ext uri="{0D108BD9-81ED-4DB2-BD59-A6C34878D82A}">
                    <a16:rowId xmlns:a16="http://schemas.microsoft.com/office/drawing/2014/main" val="3650229659"/>
                  </a:ext>
                </a:extLst>
              </a:tr>
              <a:tr h="635428">
                <a:tc>
                  <a:txBody>
                    <a:bodyPr/>
                    <a:lstStyle/>
                    <a:p>
                      <a:r>
                        <a:rPr lang="cs-CZ" dirty="0"/>
                        <a:t>Plzeňský</a:t>
                      </a:r>
                    </a:p>
                  </a:txBody>
                  <a:tcPr/>
                </a:tc>
                <a:tc>
                  <a:txBody>
                    <a:bodyPr/>
                    <a:lstStyle/>
                    <a:p>
                      <a:r>
                        <a:rPr lang="cs-CZ" dirty="0"/>
                        <a:t>14</a:t>
                      </a:r>
                    </a:p>
                  </a:txBody>
                  <a:tcPr/>
                </a:tc>
                <a:tc>
                  <a:txBody>
                    <a:bodyPr/>
                    <a:lstStyle/>
                    <a:p>
                      <a:r>
                        <a:rPr lang="cs-CZ" dirty="0"/>
                        <a:t>7</a:t>
                      </a:r>
                    </a:p>
                  </a:txBody>
                  <a:tcPr/>
                </a:tc>
                <a:extLst>
                  <a:ext uri="{0D108BD9-81ED-4DB2-BD59-A6C34878D82A}">
                    <a16:rowId xmlns:a16="http://schemas.microsoft.com/office/drawing/2014/main" val="3705990053"/>
                  </a:ext>
                </a:extLst>
              </a:tr>
              <a:tr h="368145">
                <a:tc>
                  <a:txBody>
                    <a:bodyPr/>
                    <a:lstStyle/>
                    <a:p>
                      <a:r>
                        <a:rPr lang="cs-CZ" dirty="0"/>
                        <a:t>Praha</a:t>
                      </a:r>
                    </a:p>
                  </a:txBody>
                  <a:tcPr/>
                </a:tc>
                <a:tc>
                  <a:txBody>
                    <a:bodyPr/>
                    <a:lstStyle/>
                    <a:p>
                      <a:r>
                        <a:rPr lang="cs-CZ" dirty="0"/>
                        <a:t>52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4</a:t>
                      </a:r>
                    </a:p>
                  </a:txBody>
                  <a:tcPr/>
                </a:tc>
                <a:extLst>
                  <a:ext uri="{0D108BD9-81ED-4DB2-BD59-A6C34878D82A}">
                    <a16:rowId xmlns:a16="http://schemas.microsoft.com/office/drawing/2014/main" val="3741027077"/>
                  </a:ext>
                </a:extLst>
              </a:tr>
              <a:tr h="368145">
                <a:tc>
                  <a:txBody>
                    <a:bodyPr/>
                    <a:lstStyle/>
                    <a:p>
                      <a:r>
                        <a:rPr lang="cs-CZ" dirty="0"/>
                        <a:t>Středočeský</a:t>
                      </a:r>
                    </a:p>
                  </a:txBody>
                  <a:tcPr/>
                </a:tc>
                <a:tc>
                  <a:txBody>
                    <a:bodyPr/>
                    <a:lstStyle/>
                    <a:p>
                      <a:r>
                        <a:rPr lang="cs-CZ" dirty="0"/>
                        <a:t>81</a:t>
                      </a:r>
                    </a:p>
                  </a:txBody>
                  <a:tcPr/>
                </a:tc>
                <a:tc>
                  <a:txBody>
                    <a:bodyPr/>
                    <a:lstStyle/>
                    <a:p>
                      <a:r>
                        <a:rPr lang="cs-CZ" dirty="0"/>
                        <a:t>70</a:t>
                      </a:r>
                    </a:p>
                  </a:txBody>
                  <a:tcPr/>
                </a:tc>
                <a:extLst>
                  <a:ext uri="{0D108BD9-81ED-4DB2-BD59-A6C34878D82A}">
                    <a16:rowId xmlns:a16="http://schemas.microsoft.com/office/drawing/2014/main" val="2431535925"/>
                  </a:ext>
                </a:extLst>
              </a:tr>
              <a:tr h="368145">
                <a:tc>
                  <a:txBody>
                    <a:bodyPr/>
                    <a:lstStyle/>
                    <a:p>
                      <a:r>
                        <a:rPr lang="cs-CZ" dirty="0"/>
                        <a:t>Ústecký</a:t>
                      </a:r>
                    </a:p>
                  </a:txBody>
                  <a:tcPr/>
                </a:tc>
                <a:tc>
                  <a:txBody>
                    <a:bodyPr/>
                    <a:lstStyle/>
                    <a:p>
                      <a:r>
                        <a:rPr lang="cs-CZ" dirty="0"/>
                        <a:t>64</a:t>
                      </a:r>
                    </a:p>
                  </a:txBody>
                  <a:tcPr/>
                </a:tc>
                <a:tc>
                  <a:txBody>
                    <a:bodyPr/>
                    <a:lstStyle/>
                    <a:p>
                      <a:r>
                        <a:rPr lang="cs-CZ" dirty="0"/>
                        <a:t>78</a:t>
                      </a:r>
                    </a:p>
                  </a:txBody>
                  <a:tcPr/>
                </a:tc>
                <a:extLst>
                  <a:ext uri="{0D108BD9-81ED-4DB2-BD59-A6C34878D82A}">
                    <a16:rowId xmlns:a16="http://schemas.microsoft.com/office/drawing/2014/main" val="1181176937"/>
                  </a:ext>
                </a:extLst>
              </a:tr>
              <a:tr h="368145">
                <a:tc>
                  <a:txBody>
                    <a:bodyPr/>
                    <a:lstStyle/>
                    <a:p>
                      <a:r>
                        <a:rPr lang="cs-CZ" dirty="0"/>
                        <a:t>Vysočina</a:t>
                      </a:r>
                    </a:p>
                  </a:txBody>
                  <a:tcPr/>
                </a:tc>
                <a:tc>
                  <a:txBody>
                    <a:bodyPr/>
                    <a:lstStyle/>
                    <a:p>
                      <a:r>
                        <a:rPr lang="cs-CZ" dirty="0"/>
                        <a:t>4</a:t>
                      </a:r>
                    </a:p>
                  </a:txBody>
                  <a:tcPr/>
                </a:tc>
                <a:tc>
                  <a:txBody>
                    <a:bodyPr/>
                    <a:lstStyle/>
                    <a:p>
                      <a:r>
                        <a:rPr lang="cs-CZ" dirty="0"/>
                        <a:t>5</a:t>
                      </a:r>
                    </a:p>
                  </a:txBody>
                  <a:tcPr/>
                </a:tc>
                <a:extLst>
                  <a:ext uri="{0D108BD9-81ED-4DB2-BD59-A6C34878D82A}">
                    <a16:rowId xmlns:a16="http://schemas.microsoft.com/office/drawing/2014/main" val="646572180"/>
                  </a:ext>
                </a:extLst>
              </a:tr>
              <a:tr h="368145">
                <a:tc>
                  <a:txBody>
                    <a:bodyPr/>
                    <a:lstStyle/>
                    <a:p>
                      <a:r>
                        <a:rPr lang="cs-CZ" dirty="0"/>
                        <a:t>Zlínský</a:t>
                      </a:r>
                    </a:p>
                  </a:txBody>
                  <a:tcPr/>
                </a:tc>
                <a:tc>
                  <a:txBody>
                    <a:bodyPr/>
                    <a:lstStyle/>
                    <a:p>
                      <a:r>
                        <a:rPr lang="cs-CZ" dirty="0"/>
                        <a:t>1</a:t>
                      </a:r>
                    </a:p>
                  </a:txBody>
                  <a:tcPr/>
                </a:tc>
                <a:tc>
                  <a:txBody>
                    <a:bodyPr/>
                    <a:lstStyle/>
                    <a:p>
                      <a:r>
                        <a:rPr lang="cs-CZ" dirty="0"/>
                        <a:t>0</a:t>
                      </a:r>
                    </a:p>
                  </a:txBody>
                  <a:tcPr/>
                </a:tc>
                <a:extLst>
                  <a:ext uri="{0D108BD9-81ED-4DB2-BD59-A6C34878D82A}">
                    <a16:rowId xmlns:a16="http://schemas.microsoft.com/office/drawing/2014/main" val="321230872"/>
                  </a:ext>
                </a:extLst>
              </a:tr>
              <a:tr h="368145">
                <a:tc>
                  <a:txBody>
                    <a:bodyPr/>
                    <a:lstStyle/>
                    <a:p>
                      <a:r>
                        <a:rPr lang="cs-CZ" dirty="0"/>
                        <a:t>CELKEM</a:t>
                      </a:r>
                    </a:p>
                  </a:txBody>
                  <a:tcPr/>
                </a:tc>
                <a:tc>
                  <a:txBody>
                    <a:bodyPr/>
                    <a:lstStyle/>
                    <a:p>
                      <a:r>
                        <a:rPr lang="cs-CZ" dirty="0"/>
                        <a:t>270</a:t>
                      </a:r>
                    </a:p>
                  </a:txBody>
                  <a:tcPr/>
                </a:tc>
                <a:tc>
                  <a:txBody>
                    <a:bodyPr/>
                    <a:lstStyle/>
                    <a:p>
                      <a:r>
                        <a:rPr lang="cs-CZ" dirty="0"/>
                        <a:t>270</a:t>
                      </a:r>
                    </a:p>
                  </a:txBody>
                  <a:tcPr/>
                </a:tc>
                <a:extLst>
                  <a:ext uri="{0D108BD9-81ED-4DB2-BD59-A6C34878D82A}">
                    <a16:rowId xmlns:a16="http://schemas.microsoft.com/office/drawing/2014/main" val="3528310871"/>
                  </a:ext>
                </a:extLst>
              </a:tr>
            </a:tbl>
          </a:graphicData>
        </a:graphic>
      </p:graphicFrame>
    </p:spTree>
    <p:extLst>
      <p:ext uri="{BB962C8B-B14F-4D97-AF65-F5344CB8AC3E}">
        <p14:creationId xmlns:p14="http://schemas.microsoft.com/office/powerpoint/2010/main" val="5830813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210AE8-8655-4824-9C59-2B784580030D}"/>
              </a:ext>
            </a:extLst>
          </p:cNvPr>
          <p:cNvSpPr>
            <a:spLocks noGrp="1"/>
          </p:cNvSpPr>
          <p:nvPr>
            <p:ph type="title"/>
          </p:nvPr>
        </p:nvSpPr>
        <p:spPr/>
        <p:txBody>
          <a:bodyPr/>
          <a:lstStyle/>
          <a:p>
            <a:r>
              <a:rPr lang="cs-CZ" dirty="0"/>
              <a:t>Důvod uvolnění (počítáno podle škol)</a:t>
            </a:r>
            <a:br>
              <a:rPr lang="cs-CZ" dirty="0"/>
            </a:br>
            <a:r>
              <a:rPr lang="cs-CZ" dirty="0"/>
              <a:t/>
            </a:r>
            <a:br>
              <a:rPr lang="cs-CZ" dirty="0"/>
            </a:br>
            <a:r>
              <a:rPr lang="cs-CZ" dirty="0"/>
              <a:t>1/6</a:t>
            </a:r>
          </a:p>
        </p:txBody>
      </p:sp>
      <p:sp>
        <p:nvSpPr>
          <p:cNvPr id="3" name="Zástupný symbol pro obsah 2">
            <a:extLst>
              <a:ext uri="{FF2B5EF4-FFF2-40B4-BE49-F238E27FC236}">
                <a16:creationId xmlns:a16="http://schemas.microsoft.com/office/drawing/2014/main" id="{3696C5C2-F7C5-47E2-A640-D1C7F1426043}"/>
              </a:ext>
            </a:extLst>
          </p:cNvPr>
          <p:cNvSpPr>
            <a:spLocks noGrp="1"/>
          </p:cNvSpPr>
          <p:nvPr>
            <p:ph idx="1"/>
          </p:nvPr>
        </p:nvSpPr>
        <p:spPr/>
        <p:txBody>
          <a:bodyPr/>
          <a:lstStyle/>
          <a:p>
            <a:endParaRPr lang="cs-CZ"/>
          </a:p>
        </p:txBody>
      </p:sp>
      <p:graphicFrame>
        <p:nvGraphicFramePr>
          <p:cNvPr id="5" name="Zástupný symbol pro obsah 4">
            <a:extLst>
              <a:ext uri="{FF2B5EF4-FFF2-40B4-BE49-F238E27FC236}">
                <a16:creationId xmlns:a16="http://schemas.microsoft.com/office/drawing/2014/main" id="{6555C7C2-6807-4674-9956-51F63EB0C4EB}"/>
              </a:ext>
            </a:extLst>
          </p:cNvPr>
          <p:cNvGraphicFramePr>
            <a:graphicFrameLocks/>
          </p:cNvGraphicFramePr>
          <p:nvPr>
            <p:extLst>
              <p:ext uri="{D42A27DB-BD31-4B8C-83A1-F6EECF244321}">
                <p14:modId xmlns:p14="http://schemas.microsoft.com/office/powerpoint/2010/main" val="4064307215"/>
              </p:ext>
            </p:extLst>
          </p:nvPr>
        </p:nvGraphicFramePr>
        <p:xfrm>
          <a:off x="3869268" y="566928"/>
          <a:ext cx="6892518" cy="6035040"/>
        </p:xfrm>
        <a:graphic>
          <a:graphicData uri="http://schemas.openxmlformats.org/drawingml/2006/table">
            <a:tbl>
              <a:tblPr firstRow="1" bandRow="1">
                <a:tableStyleId>{5C22544A-7EE6-4342-B048-85BDC9FD1C3A}</a:tableStyleId>
              </a:tblPr>
              <a:tblGrid>
                <a:gridCol w="2297506">
                  <a:extLst>
                    <a:ext uri="{9D8B030D-6E8A-4147-A177-3AD203B41FA5}">
                      <a16:colId xmlns:a16="http://schemas.microsoft.com/office/drawing/2014/main" val="3128400251"/>
                    </a:ext>
                  </a:extLst>
                </a:gridCol>
                <a:gridCol w="2297506">
                  <a:extLst>
                    <a:ext uri="{9D8B030D-6E8A-4147-A177-3AD203B41FA5}">
                      <a16:colId xmlns:a16="http://schemas.microsoft.com/office/drawing/2014/main" val="1002191864"/>
                    </a:ext>
                  </a:extLst>
                </a:gridCol>
                <a:gridCol w="2297506">
                  <a:extLst>
                    <a:ext uri="{9D8B030D-6E8A-4147-A177-3AD203B41FA5}">
                      <a16:colId xmlns:a16="http://schemas.microsoft.com/office/drawing/2014/main" val="2733640901"/>
                    </a:ext>
                  </a:extLst>
                </a:gridCol>
              </a:tblGrid>
              <a:tr h="774287">
                <a:tc>
                  <a:txBody>
                    <a:bodyPr/>
                    <a:lstStyle/>
                    <a:p>
                      <a:r>
                        <a:rPr lang="cs-CZ" dirty="0"/>
                        <a:t>Výčet kontaktovaných krajů</a:t>
                      </a:r>
                    </a:p>
                  </a:txBody>
                  <a:tcPr/>
                </a:tc>
                <a:tc>
                  <a:txBody>
                    <a:bodyPr/>
                    <a:lstStyle/>
                    <a:p>
                      <a:r>
                        <a:rPr lang="en-GB" dirty="0"/>
                        <a:t>Po</a:t>
                      </a:r>
                      <a:r>
                        <a:rPr lang="cs-CZ" dirty="0"/>
                        <a:t>čet došlých odpovědí</a:t>
                      </a:r>
                    </a:p>
                  </a:txBody>
                  <a:tcPr/>
                </a:tc>
                <a:tc>
                  <a:txBody>
                    <a:bodyPr/>
                    <a:lstStyle/>
                    <a:p>
                      <a:r>
                        <a:rPr lang="cs-CZ" dirty="0"/>
                        <a:t>Důvod uvolnění (počítáno podle škol)</a:t>
                      </a:r>
                    </a:p>
                  </a:txBody>
                  <a:tcPr/>
                </a:tc>
                <a:extLst>
                  <a:ext uri="{0D108BD9-81ED-4DB2-BD59-A6C34878D82A}">
                    <a16:rowId xmlns:a16="http://schemas.microsoft.com/office/drawing/2014/main" val="2616901081"/>
                  </a:ext>
                </a:extLst>
              </a:tr>
              <a:tr h="314016">
                <a:tc>
                  <a:txBody>
                    <a:bodyPr/>
                    <a:lstStyle/>
                    <a:p>
                      <a:r>
                        <a:rPr lang="cs-CZ" dirty="0"/>
                        <a:t>Jihočeský</a:t>
                      </a:r>
                    </a:p>
                  </a:txBody>
                  <a:tcPr/>
                </a:tc>
                <a:tc>
                  <a:txBody>
                    <a:bodyPr/>
                    <a:lstStyle/>
                    <a:p>
                      <a:r>
                        <a:rPr lang="cs-CZ" dirty="0"/>
                        <a:t>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1x alergie, 1x astma, alergie, sluchové postižení, 5x jiné zdravotní znevýhodnění, 1x jiné zdravotní znevýhodnění – Crohnova choroba, 1x kombinované, 1x tělesné vady, jiné zdravotní znevýhodnění, 1x tělesné vady – svalová dystrofie, 7x </a:t>
                      </a:r>
                      <a:r>
                        <a:rPr lang="en-GB" dirty="0"/>
                        <a:t>*</a:t>
                      </a:r>
                      <a:endParaRPr lang="cs-CZ" dirty="0"/>
                    </a:p>
                  </a:txBody>
                  <a:tcPr/>
                </a:tc>
                <a:extLst>
                  <a:ext uri="{0D108BD9-81ED-4DB2-BD59-A6C34878D82A}">
                    <a16:rowId xmlns:a16="http://schemas.microsoft.com/office/drawing/2014/main" val="2776513923"/>
                  </a:ext>
                </a:extLst>
              </a:tr>
              <a:tr h="314016">
                <a:tc>
                  <a:txBody>
                    <a:bodyPr/>
                    <a:lstStyle/>
                    <a:p>
                      <a:r>
                        <a:rPr lang="cs-CZ" dirty="0"/>
                        <a:t>Královéhradecký</a:t>
                      </a:r>
                    </a:p>
                  </a:txBody>
                  <a:tcPr/>
                </a:tc>
                <a:tc>
                  <a:txBody>
                    <a:bodyPr/>
                    <a:lstStyle/>
                    <a:p>
                      <a:r>
                        <a:rPr lang="cs-CZ" dirty="0"/>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4x tělesné, jiné, 1x jiné, 1x ortopedické, 1x kombi, tělesné, 1x tělesné, 1x </a:t>
                      </a:r>
                      <a:r>
                        <a:rPr lang="en-GB" dirty="0"/>
                        <a:t>*</a:t>
                      </a:r>
                      <a:endParaRPr lang="cs-CZ" dirty="0"/>
                    </a:p>
                  </a:txBody>
                  <a:tcPr/>
                </a:tc>
                <a:extLst>
                  <a:ext uri="{0D108BD9-81ED-4DB2-BD59-A6C34878D82A}">
                    <a16:rowId xmlns:a16="http://schemas.microsoft.com/office/drawing/2014/main" val="658355970"/>
                  </a:ext>
                </a:extLst>
              </a:tr>
            </a:tbl>
          </a:graphicData>
        </a:graphic>
      </p:graphicFrame>
    </p:spTree>
    <p:extLst>
      <p:ext uri="{BB962C8B-B14F-4D97-AF65-F5344CB8AC3E}">
        <p14:creationId xmlns:p14="http://schemas.microsoft.com/office/powerpoint/2010/main" val="31070714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F4D2A2-5676-4410-9F10-DF8FE18A81E8}"/>
              </a:ext>
            </a:extLst>
          </p:cNvPr>
          <p:cNvSpPr>
            <a:spLocks noGrp="1"/>
          </p:cNvSpPr>
          <p:nvPr>
            <p:ph type="title"/>
          </p:nvPr>
        </p:nvSpPr>
        <p:spPr/>
        <p:txBody>
          <a:bodyPr/>
          <a:lstStyle/>
          <a:p>
            <a:r>
              <a:rPr lang="cs-CZ" dirty="0"/>
              <a:t>Důvod uvolnění (počítáno podle škol)</a:t>
            </a:r>
            <a:br>
              <a:rPr lang="cs-CZ" dirty="0"/>
            </a:br>
            <a:r>
              <a:rPr lang="cs-CZ" dirty="0"/>
              <a:t/>
            </a:r>
            <a:br>
              <a:rPr lang="cs-CZ" dirty="0"/>
            </a:br>
            <a:r>
              <a:rPr lang="cs-CZ" dirty="0"/>
              <a:t>2/6</a:t>
            </a:r>
          </a:p>
        </p:txBody>
      </p:sp>
      <p:sp>
        <p:nvSpPr>
          <p:cNvPr id="3" name="Zástupný symbol pro obsah 2">
            <a:extLst>
              <a:ext uri="{FF2B5EF4-FFF2-40B4-BE49-F238E27FC236}">
                <a16:creationId xmlns:a16="http://schemas.microsoft.com/office/drawing/2014/main" id="{4E4F91DD-284A-4370-8A43-25A9B09ED001}"/>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2380F7AA-FC43-43DB-BA52-5ECC0C2FC1AA}"/>
              </a:ext>
            </a:extLst>
          </p:cNvPr>
          <p:cNvGraphicFramePr>
            <a:graphicFrameLocks/>
          </p:cNvGraphicFramePr>
          <p:nvPr>
            <p:extLst>
              <p:ext uri="{D42A27DB-BD31-4B8C-83A1-F6EECF244321}">
                <p14:modId xmlns:p14="http://schemas.microsoft.com/office/powerpoint/2010/main" val="2050579593"/>
              </p:ext>
            </p:extLst>
          </p:nvPr>
        </p:nvGraphicFramePr>
        <p:xfrm>
          <a:off x="3869268" y="864108"/>
          <a:ext cx="6892518" cy="4937760"/>
        </p:xfrm>
        <a:graphic>
          <a:graphicData uri="http://schemas.openxmlformats.org/drawingml/2006/table">
            <a:tbl>
              <a:tblPr firstRow="1" bandRow="1">
                <a:tableStyleId>{5C22544A-7EE6-4342-B048-85BDC9FD1C3A}</a:tableStyleId>
              </a:tblPr>
              <a:tblGrid>
                <a:gridCol w="2297506">
                  <a:extLst>
                    <a:ext uri="{9D8B030D-6E8A-4147-A177-3AD203B41FA5}">
                      <a16:colId xmlns:a16="http://schemas.microsoft.com/office/drawing/2014/main" val="3128400251"/>
                    </a:ext>
                  </a:extLst>
                </a:gridCol>
                <a:gridCol w="2297506">
                  <a:extLst>
                    <a:ext uri="{9D8B030D-6E8A-4147-A177-3AD203B41FA5}">
                      <a16:colId xmlns:a16="http://schemas.microsoft.com/office/drawing/2014/main" val="1002191864"/>
                    </a:ext>
                  </a:extLst>
                </a:gridCol>
                <a:gridCol w="2297506">
                  <a:extLst>
                    <a:ext uri="{9D8B030D-6E8A-4147-A177-3AD203B41FA5}">
                      <a16:colId xmlns:a16="http://schemas.microsoft.com/office/drawing/2014/main" val="2733640901"/>
                    </a:ext>
                  </a:extLst>
                </a:gridCol>
              </a:tblGrid>
              <a:tr h="774287">
                <a:tc>
                  <a:txBody>
                    <a:bodyPr/>
                    <a:lstStyle/>
                    <a:p>
                      <a:r>
                        <a:rPr lang="cs-CZ" dirty="0"/>
                        <a:t>Výčet kontaktovaných krajů</a:t>
                      </a:r>
                    </a:p>
                  </a:txBody>
                  <a:tcPr/>
                </a:tc>
                <a:tc>
                  <a:txBody>
                    <a:bodyPr/>
                    <a:lstStyle/>
                    <a:p>
                      <a:r>
                        <a:rPr lang="en-GB" dirty="0"/>
                        <a:t>Po</a:t>
                      </a:r>
                      <a:r>
                        <a:rPr lang="cs-CZ" dirty="0"/>
                        <a:t>čet došlých odpovědí</a:t>
                      </a:r>
                    </a:p>
                  </a:txBody>
                  <a:tcPr/>
                </a:tc>
                <a:tc>
                  <a:txBody>
                    <a:bodyPr/>
                    <a:lstStyle/>
                    <a:p>
                      <a:r>
                        <a:rPr lang="cs-CZ" dirty="0"/>
                        <a:t>Důvod uvolnění (počítáno podle škol)</a:t>
                      </a:r>
                    </a:p>
                  </a:txBody>
                  <a:tcPr/>
                </a:tc>
                <a:extLst>
                  <a:ext uri="{0D108BD9-81ED-4DB2-BD59-A6C34878D82A}">
                    <a16:rowId xmlns:a16="http://schemas.microsoft.com/office/drawing/2014/main" val="2616901081"/>
                  </a:ext>
                </a:extLst>
              </a:tr>
              <a:tr h="314016">
                <a:tc>
                  <a:txBody>
                    <a:bodyPr/>
                    <a:lstStyle/>
                    <a:p>
                      <a:r>
                        <a:rPr lang="cs-CZ" dirty="0"/>
                        <a:t>Plzeňský</a:t>
                      </a:r>
                    </a:p>
                  </a:txBody>
                  <a:tcPr/>
                </a:tc>
                <a:tc>
                  <a:txBody>
                    <a:bodyPr/>
                    <a:lstStyle/>
                    <a:p>
                      <a:r>
                        <a:rPr lang="cs-CZ" dirty="0"/>
                        <a:t>13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2X kombinované postižení, 2x jiné zdravotní postižené, 1x jiné zdravotní znevýhodnění, 1x tělesné vady, ekzém, sluchové postižení, 7x </a:t>
                      </a:r>
                      <a:r>
                        <a:rPr lang="en-GB" dirty="0"/>
                        <a:t>*</a:t>
                      </a:r>
                      <a:endParaRPr lang="cs-CZ" dirty="0"/>
                    </a:p>
                  </a:txBody>
                  <a:tcPr/>
                </a:tc>
                <a:extLst>
                  <a:ext uri="{0D108BD9-81ED-4DB2-BD59-A6C34878D82A}">
                    <a16:rowId xmlns:a16="http://schemas.microsoft.com/office/drawing/2014/main" val="3650229659"/>
                  </a:ext>
                </a:extLst>
              </a:tr>
              <a:tr h="314016">
                <a:tc>
                  <a:txBody>
                    <a:bodyPr/>
                    <a:lstStyle/>
                    <a:p>
                      <a:r>
                        <a:rPr lang="cs-CZ" dirty="0"/>
                        <a:t>Praha</a:t>
                      </a:r>
                    </a:p>
                  </a:txBody>
                  <a:tcPr/>
                </a:tc>
                <a:tc>
                  <a:txBody>
                    <a:bodyPr/>
                    <a:lstStyle/>
                    <a:p>
                      <a:r>
                        <a:rPr lang="cs-CZ" dirty="0"/>
                        <a:t>12</a:t>
                      </a:r>
                    </a:p>
                  </a:txBody>
                  <a:tcPr/>
                </a:tc>
                <a:tc>
                  <a:txBody>
                    <a:bodyPr/>
                    <a:lstStyle/>
                    <a:p>
                      <a:r>
                        <a:rPr lang="cs-CZ" dirty="0"/>
                        <a:t>1x zrakové postižení, 2x tělesné, jiné, 1x jiné, alergie, 1x zdravotní důvody (obrna, postižení páteře,…)5x jiné, 3x </a:t>
                      </a:r>
                      <a:r>
                        <a:rPr lang="en-GB" dirty="0"/>
                        <a:t>*</a:t>
                      </a:r>
                      <a:endParaRPr lang="cs-CZ" dirty="0"/>
                    </a:p>
                  </a:txBody>
                  <a:tcPr/>
                </a:tc>
                <a:extLst>
                  <a:ext uri="{0D108BD9-81ED-4DB2-BD59-A6C34878D82A}">
                    <a16:rowId xmlns:a16="http://schemas.microsoft.com/office/drawing/2014/main" val="3705990053"/>
                  </a:ext>
                </a:extLst>
              </a:tr>
            </a:tbl>
          </a:graphicData>
        </a:graphic>
      </p:graphicFrame>
    </p:spTree>
    <p:extLst>
      <p:ext uri="{BB962C8B-B14F-4D97-AF65-F5344CB8AC3E}">
        <p14:creationId xmlns:p14="http://schemas.microsoft.com/office/powerpoint/2010/main" val="40247085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66663E-402E-453C-8133-A840E117F268}"/>
              </a:ext>
            </a:extLst>
          </p:cNvPr>
          <p:cNvSpPr>
            <a:spLocks noGrp="1"/>
          </p:cNvSpPr>
          <p:nvPr>
            <p:ph type="title"/>
          </p:nvPr>
        </p:nvSpPr>
        <p:spPr/>
        <p:txBody>
          <a:bodyPr/>
          <a:lstStyle/>
          <a:p>
            <a:r>
              <a:rPr lang="cs-CZ" dirty="0"/>
              <a:t>Důvod uvolnění (počítáno podle škol)</a:t>
            </a:r>
            <a:br>
              <a:rPr lang="cs-CZ" dirty="0"/>
            </a:br>
            <a:r>
              <a:rPr lang="cs-CZ" dirty="0"/>
              <a:t/>
            </a:r>
            <a:br>
              <a:rPr lang="cs-CZ" dirty="0"/>
            </a:br>
            <a:r>
              <a:rPr lang="cs-CZ" dirty="0"/>
              <a:t>3/6</a:t>
            </a:r>
          </a:p>
        </p:txBody>
      </p:sp>
      <p:sp>
        <p:nvSpPr>
          <p:cNvPr id="3" name="Zástupný symbol pro obsah 2">
            <a:extLst>
              <a:ext uri="{FF2B5EF4-FFF2-40B4-BE49-F238E27FC236}">
                <a16:creationId xmlns:a16="http://schemas.microsoft.com/office/drawing/2014/main" id="{952D584E-929C-4551-96E2-1E0172544961}"/>
              </a:ext>
            </a:extLst>
          </p:cNvPr>
          <p:cNvSpPr>
            <a:spLocks noGrp="1"/>
          </p:cNvSpPr>
          <p:nvPr>
            <p:ph idx="1"/>
          </p:nvPr>
        </p:nvSpPr>
        <p:spPr/>
        <p:txBody>
          <a:bodyPr/>
          <a:lstStyle/>
          <a:p>
            <a:endParaRPr lang="cs-CZ"/>
          </a:p>
        </p:txBody>
      </p:sp>
      <p:graphicFrame>
        <p:nvGraphicFramePr>
          <p:cNvPr id="5" name="Zástupný symbol pro obsah 4">
            <a:extLst>
              <a:ext uri="{FF2B5EF4-FFF2-40B4-BE49-F238E27FC236}">
                <a16:creationId xmlns:a16="http://schemas.microsoft.com/office/drawing/2014/main" id="{CE51BFAA-C42E-4BC7-9FDC-667F4F944514}"/>
              </a:ext>
            </a:extLst>
          </p:cNvPr>
          <p:cNvGraphicFramePr>
            <a:graphicFrameLocks/>
          </p:cNvGraphicFramePr>
          <p:nvPr>
            <p:extLst>
              <p:ext uri="{D42A27DB-BD31-4B8C-83A1-F6EECF244321}">
                <p14:modId xmlns:p14="http://schemas.microsoft.com/office/powerpoint/2010/main" val="4248186022"/>
              </p:ext>
            </p:extLst>
          </p:nvPr>
        </p:nvGraphicFramePr>
        <p:xfrm>
          <a:off x="3417996" y="64008"/>
          <a:ext cx="8636844" cy="6735299"/>
        </p:xfrm>
        <a:graphic>
          <a:graphicData uri="http://schemas.openxmlformats.org/drawingml/2006/table">
            <a:tbl>
              <a:tblPr firstRow="1" bandRow="1">
                <a:tableStyleId>{5C22544A-7EE6-4342-B048-85BDC9FD1C3A}</a:tableStyleId>
              </a:tblPr>
              <a:tblGrid>
                <a:gridCol w="2878948">
                  <a:extLst>
                    <a:ext uri="{9D8B030D-6E8A-4147-A177-3AD203B41FA5}">
                      <a16:colId xmlns:a16="http://schemas.microsoft.com/office/drawing/2014/main" val="3128400251"/>
                    </a:ext>
                  </a:extLst>
                </a:gridCol>
                <a:gridCol w="2878948">
                  <a:extLst>
                    <a:ext uri="{9D8B030D-6E8A-4147-A177-3AD203B41FA5}">
                      <a16:colId xmlns:a16="http://schemas.microsoft.com/office/drawing/2014/main" val="1002191864"/>
                    </a:ext>
                  </a:extLst>
                </a:gridCol>
                <a:gridCol w="2878948">
                  <a:extLst>
                    <a:ext uri="{9D8B030D-6E8A-4147-A177-3AD203B41FA5}">
                      <a16:colId xmlns:a16="http://schemas.microsoft.com/office/drawing/2014/main" val="2733640901"/>
                    </a:ext>
                  </a:extLst>
                </a:gridCol>
              </a:tblGrid>
              <a:tr h="584473">
                <a:tc>
                  <a:txBody>
                    <a:bodyPr/>
                    <a:lstStyle/>
                    <a:p>
                      <a:r>
                        <a:rPr lang="cs-CZ" dirty="0"/>
                        <a:t>Výčet kontaktovaných krajů</a:t>
                      </a:r>
                    </a:p>
                  </a:txBody>
                  <a:tcPr/>
                </a:tc>
                <a:tc>
                  <a:txBody>
                    <a:bodyPr/>
                    <a:lstStyle/>
                    <a:p>
                      <a:r>
                        <a:rPr lang="en-GB" dirty="0"/>
                        <a:t>Po</a:t>
                      </a:r>
                      <a:r>
                        <a:rPr lang="cs-CZ" dirty="0"/>
                        <a:t>čet došlých odpovědí</a:t>
                      </a:r>
                    </a:p>
                  </a:txBody>
                  <a:tcPr/>
                </a:tc>
                <a:tc>
                  <a:txBody>
                    <a:bodyPr/>
                    <a:lstStyle/>
                    <a:p>
                      <a:r>
                        <a:rPr lang="cs-CZ" dirty="0"/>
                        <a:t>Důvod uvolnění (počítáno podle škol)</a:t>
                      </a:r>
                    </a:p>
                  </a:txBody>
                  <a:tcPr/>
                </a:tc>
                <a:extLst>
                  <a:ext uri="{0D108BD9-81ED-4DB2-BD59-A6C34878D82A}">
                    <a16:rowId xmlns:a16="http://schemas.microsoft.com/office/drawing/2014/main" val="2616901081"/>
                  </a:ext>
                </a:extLst>
              </a:tr>
              <a:tr h="6095219">
                <a:tc>
                  <a:txBody>
                    <a:bodyPr/>
                    <a:lstStyle/>
                    <a:p>
                      <a:r>
                        <a:rPr lang="cs-CZ" dirty="0"/>
                        <a:t>Středočeský</a:t>
                      </a:r>
                    </a:p>
                  </a:txBody>
                  <a:tcPr/>
                </a:tc>
                <a:tc>
                  <a:txBody>
                    <a:bodyPr/>
                    <a:lstStyle/>
                    <a:p>
                      <a:r>
                        <a:rPr lang="cs-CZ" dirty="0"/>
                        <a:t>34</a:t>
                      </a:r>
                    </a:p>
                  </a:txBody>
                  <a:tcPr/>
                </a:tc>
                <a:tc>
                  <a:txBody>
                    <a:bodyPr/>
                    <a:lstStyle/>
                    <a:p>
                      <a:r>
                        <a:rPr lang="cs-CZ" dirty="0"/>
                        <a:t>1x aktuální zdravotní problém, 1x dlouhodobá nemoc, alergie, skolióza, nemoc kyčlí, 1x alergie, 1x jiné – těžká zdravotní vada, 1x jiné – ortopedické  potíže, 1x DOM, achondroplasie, 5x jiné zdravotní postižení, 1x nelze kategorizovat – vždy zdravotní důvody, 1x zrakové postižení, 1x zrakové, jiné, 1x poúrazové, příp. pooperační stavy pohybového aparátu, 1x zdravotní důvody, psychické problémy + silná medikace, 2x tělesné vady, 1x tělesné vady, úrazy, 1x tělesná vada, vrcholový sport – tréninky, zdravotní znevýhodnění, 14x </a:t>
                      </a:r>
                      <a:r>
                        <a:rPr lang="en-GB" dirty="0"/>
                        <a:t>*</a:t>
                      </a:r>
                      <a:endParaRPr lang="cs-CZ" dirty="0"/>
                    </a:p>
                  </a:txBody>
                  <a:tcPr/>
                </a:tc>
                <a:extLst>
                  <a:ext uri="{0D108BD9-81ED-4DB2-BD59-A6C34878D82A}">
                    <a16:rowId xmlns:a16="http://schemas.microsoft.com/office/drawing/2014/main" val="3741027077"/>
                  </a:ext>
                </a:extLst>
              </a:tr>
            </a:tbl>
          </a:graphicData>
        </a:graphic>
      </p:graphicFrame>
    </p:spTree>
    <p:extLst>
      <p:ext uri="{BB962C8B-B14F-4D97-AF65-F5344CB8AC3E}">
        <p14:creationId xmlns:p14="http://schemas.microsoft.com/office/powerpoint/2010/main" val="33951062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F640AB-C4EA-4029-AC40-41870FB7A6F6}"/>
              </a:ext>
            </a:extLst>
          </p:cNvPr>
          <p:cNvSpPr>
            <a:spLocks noGrp="1"/>
          </p:cNvSpPr>
          <p:nvPr>
            <p:ph type="title"/>
          </p:nvPr>
        </p:nvSpPr>
        <p:spPr/>
        <p:txBody>
          <a:bodyPr/>
          <a:lstStyle/>
          <a:p>
            <a:r>
              <a:rPr lang="cs-CZ" dirty="0"/>
              <a:t>Důvod uvolnění (počítáno podle škol)</a:t>
            </a:r>
            <a:br>
              <a:rPr lang="cs-CZ" dirty="0"/>
            </a:br>
            <a:r>
              <a:rPr lang="cs-CZ" dirty="0"/>
              <a:t/>
            </a:r>
            <a:br>
              <a:rPr lang="cs-CZ" dirty="0"/>
            </a:br>
            <a:r>
              <a:rPr lang="cs-CZ" dirty="0"/>
              <a:t>4/6</a:t>
            </a:r>
          </a:p>
        </p:txBody>
      </p:sp>
      <p:sp>
        <p:nvSpPr>
          <p:cNvPr id="3" name="Zástupný symbol pro obsah 2">
            <a:extLst>
              <a:ext uri="{FF2B5EF4-FFF2-40B4-BE49-F238E27FC236}">
                <a16:creationId xmlns:a16="http://schemas.microsoft.com/office/drawing/2014/main" id="{5321501C-1145-4881-BC12-19FBA4502C18}"/>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05C50230-BD73-404B-8014-C5067A16265B}"/>
              </a:ext>
            </a:extLst>
          </p:cNvPr>
          <p:cNvGraphicFramePr>
            <a:graphicFrameLocks/>
          </p:cNvGraphicFramePr>
          <p:nvPr>
            <p:extLst>
              <p:ext uri="{D42A27DB-BD31-4B8C-83A1-F6EECF244321}">
                <p14:modId xmlns:p14="http://schemas.microsoft.com/office/powerpoint/2010/main" val="2696464512"/>
              </p:ext>
            </p:extLst>
          </p:nvPr>
        </p:nvGraphicFramePr>
        <p:xfrm>
          <a:off x="3869268" y="864108"/>
          <a:ext cx="6892518" cy="5120640"/>
        </p:xfrm>
        <a:graphic>
          <a:graphicData uri="http://schemas.openxmlformats.org/drawingml/2006/table">
            <a:tbl>
              <a:tblPr firstRow="1" bandRow="1">
                <a:tableStyleId>{5C22544A-7EE6-4342-B048-85BDC9FD1C3A}</a:tableStyleId>
              </a:tblPr>
              <a:tblGrid>
                <a:gridCol w="2297506">
                  <a:extLst>
                    <a:ext uri="{9D8B030D-6E8A-4147-A177-3AD203B41FA5}">
                      <a16:colId xmlns:a16="http://schemas.microsoft.com/office/drawing/2014/main" val="3128400251"/>
                    </a:ext>
                  </a:extLst>
                </a:gridCol>
                <a:gridCol w="2297506">
                  <a:extLst>
                    <a:ext uri="{9D8B030D-6E8A-4147-A177-3AD203B41FA5}">
                      <a16:colId xmlns:a16="http://schemas.microsoft.com/office/drawing/2014/main" val="1002191864"/>
                    </a:ext>
                  </a:extLst>
                </a:gridCol>
                <a:gridCol w="2297506">
                  <a:extLst>
                    <a:ext uri="{9D8B030D-6E8A-4147-A177-3AD203B41FA5}">
                      <a16:colId xmlns:a16="http://schemas.microsoft.com/office/drawing/2014/main" val="2733640901"/>
                    </a:ext>
                  </a:extLst>
                </a:gridCol>
              </a:tblGrid>
              <a:tr h="774287">
                <a:tc>
                  <a:txBody>
                    <a:bodyPr/>
                    <a:lstStyle/>
                    <a:p>
                      <a:r>
                        <a:rPr lang="cs-CZ" dirty="0"/>
                        <a:t>Výčet kontaktovaných krajů</a:t>
                      </a:r>
                    </a:p>
                  </a:txBody>
                  <a:tcPr/>
                </a:tc>
                <a:tc>
                  <a:txBody>
                    <a:bodyPr/>
                    <a:lstStyle/>
                    <a:p>
                      <a:r>
                        <a:rPr lang="en-GB" dirty="0"/>
                        <a:t>Po</a:t>
                      </a:r>
                      <a:r>
                        <a:rPr lang="cs-CZ" dirty="0"/>
                        <a:t>čet došlých odpovědí</a:t>
                      </a:r>
                    </a:p>
                  </a:txBody>
                  <a:tcPr/>
                </a:tc>
                <a:tc>
                  <a:txBody>
                    <a:bodyPr/>
                    <a:lstStyle/>
                    <a:p>
                      <a:r>
                        <a:rPr lang="cs-CZ" dirty="0"/>
                        <a:t>Důvod uvolnění (počítáno podle škol)</a:t>
                      </a:r>
                    </a:p>
                  </a:txBody>
                  <a:tcPr/>
                </a:tc>
                <a:extLst>
                  <a:ext uri="{0D108BD9-81ED-4DB2-BD59-A6C34878D82A}">
                    <a16:rowId xmlns:a16="http://schemas.microsoft.com/office/drawing/2014/main" val="2616901081"/>
                  </a:ext>
                </a:extLst>
              </a:tr>
              <a:tr h="1006573">
                <a:tc>
                  <a:txBody>
                    <a:bodyPr/>
                    <a:lstStyle/>
                    <a:p>
                      <a:r>
                        <a:rPr lang="cs-CZ" dirty="0"/>
                        <a:t>Ústecký</a:t>
                      </a:r>
                    </a:p>
                  </a:txBody>
                  <a:tcPr/>
                </a:tc>
                <a:tc>
                  <a:txBody>
                    <a:bodyPr/>
                    <a:lstStyle/>
                    <a:p>
                      <a:r>
                        <a:rPr lang="cs-CZ" dirty="0"/>
                        <a:t>23</a:t>
                      </a:r>
                    </a:p>
                  </a:txBody>
                  <a:tcPr/>
                </a:tc>
                <a:tc>
                  <a:txBody>
                    <a:bodyPr/>
                    <a:lstStyle/>
                    <a:p>
                      <a:r>
                        <a:rPr lang="cs-CZ" dirty="0"/>
                        <a:t>1x tělesné vady, jiné (astma), 1x chronická onemocnění, stavy po úrazech, 1x kombinované postižené, tělesné vady, 1x DMO, tělesné postižení, zdravotní znevýhodnění, 3x jiné zdravotní znevýhodnění, 2x jiné zdravotní znevýhodnění (alergie, astma, lupénka apod.)</a:t>
                      </a:r>
                    </a:p>
                  </a:txBody>
                  <a:tcPr/>
                </a:tc>
                <a:extLst>
                  <a:ext uri="{0D108BD9-81ED-4DB2-BD59-A6C34878D82A}">
                    <a16:rowId xmlns:a16="http://schemas.microsoft.com/office/drawing/2014/main" val="2431535925"/>
                  </a:ext>
                </a:extLst>
              </a:tr>
            </a:tbl>
          </a:graphicData>
        </a:graphic>
      </p:graphicFrame>
    </p:spTree>
    <p:extLst>
      <p:ext uri="{BB962C8B-B14F-4D97-AF65-F5344CB8AC3E}">
        <p14:creationId xmlns:p14="http://schemas.microsoft.com/office/powerpoint/2010/main" val="37726917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209F68-B663-48B9-B3BC-BD99AD8918A3}"/>
              </a:ext>
            </a:extLst>
          </p:cNvPr>
          <p:cNvSpPr>
            <a:spLocks noGrp="1"/>
          </p:cNvSpPr>
          <p:nvPr>
            <p:ph type="title"/>
          </p:nvPr>
        </p:nvSpPr>
        <p:spPr/>
        <p:txBody>
          <a:bodyPr/>
          <a:lstStyle/>
          <a:p>
            <a:r>
              <a:rPr lang="cs-CZ" dirty="0"/>
              <a:t>Důvod uvolnění (počítáno podle škol)</a:t>
            </a:r>
            <a:br>
              <a:rPr lang="cs-CZ" dirty="0"/>
            </a:br>
            <a:r>
              <a:rPr lang="cs-CZ" dirty="0"/>
              <a:t/>
            </a:r>
            <a:br>
              <a:rPr lang="cs-CZ" dirty="0"/>
            </a:br>
            <a:r>
              <a:rPr lang="cs-CZ" dirty="0"/>
              <a:t>5/6</a:t>
            </a:r>
          </a:p>
        </p:txBody>
      </p:sp>
      <p:sp>
        <p:nvSpPr>
          <p:cNvPr id="3" name="Zástupný symbol pro obsah 2">
            <a:extLst>
              <a:ext uri="{FF2B5EF4-FFF2-40B4-BE49-F238E27FC236}">
                <a16:creationId xmlns:a16="http://schemas.microsoft.com/office/drawing/2014/main" id="{2C8D42B2-7E6E-4E12-A925-D2232795336A}"/>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66610141-2AA1-4987-B033-5C8035C51685}"/>
              </a:ext>
            </a:extLst>
          </p:cNvPr>
          <p:cNvGraphicFramePr>
            <a:graphicFrameLocks/>
          </p:cNvGraphicFramePr>
          <p:nvPr>
            <p:extLst>
              <p:ext uri="{D42A27DB-BD31-4B8C-83A1-F6EECF244321}">
                <p14:modId xmlns:p14="http://schemas.microsoft.com/office/powerpoint/2010/main" val="888108063"/>
              </p:ext>
            </p:extLst>
          </p:nvPr>
        </p:nvGraphicFramePr>
        <p:xfrm>
          <a:off x="3869268" y="864108"/>
          <a:ext cx="6892518" cy="5120640"/>
        </p:xfrm>
        <a:graphic>
          <a:graphicData uri="http://schemas.openxmlformats.org/drawingml/2006/table">
            <a:tbl>
              <a:tblPr firstRow="1" bandRow="1">
                <a:tableStyleId>{5C22544A-7EE6-4342-B048-85BDC9FD1C3A}</a:tableStyleId>
              </a:tblPr>
              <a:tblGrid>
                <a:gridCol w="2297506">
                  <a:extLst>
                    <a:ext uri="{9D8B030D-6E8A-4147-A177-3AD203B41FA5}">
                      <a16:colId xmlns:a16="http://schemas.microsoft.com/office/drawing/2014/main" val="3128400251"/>
                    </a:ext>
                  </a:extLst>
                </a:gridCol>
                <a:gridCol w="2297506">
                  <a:extLst>
                    <a:ext uri="{9D8B030D-6E8A-4147-A177-3AD203B41FA5}">
                      <a16:colId xmlns:a16="http://schemas.microsoft.com/office/drawing/2014/main" val="1002191864"/>
                    </a:ext>
                  </a:extLst>
                </a:gridCol>
                <a:gridCol w="2297506">
                  <a:extLst>
                    <a:ext uri="{9D8B030D-6E8A-4147-A177-3AD203B41FA5}">
                      <a16:colId xmlns:a16="http://schemas.microsoft.com/office/drawing/2014/main" val="2733640901"/>
                    </a:ext>
                  </a:extLst>
                </a:gridCol>
              </a:tblGrid>
              <a:tr h="774287">
                <a:tc>
                  <a:txBody>
                    <a:bodyPr/>
                    <a:lstStyle/>
                    <a:p>
                      <a:r>
                        <a:rPr lang="cs-CZ" dirty="0"/>
                        <a:t>Výčet kontaktovaných krajů</a:t>
                      </a:r>
                    </a:p>
                  </a:txBody>
                  <a:tcPr/>
                </a:tc>
                <a:tc>
                  <a:txBody>
                    <a:bodyPr/>
                    <a:lstStyle/>
                    <a:p>
                      <a:r>
                        <a:rPr lang="en-GB" dirty="0"/>
                        <a:t>Po</a:t>
                      </a:r>
                      <a:r>
                        <a:rPr lang="cs-CZ" dirty="0"/>
                        <a:t>čet došlých odpovědí</a:t>
                      </a:r>
                    </a:p>
                  </a:txBody>
                  <a:tcPr/>
                </a:tc>
                <a:tc>
                  <a:txBody>
                    <a:bodyPr/>
                    <a:lstStyle/>
                    <a:p>
                      <a:r>
                        <a:rPr lang="cs-CZ" dirty="0"/>
                        <a:t>Důvod uvolnění (počítáno podle škol)</a:t>
                      </a:r>
                    </a:p>
                  </a:txBody>
                  <a:tcPr/>
                </a:tc>
                <a:extLst>
                  <a:ext uri="{0D108BD9-81ED-4DB2-BD59-A6C34878D82A}">
                    <a16:rowId xmlns:a16="http://schemas.microsoft.com/office/drawing/2014/main" val="2616901081"/>
                  </a:ext>
                </a:extLst>
              </a:tr>
              <a:tr h="1006573">
                <a:tc>
                  <a:txBody>
                    <a:bodyPr/>
                    <a:lstStyle/>
                    <a:p>
                      <a:r>
                        <a:rPr lang="cs-CZ" dirty="0"/>
                        <a:t>Ústecký</a:t>
                      </a:r>
                    </a:p>
                  </a:txBody>
                  <a:tcPr/>
                </a:tc>
                <a:tc>
                  <a:txBody>
                    <a:bodyPr/>
                    <a:lstStyle/>
                    <a:p>
                      <a:r>
                        <a:rPr lang="cs-CZ" dirty="0"/>
                        <a:t>23</a:t>
                      </a:r>
                    </a:p>
                  </a:txBody>
                  <a:tcPr/>
                </a:tc>
                <a:tc>
                  <a:txBody>
                    <a:bodyPr/>
                    <a:lstStyle/>
                    <a:p>
                      <a:r>
                        <a:rPr lang="cs-CZ" dirty="0"/>
                        <a:t>1x zdravotní znevýhodnění na doporučení lékaře, 1x zrakové postižení, 1x zrakové postižení, lupénka, cukrovka, tělesné postižení, onemocnění ledvin, 2x kombinované, 1x tělesné postižení, ale většinou nelze určit (lékaři odmítají důvody specifikovat), 1x tělesné, jiné, 1x tělesná vada, 6x </a:t>
                      </a:r>
                      <a:r>
                        <a:rPr lang="en-GB" dirty="0"/>
                        <a:t>*</a:t>
                      </a:r>
                      <a:endParaRPr lang="cs-CZ" dirty="0"/>
                    </a:p>
                  </a:txBody>
                  <a:tcPr/>
                </a:tc>
                <a:extLst>
                  <a:ext uri="{0D108BD9-81ED-4DB2-BD59-A6C34878D82A}">
                    <a16:rowId xmlns:a16="http://schemas.microsoft.com/office/drawing/2014/main" val="2431535925"/>
                  </a:ext>
                </a:extLst>
              </a:tr>
            </a:tbl>
          </a:graphicData>
        </a:graphic>
      </p:graphicFrame>
    </p:spTree>
    <p:extLst>
      <p:ext uri="{BB962C8B-B14F-4D97-AF65-F5344CB8AC3E}">
        <p14:creationId xmlns:p14="http://schemas.microsoft.com/office/powerpoint/2010/main" val="330928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769CEF-121F-4429-AAB3-A62B800F0329}"/>
              </a:ext>
            </a:extLst>
          </p:cNvPr>
          <p:cNvSpPr>
            <a:spLocks noGrp="1"/>
          </p:cNvSpPr>
          <p:nvPr>
            <p:ph type="title"/>
          </p:nvPr>
        </p:nvSpPr>
        <p:spPr/>
        <p:txBody>
          <a:bodyPr/>
          <a:lstStyle/>
          <a:p>
            <a:r>
              <a:rPr lang="cs-CZ" dirty="0"/>
              <a:t>Počet žáků na oslovených školách (z došlých odpovědí)</a:t>
            </a:r>
            <a:br>
              <a:rPr lang="cs-CZ" dirty="0"/>
            </a:br>
            <a:r>
              <a:rPr lang="cs-CZ" dirty="0"/>
              <a:t/>
            </a:r>
            <a:br>
              <a:rPr lang="cs-CZ" dirty="0"/>
            </a:br>
            <a:r>
              <a:rPr lang="cs-CZ" dirty="0"/>
              <a:t>1/3</a:t>
            </a:r>
          </a:p>
        </p:txBody>
      </p:sp>
      <p:sp>
        <p:nvSpPr>
          <p:cNvPr id="3" name="Zástupný symbol pro obsah 2">
            <a:extLst>
              <a:ext uri="{FF2B5EF4-FFF2-40B4-BE49-F238E27FC236}">
                <a16:creationId xmlns:a16="http://schemas.microsoft.com/office/drawing/2014/main" id="{19ED10EC-6B4C-427C-BADD-03A4A955D5BF}"/>
              </a:ext>
            </a:extLst>
          </p:cNvPr>
          <p:cNvSpPr>
            <a:spLocks noGrp="1"/>
          </p:cNvSpPr>
          <p:nvPr>
            <p:ph idx="1"/>
          </p:nvPr>
        </p:nvSpPr>
        <p:spPr/>
        <p:txBody>
          <a:bodyPr/>
          <a:lstStyle/>
          <a:p>
            <a:endParaRPr lang="cs-CZ" dirty="0"/>
          </a:p>
        </p:txBody>
      </p:sp>
      <p:graphicFrame>
        <p:nvGraphicFramePr>
          <p:cNvPr id="4" name="Zástupný symbol pro obsah 4">
            <a:extLst>
              <a:ext uri="{FF2B5EF4-FFF2-40B4-BE49-F238E27FC236}">
                <a16:creationId xmlns:a16="http://schemas.microsoft.com/office/drawing/2014/main" id="{D6B40DF3-E1A5-4B2E-BC37-601DE69F7E29}"/>
              </a:ext>
            </a:extLst>
          </p:cNvPr>
          <p:cNvGraphicFramePr>
            <a:graphicFrameLocks/>
          </p:cNvGraphicFramePr>
          <p:nvPr>
            <p:extLst>
              <p:ext uri="{D42A27DB-BD31-4B8C-83A1-F6EECF244321}">
                <p14:modId xmlns:p14="http://schemas.microsoft.com/office/powerpoint/2010/main" val="877833888"/>
              </p:ext>
            </p:extLst>
          </p:nvPr>
        </p:nvGraphicFramePr>
        <p:xfrm>
          <a:off x="3868738" y="863600"/>
          <a:ext cx="5528481" cy="4466402"/>
        </p:xfrm>
        <a:graphic>
          <a:graphicData uri="http://schemas.openxmlformats.org/drawingml/2006/table">
            <a:tbl>
              <a:tblPr firstRow="1" bandRow="1">
                <a:tableStyleId>{5C22544A-7EE6-4342-B048-85BDC9FD1C3A}</a:tableStyleId>
              </a:tblPr>
              <a:tblGrid>
                <a:gridCol w="1842827">
                  <a:extLst>
                    <a:ext uri="{9D8B030D-6E8A-4147-A177-3AD203B41FA5}">
                      <a16:colId xmlns:a16="http://schemas.microsoft.com/office/drawing/2014/main" val="3128400251"/>
                    </a:ext>
                  </a:extLst>
                </a:gridCol>
                <a:gridCol w="1842827">
                  <a:extLst>
                    <a:ext uri="{9D8B030D-6E8A-4147-A177-3AD203B41FA5}">
                      <a16:colId xmlns:a16="http://schemas.microsoft.com/office/drawing/2014/main" val="1621671442"/>
                    </a:ext>
                  </a:extLst>
                </a:gridCol>
                <a:gridCol w="1842827">
                  <a:extLst>
                    <a:ext uri="{9D8B030D-6E8A-4147-A177-3AD203B41FA5}">
                      <a16:colId xmlns:a16="http://schemas.microsoft.com/office/drawing/2014/main" val="2733640901"/>
                    </a:ext>
                  </a:extLst>
                </a:gridCol>
              </a:tblGrid>
              <a:tr h="1155203">
                <a:tc>
                  <a:txBody>
                    <a:bodyPr/>
                    <a:lstStyle/>
                    <a:p>
                      <a:r>
                        <a:rPr lang="cs-CZ" dirty="0"/>
                        <a:t>Výčet kontaktovaných krajů</a:t>
                      </a:r>
                    </a:p>
                  </a:txBody>
                  <a:tcPr/>
                </a:tc>
                <a:tc>
                  <a:txBody>
                    <a:bodyPr/>
                    <a:lstStyle/>
                    <a:p>
                      <a:r>
                        <a:rPr lang="cs-CZ" dirty="0"/>
                        <a:t>Počet škol</a:t>
                      </a:r>
                    </a:p>
                  </a:txBody>
                  <a:tcPr/>
                </a:tc>
                <a:tc>
                  <a:txBody>
                    <a:bodyPr/>
                    <a:lstStyle/>
                    <a:p>
                      <a:r>
                        <a:rPr lang="cs-CZ" dirty="0"/>
                        <a:t>Počet žáků na oslovených školách (z došlých odpovědí)</a:t>
                      </a:r>
                    </a:p>
                  </a:txBody>
                  <a:tcPr/>
                </a:tc>
                <a:extLst>
                  <a:ext uri="{0D108BD9-81ED-4DB2-BD59-A6C34878D82A}">
                    <a16:rowId xmlns:a16="http://schemas.microsoft.com/office/drawing/2014/main" val="2616901081"/>
                  </a:ext>
                </a:extLst>
              </a:tr>
              <a:tr h="622033">
                <a:tc>
                  <a:txBody>
                    <a:bodyPr/>
                    <a:lstStyle/>
                    <a:p>
                      <a:r>
                        <a:rPr lang="cs-CZ" dirty="0"/>
                        <a:t>Jihomoravský</a:t>
                      </a:r>
                    </a:p>
                  </a:txBody>
                  <a:tcPr/>
                </a:tc>
                <a:tc>
                  <a:txBody>
                    <a:bodyPr/>
                    <a:lstStyle/>
                    <a:p>
                      <a:r>
                        <a:rPr lang="cs-CZ" dirty="0"/>
                        <a:t>6</a:t>
                      </a:r>
                    </a:p>
                  </a:txBody>
                  <a:tcPr/>
                </a:tc>
                <a:tc>
                  <a:txBody>
                    <a:bodyPr/>
                    <a:lstStyle/>
                    <a:p>
                      <a:r>
                        <a:rPr lang="cs-CZ" dirty="0"/>
                        <a:t>2544</a:t>
                      </a:r>
                    </a:p>
                  </a:txBody>
                  <a:tcPr/>
                </a:tc>
                <a:extLst>
                  <a:ext uri="{0D108BD9-81ED-4DB2-BD59-A6C34878D82A}">
                    <a16:rowId xmlns:a16="http://schemas.microsoft.com/office/drawing/2014/main" val="2776513923"/>
                  </a:ext>
                </a:extLst>
              </a:tr>
              <a:tr h="648162">
                <a:tc>
                  <a:txBody>
                    <a:bodyPr/>
                    <a:lstStyle/>
                    <a:p>
                      <a:r>
                        <a:rPr lang="cs-CZ" dirty="0"/>
                        <a:t>Moravskoslezský</a:t>
                      </a:r>
                    </a:p>
                  </a:txBody>
                  <a:tcPr/>
                </a:tc>
                <a:tc>
                  <a:txBody>
                    <a:bodyPr/>
                    <a:lstStyle/>
                    <a:p>
                      <a:r>
                        <a:rPr lang="cs-CZ" dirty="0"/>
                        <a:t>4</a:t>
                      </a:r>
                    </a:p>
                  </a:txBody>
                  <a:tcPr/>
                </a:tc>
                <a:tc>
                  <a:txBody>
                    <a:bodyPr/>
                    <a:lstStyle/>
                    <a:p>
                      <a:r>
                        <a:rPr lang="cs-CZ" dirty="0"/>
                        <a:t>1340</a:t>
                      </a:r>
                    </a:p>
                  </a:txBody>
                  <a:tcPr/>
                </a:tc>
                <a:extLst>
                  <a:ext uri="{0D108BD9-81ED-4DB2-BD59-A6C34878D82A}">
                    <a16:rowId xmlns:a16="http://schemas.microsoft.com/office/drawing/2014/main" val="3650229659"/>
                  </a:ext>
                </a:extLst>
              </a:tr>
              <a:tr h="622033">
                <a:tc>
                  <a:txBody>
                    <a:bodyPr/>
                    <a:lstStyle/>
                    <a:p>
                      <a:r>
                        <a:rPr lang="cs-CZ" dirty="0"/>
                        <a:t>Olomoucký</a:t>
                      </a:r>
                    </a:p>
                  </a:txBody>
                  <a:tcPr/>
                </a:tc>
                <a:tc>
                  <a:txBody>
                    <a:bodyPr/>
                    <a:lstStyle/>
                    <a:p>
                      <a:r>
                        <a:rPr lang="cs-CZ" dirty="0"/>
                        <a:t>28</a:t>
                      </a:r>
                    </a:p>
                  </a:txBody>
                  <a:tcPr/>
                </a:tc>
                <a:tc>
                  <a:txBody>
                    <a:bodyPr/>
                    <a:lstStyle/>
                    <a:p>
                      <a:r>
                        <a:rPr lang="cs-CZ" dirty="0"/>
                        <a:t>11258</a:t>
                      </a:r>
                    </a:p>
                  </a:txBody>
                  <a:tcPr/>
                </a:tc>
                <a:extLst>
                  <a:ext uri="{0D108BD9-81ED-4DB2-BD59-A6C34878D82A}">
                    <a16:rowId xmlns:a16="http://schemas.microsoft.com/office/drawing/2014/main" val="3705990053"/>
                  </a:ext>
                </a:extLst>
              </a:tr>
              <a:tr h="370378">
                <a:tc>
                  <a:txBody>
                    <a:bodyPr/>
                    <a:lstStyle/>
                    <a:p>
                      <a:r>
                        <a:rPr lang="cs-CZ" dirty="0"/>
                        <a:t>Praha</a:t>
                      </a:r>
                    </a:p>
                  </a:txBody>
                  <a:tcPr/>
                </a:tc>
                <a:tc>
                  <a:txBody>
                    <a:bodyPr/>
                    <a:lstStyle/>
                    <a:p>
                      <a:r>
                        <a:rPr lang="cs-CZ" dirty="0"/>
                        <a:t>6</a:t>
                      </a:r>
                    </a:p>
                  </a:txBody>
                  <a:tcPr/>
                </a:tc>
                <a:tc>
                  <a:txBody>
                    <a:bodyPr/>
                    <a:lstStyle/>
                    <a:p>
                      <a:r>
                        <a:rPr lang="cs-CZ" dirty="0"/>
                        <a:t>2751</a:t>
                      </a:r>
                    </a:p>
                  </a:txBody>
                  <a:tcPr/>
                </a:tc>
                <a:extLst>
                  <a:ext uri="{0D108BD9-81ED-4DB2-BD59-A6C34878D82A}">
                    <a16:rowId xmlns:a16="http://schemas.microsoft.com/office/drawing/2014/main" val="3741027077"/>
                  </a:ext>
                </a:extLst>
              </a:tr>
              <a:tr h="370378">
                <a:tc>
                  <a:txBody>
                    <a:bodyPr/>
                    <a:lstStyle/>
                    <a:p>
                      <a:r>
                        <a:rPr lang="cs-CZ" dirty="0"/>
                        <a:t>Zlínský</a:t>
                      </a:r>
                    </a:p>
                  </a:txBody>
                  <a:tcPr/>
                </a:tc>
                <a:tc>
                  <a:txBody>
                    <a:bodyPr/>
                    <a:lstStyle/>
                    <a:p>
                      <a:r>
                        <a:rPr lang="cs-CZ" dirty="0"/>
                        <a:t>5</a:t>
                      </a:r>
                    </a:p>
                  </a:txBody>
                  <a:tcPr/>
                </a:tc>
                <a:tc>
                  <a:txBody>
                    <a:bodyPr/>
                    <a:lstStyle/>
                    <a:p>
                      <a:r>
                        <a:rPr lang="cs-CZ" dirty="0"/>
                        <a:t>2489</a:t>
                      </a:r>
                    </a:p>
                  </a:txBody>
                  <a:tcPr/>
                </a:tc>
                <a:extLst>
                  <a:ext uri="{0D108BD9-81ED-4DB2-BD59-A6C34878D82A}">
                    <a16:rowId xmlns:a16="http://schemas.microsoft.com/office/drawing/2014/main" val="2431535925"/>
                  </a:ext>
                </a:extLst>
              </a:tr>
              <a:tr h="370378">
                <a:tc>
                  <a:txBody>
                    <a:bodyPr/>
                    <a:lstStyle/>
                    <a:p>
                      <a:r>
                        <a:rPr lang="cs-CZ" dirty="0"/>
                        <a:t>CELKEM</a:t>
                      </a:r>
                    </a:p>
                  </a:txBody>
                  <a:tcPr/>
                </a:tc>
                <a:tc>
                  <a:txBody>
                    <a:bodyPr/>
                    <a:lstStyle/>
                    <a:p>
                      <a:r>
                        <a:rPr lang="cs-CZ" dirty="0"/>
                        <a:t>49</a:t>
                      </a:r>
                    </a:p>
                  </a:txBody>
                  <a:tcPr/>
                </a:tc>
                <a:tc>
                  <a:txBody>
                    <a:bodyPr/>
                    <a:lstStyle/>
                    <a:p>
                      <a:r>
                        <a:rPr lang="cs-CZ" dirty="0"/>
                        <a:t>20382</a:t>
                      </a:r>
                    </a:p>
                  </a:txBody>
                  <a:tcPr/>
                </a:tc>
                <a:extLst>
                  <a:ext uri="{0D108BD9-81ED-4DB2-BD59-A6C34878D82A}">
                    <a16:rowId xmlns:a16="http://schemas.microsoft.com/office/drawing/2014/main" val="1181176937"/>
                  </a:ext>
                </a:extLst>
              </a:tr>
            </a:tbl>
          </a:graphicData>
        </a:graphic>
      </p:graphicFrame>
    </p:spTree>
    <p:extLst>
      <p:ext uri="{BB962C8B-B14F-4D97-AF65-F5344CB8AC3E}">
        <p14:creationId xmlns:p14="http://schemas.microsoft.com/office/powerpoint/2010/main" val="32183491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741C9E-E491-4E77-B4BA-9E0254F3B334}"/>
              </a:ext>
            </a:extLst>
          </p:cNvPr>
          <p:cNvSpPr>
            <a:spLocks noGrp="1"/>
          </p:cNvSpPr>
          <p:nvPr>
            <p:ph type="title"/>
          </p:nvPr>
        </p:nvSpPr>
        <p:spPr/>
        <p:txBody>
          <a:bodyPr/>
          <a:lstStyle/>
          <a:p>
            <a:r>
              <a:rPr lang="cs-CZ" dirty="0"/>
              <a:t>Důvod uvolnění (počítáno podle škol)</a:t>
            </a:r>
            <a:br>
              <a:rPr lang="cs-CZ" dirty="0"/>
            </a:br>
            <a:r>
              <a:rPr lang="cs-CZ" dirty="0"/>
              <a:t/>
            </a:r>
            <a:br>
              <a:rPr lang="cs-CZ" dirty="0"/>
            </a:br>
            <a:r>
              <a:rPr lang="cs-CZ" dirty="0"/>
              <a:t>6/6</a:t>
            </a:r>
          </a:p>
        </p:txBody>
      </p:sp>
      <p:sp>
        <p:nvSpPr>
          <p:cNvPr id="3" name="Zástupný symbol pro obsah 2">
            <a:extLst>
              <a:ext uri="{FF2B5EF4-FFF2-40B4-BE49-F238E27FC236}">
                <a16:creationId xmlns:a16="http://schemas.microsoft.com/office/drawing/2014/main" id="{434420E1-C3E3-4CA9-BB9E-35CE84054124}"/>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5ED37DAA-8CEA-4239-9009-394692F88A30}"/>
              </a:ext>
            </a:extLst>
          </p:cNvPr>
          <p:cNvGraphicFramePr>
            <a:graphicFrameLocks/>
          </p:cNvGraphicFramePr>
          <p:nvPr>
            <p:extLst>
              <p:ext uri="{D42A27DB-BD31-4B8C-83A1-F6EECF244321}">
                <p14:modId xmlns:p14="http://schemas.microsoft.com/office/powerpoint/2010/main" val="3794410558"/>
              </p:ext>
            </p:extLst>
          </p:nvPr>
        </p:nvGraphicFramePr>
        <p:xfrm>
          <a:off x="3869268" y="864108"/>
          <a:ext cx="6892518" cy="2927546"/>
        </p:xfrm>
        <a:graphic>
          <a:graphicData uri="http://schemas.openxmlformats.org/drawingml/2006/table">
            <a:tbl>
              <a:tblPr firstRow="1" bandRow="1">
                <a:tableStyleId>{5C22544A-7EE6-4342-B048-85BDC9FD1C3A}</a:tableStyleId>
              </a:tblPr>
              <a:tblGrid>
                <a:gridCol w="2297506">
                  <a:extLst>
                    <a:ext uri="{9D8B030D-6E8A-4147-A177-3AD203B41FA5}">
                      <a16:colId xmlns:a16="http://schemas.microsoft.com/office/drawing/2014/main" val="3128400251"/>
                    </a:ext>
                  </a:extLst>
                </a:gridCol>
                <a:gridCol w="2297506">
                  <a:extLst>
                    <a:ext uri="{9D8B030D-6E8A-4147-A177-3AD203B41FA5}">
                      <a16:colId xmlns:a16="http://schemas.microsoft.com/office/drawing/2014/main" val="1002191864"/>
                    </a:ext>
                  </a:extLst>
                </a:gridCol>
                <a:gridCol w="2297506">
                  <a:extLst>
                    <a:ext uri="{9D8B030D-6E8A-4147-A177-3AD203B41FA5}">
                      <a16:colId xmlns:a16="http://schemas.microsoft.com/office/drawing/2014/main" val="2733640901"/>
                    </a:ext>
                  </a:extLst>
                </a:gridCol>
              </a:tblGrid>
              <a:tr h="774287">
                <a:tc>
                  <a:txBody>
                    <a:bodyPr/>
                    <a:lstStyle/>
                    <a:p>
                      <a:r>
                        <a:rPr lang="cs-CZ" dirty="0"/>
                        <a:t>Výčet kontaktovaných krajů</a:t>
                      </a:r>
                    </a:p>
                  </a:txBody>
                  <a:tcPr/>
                </a:tc>
                <a:tc>
                  <a:txBody>
                    <a:bodyPr/>
                    <a:lstStyle/>
                    <a:p>
                      <a:r>
                        <a:rPr lang="en-GB" dirty="0"/>
                        <a:t>Po</a:t>
                      </a:r>
                      <a:r>
                        <a:rPr lang="cs-CZ" dirty="0"/>
                        <a:t>čet došlých odpovědí</a:t>
                      </a:r>
                    </a:p>
                  </a:txBody>
                  <a:tcPr/>
                </a:tc>
                <a:tc>
                  <a:txBody>
                    <a:bodyPr/>
                    <a:lstStyle/>
                    <a:p>
                      <a:r>
                        <a:rPr lang="cs-CZ" dirty="0"/>
                        <a:t>Důvod uvolnění (počítáno podle škol)</a:t>
                      </a:r>
                    </a:p>
                  </a:txBody>
                  <a:tcPr/>
                </a:tc>
                <a:extLst>
                  <a:ext uri="{0D108BD9-81ED-4DB2-BD59-A6C34878D82A}">
                    <a16:rowId xmlns:a16="http://schemas.microsoft.com/office/drawing/2014/main" val="2616901081"/>
                  </a:ext>
                </a:extLst>
              </a:tr>
              <a:tr h="1006573">
                <a:tc>
                  <a:txBody>
                    <a:bodyPr/>
                    <a:lstStyle/>
                    <a:p>
                      <a:r>
                        <a:rPr lang="cs-CZ" dirty="0"/>
                        <a:t>Vysočina</a:t>
                      </a:r>
                    </a:p>
                  </a:txBody>
                  <a:tcPr/>
                </a:tc>
                <a:tc>
                  <a:txBody>
                    <a:bodyPr/>
                    <a:lstStyle/>
                    <a:p>
                      <a:r>
                        <a:rPr lang="cs-CZ" dirty="0"/>
                        <a:t>12</a:t>
                      </a:r>
                    </a:p>
                  </a:txBody>
                  <a:tcPr/>
                </a:tc>
                <a:tc>
                  <a:txBody>
                    <a:bodyPr/>
                    <a:lstStyle/>
                    <a:p>
                      <a:r>
                        <a:rPr lang="cs-CZ" dirty="0"/>
                        <a:t>2x tělesné, 10x </a:t>
                      </a:r>
                      <a:r>
                        <a:rPr lang="en-GB" dirty="0"/>
                        <a:t>*</a:t>
                      </a:r>
                      <a:endParaRPr lang="cs-CZ" dirty="0"/>
                    </a:p>
                  </a:txBody>
                  <a:tcPr/>
                </a:tc>
                <a:extLst>
                  <a:ext uri="{0D108BD9-81ED-4DB2-BD59-A6C34878D82A}">
                    <a16:rowId xmlns:a16="http://schemas.microsoft.com/office/drawing/2014/main" val="2355192260"/>
                  </a:ext>
                </a:extLst>
              </a:tr>
              <a:tr h="1006573">
                <a:tc>
                  <a:txBody>
                    <a:bodyPr/>
                    <a:lstStyle/>
                    <a:p>
                      <a:r>
                        <a:rPr lang="cs-CZ" dirty="0"/>
                        <a:t>Zlínský</a:t>
                      </a:r>
                    </a:p>
                  </a:txBody>
                  <a:tcPr/>
                </a:tc>
                <a:tc>
                  <a:txBody>
                    <a:bodyPr/>
                    <a:lstStyle/>
                    <a:p>
                      <a:r>
                        <a:rPr lang="cs-CZ" dirty="0"/>
                        <a:t>1</a:t>
                      </a:r>
                    </a:p>
                  </a:txBody>
                  <a:tcPr/>
                </a:tc>
                <a:tc>
                  <a:txBody>
                    <a:bodyPr/>
                    <a:lstStyle/>
                    <a:p>
                      <a:r>
                        <a:rPr lang="cs-CZ" dirty="0"/>
                        <a:t>1x jiné – transplantace</a:t>
                      </a:r>
                    </a:p>
                  </a:txBody>
                  <a:tcPr/>
                </a:tc>
                <a:extLst>
                  <a:ext uri="{0D108BD9-81ED-4DB2-BD59-A6C34878D82A}">
                    <a16:rowId xmlns:a16="http://schemas.microsoft.com/office/drawing/2014/main" val="3723117150"/>
                  </a:ext>
                </a:extLst>
              </a:tr>
            </a:tbl>
          </a:graphicData>
        </a:graphic>
      </p:graphicFrame>
    </p:spTree>
    <p:extLst>
      <p:ext uri="{BB962C8B-B14F-4D97-AF65-F5344CB8AC3E}">
        <p14:creationId xmlns:p14="http://schemas.microsoft.com/office/powerpoint/2010/main" val="22453618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3AF988-3FBE-44B5-A5C2-80111B42218C}"/>
              </a:ext>
            </a:extLst>
          </p:cNvPr>
          <p:cNvSpPr>
            <a:spLocks noGrp="1"/>
          </p:cNvSpPr>
          <p:nvPr>
            <p:ph type="title"/>
          </p:nvPr>
        </p:nvSpPr>
        <p:spPr/>
        <p:txBody>
          <a:bodyPr/>
          <a:lstStyle/>
          <a:p>
            <a:r>
              <a:rPr lang="cs-CZ" dirty="0"/>
              <a:t>Zdravotní tělesná výchova</a:t>
            </a:r>
            <a:br>
              <a:rPr lang="cs-CZ" dirty="0"/>
            </a:br>
            <a:r>
              <a:rPr lang="cs-CZ" dirty="0"/>
              <a:t/>
            </a:r>
            <a:br>
              <a:rPr lang="cs-CZ" dirty="0"/>
            </a:br>
            <a:r>
              <a:rPr lang="cs-CZ" dirty="0"/>
              <a:t>1/4</a:t>
            </a:r>
          </a:p>
        </p:txBody>
      </p:sp>
      <p:sp>
        <p:nvSpPr>
          <p:cNvPr id="3" name="Zástupný symbol pro obsah 2">
            <a:extLst>
              <a:ext uri="{FF2B5EF4-FFF2-40B4-BE49-F238E27FC236}">
                <a16:creationId xmlns:a16="http://schemas.microsoft.com/office/drawing/2014/main" id="{B614C194-A906-4859-B2CD-D63C229B3255}"/>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BCFBF7CE-8541-4802-AAB2-F018D8001E46}"/>
              </a:ext>
            </a:extLst>
          </p:cNvPr>
          <p:cNvGraphicFramePr>
            <a:graphicFrameLocks/>
          </p:cNvGraphicFramePr>
          <p:nvPr>
            <p:extLst>
              <p:ext uri="{D42A27DB-BD31-4B8C-83A1-F6EECF244321}">
                <p14:modId xmlns:p14="http://schemas.microsoft.com/office/powerpoint/2010/main" val="1041178911"/>
              </p:ext>
            </p:extLst>
          </p:nvPr>
        </p:nvGraphicFramePr>
        <p:xfrm>
          <a:off x="3868737" y="474980"/>
          <a:ext cx="7315731" cy="6038779"/>
        </p:xfrm>
        <a:graphic>
          <a:graphicData uri="http://schemas.openxmlformats.org/drawingml/2006/table">
            <a:tbl>
              <a:tblPr firstRow="1" bandRow="1">
                <a:tableStyleId>{5C22544A-7EE6-4342-B048-85BDC9FD1C3A}</a:tableStyleId>
              </a:tblPr>
              <a:tblGrid>
                <a:gridCol w="2438577">
                  <a:extLst>
                    <a:ext uri="{9D8B030D-6E8A-4147-A177-3AD203B41FA5}">
                      <a16:colId xmlns:a16="http://schemas.microsoft.com/office/drawing/2014/main" val="3128400251"/>
                    </a:ext>
                  </a:extLst>
                </a:gridCol>
                <a:gridCol w="2438577">
                  <a:extLst>
                    <a:ext uri="{9D8B030D-6E8A-4147-A177-3AD203B41FA5}">
                      <a16:colId xmlns:a16="http://schemas.microsoft.com/office/drawing/2014/main" val="2733640901"/>
                    </a:ext>
                  </a:extLst>
                </a:gridCol>
                <a:gridCol w="2438577">
                  <a:extLst>
                    <a:ext uri="{9D8B030D-6E8A-4147-A177-3AD203B41FA5}">
                      <a16:colId xmlns:a16="http://schemas.microsoft.com/office/drawing/2014/main" val="1728188709"/>
                    </a:ext>
                  </a:extLst>
                </a:gridCol>
              </a:tblGrid>
              <a:tr h="838307">
                <a:tc>
                  <a:txBody>
                    <a:bodyPr/>
                    <a:lstStyle/>
                    <a:p>
                      <a:r>
                        <a:rPr lang="cs-CZ" dirty="0"/>
                        <a:t>Výčet kontaktovaných krajů</a:t>
                      </a:r>
                    </a:p>
                  </a:txBody>
                  <a:tcPr/>
                </a:tc>
                <a:tc>
                  <a:txBody>
                    <a:bodyPr/>
                    <a:lstStyle/>
                    <a:p>
                      <a:r>
                        <a:rPr lang="cs-CZ" dirty="0"/>
                        <a:t>Zdravotní tělesná výchova</a:t>
                      </a:r>
                    </a:p>
                  </a:txBody>
                  <a:tcPr/>
                </a:tc>
                <a:tc>
                  <a:txBody>
                    <a:bodyPr/>
                    <a:lstStyle/>
                    <a:p>
                      <a:r>
                        <a:rPr lang="cs-CZ" dirty="0"/>
                        <a:t>Výčet škol</a:t>
                      </a:r>
                    </a:p>
                  </a:txBody>
                  <a:tcPr/>
                </a:tc>
                <a:extLst>
                  <a:ext uri="{0D108BD9-81ED-4DB2-BD59-A6C34878D82A}">
                    <a16:rowId xmlns:a16="http://schemas.microsoft.com/office/drawing/2014/main" val="2616901081"/>
                  </a:ext>
                </a:extLst>
              </a:tr>
              <a:tr h="451396">
                <a:tc>
                  <a:txBody>
                    <a:bodyPr/>
                    <a:lstStyle/>
                    <a:p>
                      <a:r>
                        <a:rPr lang="cs-CZ" dirty="0"/>
                        <a:t>Jihočeský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1</a:t>
                      </a:r>
                    </a:p>
                  </a:txBody>
                  <a:tcPr/>
                </a:tc>
                <a:tc>
                  <a:txBody>
                    <a:bodyPr/>
                    <a:lstStyle/>
                    <a:p>
                      <a:pPr marL="285750" indent="-285750">
                        <a:buFontTx/>
                        <a:buChar char="-"/>
                      </a:pPr>
                      <a:r>
                        <a:rPr lang="cs-CZ" dirty="0"/>
                        <a:t>Základní škola Sira Nicholase </a:t>
                      </a:r>
                      <a:r>
                        <a:rPr lang="cs-CZ" dirty="0" err="1"/>
                        <a:t>Wintona</a:t>
                      </a:r>
                      <a:r>
                        <a:rPr lang="cs-CZ" dirty="0"/>
                        <a:t> Kunžak, náměstí Komenského 237, 378 62 – Kunžak</a:t>
                      </a:r>
                    </a:p>
                  </a:txBody>
                  <a:tcPr/>
                </a:tc>
                <a:extLst>
                  <a:ext uri="{0D108BD9-81ED-4DB2-BD59-A6C34878D82A}">
                    <a16:rowId xmlns:a16="http://schemas.microsoft.com/office/drawing/2014/main" val="2776513923"/>
                  </a:ext>
                </a:extLst>
              </a:tr>
              <a:tr h="451396">
                <a:tc>
                  <a:txBody>
                    <a:bodyPr/>
                    <a:lstStyle/>
                    <a:p>
                      <a:r>
                        <a:rPr lang="cs-CZ" dirty="0"/>
                        <a:t>Královéhradecký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0 (2x </a:t>
                      </a:r>
                      <a:r>
                        <a:rPr lang="en-GB" dirty="0"/>
                        <a:t>*</a:t>
                      </a:r>
                      <a:r>
                        <a:rPr lang="cs-CZ" dirty="0"/>
                        <a:t>)</a:t>
                      </a:r>
                    </a:p>
                  </a:txBody>
                  <a:tcPr/>
                </a:tc>
                <a:tc>
                  <a:txBody>
                    <a:bodyPr/>
                    <a:lstStyle/>
                    <a:p>
                      <a:pPr marL="285750" indent="-285750">
                        <a:buFontTx/>
                        <a:buChar char="-"/>
                      </a:pPr>
                      <a:endParaRPr lang="cs-CZ" dirty="0"/>
                    </a:p>
                  </a:txBody>
                  <a:tcPr/>
                </a:tc>
                <a:extLst>
                  <a:ext uri="{0D108BD9-81ED-4DB2-BD59-A6C34878D82A}">
                    <a16:rowId xmlns:a16="http://schemas.microsoft.com/office/drawing/2014/main" val="506247499"/>
                  </a:ext>
                </a:extLst>
              </a:tr>
              <a:tr h="451396">
                <a:tc>
                  <a:txBody>
                    <a:bodyPr/>
                    <a:lstStyle/>
                    <a:p>
                      <a:r>
                        <a:rPr lang="cs-CZ" dirty="0"/>
                        <a:t>Plzeňský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0</a:t>
                      </a:r>
                    </a:p>
                  </a:txBody>
                  <a:tcPr/>
                </a:tc>
                <a:tc>
                  <a:txBody>
                    <a:bodyPr/>
                    <a:lstStyle/>
                    <a:p>
                      <a:pPr marL="285750" indent="-285750">
                        <a:buFontTx/>
                        <a:buChar char="-"/>
                      </a:pPr>
                      <a:endParaRPr lang="cs-CZ" dirty="0"/>
                    </a:p>
                  </a:txBody>
                  <a:tcPr/>
                </a:tc>
                <a:extLst>
                  <a:ext uri="{0D108BD9-81ED-4DB2-BD59-A6C34878D82A}">
                    <a16:rowId xmlns:a16="http://schemas.microsoft.com/office/drawing/2014/main" val="2400088686"/>
                  </a:ext>
                </a:extLst>
              </a:tr>
              <a:tr h="451396">
                <a:tc>
                  <a:txBody>
                    <a:bodyPr/>
                    <a:lstStyle/>
                    <a:p>
                      <a:r>
                        <a:rPr lang="cs-CZ" dirty="0"/>
                        <a:t>Praha</a:t>
                      </a:r>
                    </a:p>
                  </a:txBody>
                  <a:tcPr/>
                </a:tc>
                <a:tc>
                  <a:txBody>
                    <a:bodyPr/>
                    <a:lstStyle/>
                    <a:p>
                      <a:r>
                        <a:rPr lang="cs-CZ" dirty="0"/>
                        <a:t>0 </a:t>
                      </a:r>
                    </a:p>
                    <a:p>
                      <a:endParaRPr lang="cs-CZ" dirty="0"/>
                    </a:p>
                    <a:p>
                      <a:r>
                        <a:rPr lang="cs-CZ" dirty="0"/>
                        <a:t>(2x v rámci kroužku)</a:t>
                      </a:r>
                    </a:p>
                    <a:p>
                      <a:endParaRPr lang="cs-CZ" dirty="0"/>
                    </a:p>
                    <a:p>
                      <a:r>
                        <a:rPr lang="cs-CZ" dirty="0"/>
                        <a:t>(1x nepovinný předmět kondiční </a:t>
                      </a:r>
                      <a:r>
                        <a:rPr lang="cs-CZ" dirty="0" err="1"/>
                        <a:t>tv</a:t>
                      </a:r>
                      <a:r>
                        <a:rPr lang="cs-CZ" dirty="0"/>
                        <a:t> – 3 hodiny týdně pro skupiny dětí 1,2 hodiny týdně na dítě 3.-7. ročník)</a:t>
                      </a:r>
                    </a:p>
                  </a:txBody>
                  <a:tcPr/>
                </a:tc>
                <a:tc>
                  <a:txBody>
                    <a:bodyPr/>
                    <a:lstStyle/>
                    <a:p>
                      <a:pPr marL="285750" indent="-285750">
                        <a:buFontTx/>
                        <a:buChar char="-"/>
                      </a:pPr>
                      <a:r>
                        <a:rPr lang="cs-CZ" dirty="0"/>
                        <a:t>Základní škola, Praha 4, Ke Kateřinkám 1400 </a:t>
                      </a:r>
                    </a:p>
                    <a:p>
                      <a:pPr marL="285750" indent="-285750">
                        <a:buFontTx/>
                        <a:buChar char="-"/>
                      </a:pPr>
                      <a:r>
                        <a:rPr lang="cs-CZ" dirty="0"/>
                        <a:t>Základní škola Meteorologická</a:t>
                      </a:r>
                    </a:p>
                    <a:p>
                      <a:pPr marL="0" indent="0">
                        <a:buFontTx/>
                        <a:buNone/>
                      </a:pPr>
                      <a:endParaRPr lang="cs-CZ" dirty="0"/>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cs-CZ" dirty="0"/>
                        <a:t>Základní škola a mateřská škola, Praha 3, Chelčického 43/2614</a:t>
                      </a:r>
                    </a:p>
                  </a:txBody>
                  <a:tcPr/>
                </a:tc>
                <a:extLst>
                  <a:ext uri="{0D108BD9-81ED-4DB2-BD59-A6C34878D82A}">
                    <a16:rowId xmlns:a16="http://schemas.microsoft.com/office/drawing/2014/main" val="3650229659"/>
                  </a:ext>
                </a:extLst>
              </a:tr>
            </a:tbl>
          </a:graphicData>
        </a:graphic>
      </p:graphicFrame>
    </p:spTree>
    <p:extLst>
      <p:ext uri="{BB962C8B-B14F-4D97-AF65-F5344CB8AC3E}">
        <p14:creationId xmlns:p14="http://schemas.microsoft.com/office/powerpoint/2010/main" val="32519168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FA830F-43C4-439D-AD43-3C5F52366C64}"/>
              </a:ext>
            </a:extLst>
          </p:cNvPr>
          <p:cNvSpPr>
            <a:spLocks noGrp="1"/>
          </p:cNvSpPr>
          <p:nvPr>
            <p:ph type="title"/>
          </p:nvPr>
        </p:nvSpPr>
        <p:spPr/>
        <p:txBody>
          <a:bodyPr/>
          <a:lstStyle/>
          <a:p>
            <a:r>
              <a:rPr lang="cs-CZ" dirty="0"/>
              <a:t>Zdravotní tělesná výchova</a:t>
            </a:r>
            <a:br>
              <a:rPr lang="cs-CZ" dirty="0"/>
            </a:br>
            <a:r>
              <a:rPr lang="cs-CZ" dirty="0"/>
              <a:t/>
            </a:r>
            <a:br>
              <a:rPr lang="cs-CZ" dirty="0"/>
            </a:br>
            <a:r>
              <a:rPr lang="cs-CZ" dirty="0"/>
              <a:t>2/4</a:t>
            </a:r>
          </a:p>
        </p:txBody>
      </p:sp>
      <p:sp>
        <p:nvSpPr>
          <p:cNvPr id="3" name="Zástupný symbol pro obsah 2">
            <a:extLst>
              <a:ext uri="{FF2B5EF4-FFF2-40B4-BE49-F238E27FC236}">
                <a16:creationId xmlns:a16="http://schemas.microsoft.com/office/drawing/2014/main" id="{53F0A05C-3E09-4FA7-B22E-38C267B3A5F2}"/>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F118CEFB-AEBB-417E-BDCE-8E25C202ED07}"/>
              </a:ext>
            </a:extLst>
          </p:cNvPr>
          <p:cNvGraphicFramePr>
            <a:graphicFrameLocks/>
          </p:cNvGraphicFramePr>
          <p:nvPr>
            <p:extLst>
              <p:ext uri="{D42A27DB-BD31-4B8C-83A1-F6EECF244321}">
                <p14:modId xmlns:p14="http://schemas.microsoft.com/office/powerpoint/2010/main" val="4137126132"/>
              </p:ext>
            </p:extLst>
          </p:nvPr>
        </p:nvGraphicFramePr>
        <p:xfrm>
          <a:off x="3869268" y="764994"/>
          <a:ext cx="7315731" cy="5318867"/>
        </p:xfrm>
        <a:graphic>
          <a:graphicData uri="http://schemas.openxmlformats.org/drawingml/2006/table">
            <a:tbl>
              <a:tblPr firstRow="1" bandRow="1">
                <a:tableStyleId>{5C22544A-7EE6-4342-B048-85BDC9FD1C3A}</a:tableStyleId>
              </a:tblPr>
              <a:tblGrid>
                <a:gridCol w="2438577">
                  <a:extLst>
                    <a:ext uri="{9D8B030D-6E8A-4147-A177-3AD203B41FA5}">
                      <a16:colId xmlns:a16="http://schemas.microsoft.com/office/drawing/2014/main" val="3128400251"/>
                    </a:ext>
                  </a:extLst>
                </a:gridCol>
                <a:gridCol w="2438577">
                  <a:extLst>
                    <a:ext uri="{9D8B030D-6E8A-4147-A177-3AD203B41FA5}">
                      <a16:colId xmlns:a16="http://schemas.microsoft.com/office/drawing/2014/main" val="2733640901"/>
                    </a:ext>
                  </a:extLst>
                </a:gridCol>
                <a:gridCol w="2438577">
                  <a:extLst>
                    <a:ext uri="{9D8B030D-6E8A-4147-A177-3AD203B41FA5}">
                      <a16:colId xmlns:a16="http://schemas.microsoft.com/office/drawing/2014/main" val="1728188709"/>
                    </a:ext>
                  </a:extLst>
                </a:gridCol>
              </a:tblGrid>
              <a:tr h="838307">
                <a:tc>
                  <a:txBody>
                    <a:bodyPr/>
                    <a:lstStyle/>
                    <a:p>
                      <a:r>
                        <a:rPr lang="cs-CZ" dirty="0"/>
                        <a:t>Výčet kontaktovaných krajů</a:t>
                      </a:r>
                    </a:p>
                  </a:txBody>
                  <a:tcPr/>
                </a:tc>
                <a:tc>
                  <a:txBody>
                    <a:bodyPr/>
                    <a:lstStyle/>
                    <a:p>
                      <a:r>
                        <a:rPr lang="cs-CZ" dirty="0"/>
                        <a:t>Zdravotní tělesná výchova</a:t>
                      </a:r>
                    </a:p>
                  </a:txBody>
                  <a:tcPr/>
                </a:tc>
                <a:tc>
                  <a:txBody>
                    <a:bodyPr/>
                    <a:lstStyle/>
                    <a:p>
                      <a:r>
                        <a:rPr lang="cs-CZ" dirty="0"/>
                        <a:t>Výčet škol</a:t>
                      </a:r>
                    </a:p>
                  </a:txBody>
                  <a:tcPr/>
                </a:tc>
                <a:extLst>
                  <a:ext uri="{0D108BD9-81ED-4DB2-BD59-A6C34878D82A}">
                    <a16:rowId xmlns:a16="http://schemas.microsoft.com/office/drawing/2014/main" val="2616901081"/>
                  </a:ext>
                </a:extLst>
              </a:tr>
              <a:tr h="2530680">
                <a:tc>
                  <a:txBody>
                    <a:bodyPr/>
                    <a:lstStyle/>
                    <a:p>
                      <a:r>
                        <a:rPr lang="cs-CZ" dirty="0"/>
                        <a:t>Středočeský</a:t>
                      </a:r>
                    </a:p>
                  </a:txBody>
                  <a:tcPr/>
                </a:tc>
                <a:tc>
                  <a:txBody>
                    <a:bodyPr/>
                    <a:lstStyle/>
                    <a:p>
                      <a:r>
                        <a:rPr lang="cs-CZ" dirty="0"/>
                        <a:t>1 (2x </a:t>
                      </a:r>
                      <a:r>
                        <a:rPr lang="en-GB" dirty="0"/>
                        <a:t>*</a:t>
                      </a:r>
                      <a:r>
                        <a:rPr lang="cs-CZ" dirty="0"/>
                        <a:t>)</a:t>
                      </a:r>
                    </a:p>
                    <a:p>
                      <a:endParaRPr lang="cs-CZ" dirty="0"/>
                    </a:p>
                    <a:p>
                      <a:r>
                        <a:rPr lang="cs-CZ" dirty="0"/>
                        <a:t>(1x pouze jako zájmový útvar)</a:t>
                      </a:r>
                    </a:p>
                    <a:p>
                      <a:endParaRPr lang="cs-CZ" dirty="0"/>
                    </a:p>
                    <a:p>
                      <a:r>
                        <a:rPr lang="cs-CZ" dirty="0"/>
                        <a:t>(1x pouze integrované do TV)</a:t>
                      </a:r>
                    </a:p>
                  </a:txBody>
                  <a:tcPr/>
                </a:tc>
                <a:tc>
                  <a:txBody>
                    <a:bodyPr/>
                    <a:lstStyle/>
                    <a:p>
                      <a:pPr marL="285750" indent="-285750">
                        <a:buFontTx/>
                        <a:buChar char="-"/>
                      </a:pPr>
                      <a:r>
                        <a:rPr lang="cs-CZ" dirty="0"/>
                        <a:t>Základní škola T. G. Masaryka a Mateřská škola, Školní 300, 280 02 Poříčany</a:t>
                      </a:r>
                    </a:p>
                    <a:p>
                      <a:pPr marL="285750" indent="-285750">
                        <a:buFontTx/>
                        <a:buChar char="-"/>
                      </a:pPr>
                      <a:endParaRPr lang="cs-CZ" dirty="0"/>
                    </a:p>
                    <a:p>
                      <a:pPr marL="285750" indent="-285750">
                        <a:buFontTx/>
                        <a:buChar char="-"/>
                      </a:pPr>
                      <a:r>
                        <a:rPr lang="cs-CZ" dirty="0"/>
                        <a:t>Základní škola Zásmuky, Komenského náměstí 94</a:t>
                      </a:r>
                    </a:p>
                    <a:p>
                      <a:pPr marL="285750" indent="-285750">
                        <a:buFontTx/>
                        <a:buChar char="-"/>
                      </a:pPr>
                      <a:endParaRPr lang="cs-CZ" dirty="0"/>
                    </a:p>
                    <a:p>
                      <a:pPr marL="285750" indent="-285750">
                        <a:buFontTx/>
                        <a:buChar char="-"/>
                      </a:pPr>
                      <a:r>
                        <a:rPr lang="cs-CZ" dirty="0"/>
                        <a:t>Základní škola Zlonice, okres Kladno, Komenského 305, 27371 Zlonice</a:t>
                      </a:r>
                    </a:p>
                  </a:txBody>
                  <a:tcPr/>
                </a:tc>
                <a:extLst>
                  <a:ext uri="{0D108BD9-81ED-4DB2-BD59-A6C34878D82A}">
                    <a16:rowId xmlns:a16="http://schemas.microsoft.com/office/drawing/2014/main" val="3705990053"/>
                  </a:ext>
                </a:extLst>
              </a:tr>
            </a:tbl>
          </a:graphicData>
        </a:graphic>
      </p:graphicFrame>
    </p:spTree>
    <p:extLst>
      <p:ext uri="{BB962C8B-B14F-4D97-AF65-F5344CB8AC3E}">
        <p14:creationId xmlns:p14="http://schemas.microsoft.com/office/powerpoint/2010/main" val="20126148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BED1C6-5568-4960-90DE-1DC5E04CB353}"/>
              </a:ext>
            </a:extLst>
          </p:cNvPr>
          <p:cNvSpPr>
            <a:spLocks noGrp="1"/>
          </p:cNvSpPr>
          <p:nvPr>
            <p:ph type="title"/>
          </p:nvPr>
        </p:nvSpPr>
        <p:spPr/>
        <p:txBody>
          <a:bodyPr/>
          <a:lstStyle/>
          <a:p>
            <a:r>
              <a:rPr lang="cs-CZ" dirty="0"/>
              <a:t>Zdravotní tělesná výchova</a:t>
            </a:r>
            <a:br>
              <a:rPr lang="cs-CZ" dirty="0"/>
            </a:br>
            <a:r>
              <a:rPr lang="cs-CZ" dirty="0"/>
              <a:t/>
            </a:r>
            <a:br>
              <a:rPr lang="cs-CZ" dirty="0"/>
            </a:br>
            <a:r>
              <a:rPr lang="cs-CZ" dirty="0"/>
              <a:t>3/4</a:t>
            </a:r>
          </a:p>
        </p:txBody>
      </p:sp>
      <p:sp>
        <p:nvSpPr>
          <p:cNvPr id="3" name="Zástupný symbol pro obsah 2">
            <a:extLst>
              <a:ext uri="{FF2B5EF4-FFF2-40B4-BE49-F238E27FC236}">
                <a16:creationId xmlns:a16="http://schemas.microsoft.com/office/drawing/2014/main" id="{006E6A50-F8D9-4C87-80BF-1527A26199F1}"/>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61A34D25-D689-4399-ADA6-0B47A8727C3C}"/>
              </a:ext>
            </a:extLst>
          </p:cNvPr>
          <p:cNvGraphicFramePr>
            <a:graphicFrameLocks/>
          </p:cNvGraphicFramePr>
          <p:nvPr>
            <p:extLst>
              <p:ext uri="{D42A27DB-BD31-4B8C-83A1-F6EECF244321}">
                <p14:modId xmlns:p14="http://schemas.microsoft.com/office/powerpoint/2010/main" val="2652260995"/>
              </p:ext>
            </p:extLst>
          </p:nvPr>
        </p:nvGraphicFramePr>
        <p:xfrm>
          <a:off x="3868737" y="497282"/>
          <a:ext cx="7315731" cy="5318867"/>
        </p:xfrm>
        <a:graphic>
          <a:graphicData uri="http://schemas.openxmlformats.org/drawingml/2006/table">
            <a:tbl>
              <a:tblPr firstRow="1" bandRow="1">
                <a:tableStyleId>{5C22544A-7EE6-4342-B048-85BDC9FD1C3A}</a:tableStyleId>
              </a:tblPr>
              <a:tblGrid>
                <a:gridCol w="2438577">
                  <a:extLst>
                    <a:ext uri="{9D8B030D-6E8A-4147-A177-3AD203B41FA5}">
                      <a16:colId xmlns:a16="http://schemas.microsoft.com/office/drawing/2014/main" val="3128400251"/>
                    </a:ext>
                  </a:extLst>
                </a:gridCol>
                <a:gridCol w="2438577">
                  <a:extLst>
                    <a:ext uri="{9D8B030D-6E8A-4147-A177-3AD203B41FA5}">
                      <a16:colId xmlns:a16="http://schemas.microsoft.com/office/drawing/2014/main" val="2733640901"/>
                    </a:ext>
                  </a:extLst>
                </a:gridCol>
                <a:gridCol w="2438577">
                  <a:extLst>
                    <a:ext uri="{9D8B030D-6E8A-4147-A177-3AD203B41FA5}">
                      <a16:colId xmlns:a16="http://schemas.microsoft.com/office/drawing/2014/main" val="1728188709"/>
                    </a:ext>
                  </a:extLst>
                </a:gridCol>
              </a:tblGrid>
              <a:tr h="838307">
                <a:tc>
                  <a:txBody>
                    <a:bodyPr/>
                    <a:lstStyle/>
                    <a:p>
                      <a:r>
                        <a:rPr lang="cs-CZ" dirty="0"/>
                        <a:t>Výčet kontaktovaných krajů</a:t>
                      </a:r>
                    </a:p>
                  </a:txBody>
                  <a:tcPr/>
                </a:tc>
                <a:tc>
                  <a:txBody>
                    <a:bodyPr/>
                    <a:lstStyle/>
                    <a:p>
                      <a:r>
                        <a:rPr lang="cs-CZ" dirty="0"/>
                        <a:t>Zdravotní tělesná výchova</a:t>
                      </a:r>
                    </a:p>
                  </a:txBody>
                  <a:tcPr/>
                </a:tc>
                <a:tc>
                  <a:txBody>
                    <a:bodyPr/>
                    <a:lstStyle/>
                    <a:p>
                      <a:r>
                        <a:rPr lang="cs-CZ" dirty="0"/>
                        <a:t>Výčet škol</a:t>
                      </a:r>
                    </a:p>
                  </a:txBody>
                  <a:tcPr/>
                </a:tc>
                <a:extLst>
                  <a:ext uri="{0D108BD9-81ED-4DB2-BD59-A6C34878D82A}">
                    <a16:rowId xmlns:a16="http://schemas.microsoft.com/office/drawing/2014/main" val="2616901081"/>
                  </a:ext>
                </a:extLst>
              </a:tr>
              <a:tr h="320755">
                <a:tc>
                  <a:txBody>
                    <a:bodyPr/>
                    <a:lstStyle/>
                    <a:p>
                      <a:r>
                        <a:rPr lang="cs-CZ" dirty="0"/>
                        <a:t>Ústecký</a:t>
                      </a:r>
                    </a:p>
                  </a:txBody>
                  <a:tcPr/>
                </a:tc>
                <a:tc>
                  <a:txBody>
                    <a:bodyPr/>
                    <a:lstStyle/>
                    <a:p>
                      <a:r>
                        <a:rPr lang="cs-CZ" dirty="0"/>
                        <a:t>3 </a:t>
                      </a:r>
                    </a:p>
                    <a:p>
                      <a:endParaRPr lang="cs-CZ" dirty="0"/>
                    </a:p>
                    <a:p>
                      <a:r>
                        <a:rPr lang="cs-CZ" dirty="0"/>
                        <a:t>(1x ano/ne)</a:t>
                      </a:r>
                    </a:p>
                  </a:txBody>
                  <a:tcPr/>
                </a:tc>
                <a:tc>
                  <a:txBody>
                    <a:bodyPr/>
                    <a:lstStyle/>
                    <a:p>
                      <a:pPr marL="285750" indent="-285750">
                        <a:buFontTx/>
                        <a:buChar char="-"/>
                      </a:pPr>
                      <a:r>
                        <a:rPr lang="cs-CZ" dirty="0"/>
                        <a:t>Speciální základní škola a Praktická škola, Šluknov, Tyršova 710, příspěvková organizace</a:t>
                      </a:r>
                    </a:p>
                    <a:p>
                      <a:pPr marL="285750" indent="-285750">
                        <a:buFontTx/>
                        <a:buChar char="-"/>
                      </a:pPr>
                      <a:r>
                        <a:rPr lang="cs-CZ" dirty="0"/>
                        <a:t>Základní škola Chomutov, Akademika Heyrovského</a:t>
                      </a:r>
                    </a:p>
                    <a:p>
                      <a:pPr marL="285750" indent="-285750">
                        <a:buFontTx/>
                        <a:buChar char="-"/>
                      </a:pPr>
                      <a:r>
                        <a:rPr lang="pt-BR" dirty="0"/>
                        <a:t>Základní škola Litoměřice, Na Valech 53</a:t>
                      </a:r>
                      <a:endParaRPr lang="cs-CZ" dirty="0"/>
                    </a:p>
                    <a:p>
                      <a:pPr marL="0" indent="0">
                        <a:buFontTx/>
                        <a:buNone/>
                      </a:pPr>
                      <a:endParaRPr lang="cs-CZ" dirty="0"/>
                    </a:p>
                    <a:p>
                      <a:pPr marL="285750" indent="-285750">
                        <a:buFontTx/>
                        <a:buChar char="-"/>
                      </a:pPr>
                      <a:r>
                        <a:rPr lang="cs-CZ" dirty="0"/>
                        <a:t>Základní škola Údlice</a:t>
                      </a:r>
                    </a:p>
                  </a:txBody>
                  <a:tcPr/>
                </a:tc>
                <a:extLst>
                  <a:ext uri="{0D108BD9-81ED-4DB2-BD59-A6C34878D82A}">
                    <a16:rowId xmlns:a16="http://schemas.microsoft.com/office/drawing/2014/main" val="3741027077"/>
                  </a:ext>
                </a:extLst>
              </a:tr>
            </a:tbl>
          </a:graphicData>
        </a:graphic>
      </p:graphicFrame>
    </p:spTree>
    <p:extLst>
      <p:ext uri="{BB962C8B-B14F-4D97-AF65-F5344CB8AC3E}">
        <p14:creationId xmlns:p14="http://schemas.microsoft.com/office/powerpoint/2010/main" val="28599182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C82723-D88D-4E7C-A252-8D21D793337C}"/>
              </a:ext>
            </a:extLst>
          </p:cNvPr>
          <p:cNvSpPr>
            <a:spLocks noGrp="1"/>
          </p:cNvSpPr>
          <p:nvPr>
            <p:ph type="title"/>
          </p:nvPr>
        </p:nvSpPr>
        <p:spPr/>
        <p:txBody>
          <a:bodyPr/>
          <a:lstStyle/>
          <a:p>
            <a:r>
              <a:rPr lang="cs-CZ" dirty="0"/>
              <a:t>Zdravotní tělesná výchova</a:t>
            </a:r>
            <a:br>
              <a:rPr lang="cs-CZ" dirty="0"/>
            </a:br>
            <a:r>
              <a:rPr lang="cs-CZ" dirty="0"/>
              <a:t/>
            </a:r>
            <a:br>
              <a:rPr lang="cs-CZ" dirty="0"/>
            </a:br>
            <a:r>
              <a:rPr lang="cs-CZ" dirty="0"/>
              <a:t>4/4</a:t>
            </a:r>
          </a:p>
        </p:txBody>
      </p:sp>
      <p:sp>
        <p:nvSpPr>
          <p:cNvPr id="3" name="Zástupný symbol pro obsah 2">
            <a:extLst>
              <a:ext uri="{FF2B5EF4-FFF2-40B4-BE49-F238E27FC236}">
                <a16:creationId xmlns:a16="http://schemas.microsoft.com/office/drawing/2014/main" id="{B93C8A1B-1752-477C-9FC3-E8DAA58D0A77}"/>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E58346EB-11EF-4E37-BD75-42D1C7D8C4C0}"/>
              </a:ext>
            </a:extLst>
          </p:cNvPr>
          <p:cNvGraphicFramePr>
            <a:graphicFrameLocks/>
          </p:cNvGraphicFramePr>
          <p:nvPr>
            <p:extLst>
              <p:ext uri="{D42A27DB-BD31-4B8C-83A1-F6EECF244321}">
                <p14:modId xmlns:p14="http://schemas.microsoft.com/office/powerpoint/2010/main" val="255110762"/>
              </p:ext>
            </p:extLst>
          </p:nvPr>
        </p:nvGraphicFramePr>
        <p:xfrm>
          <a:off x="3869268" y="864108"/>
          <a:ext cx="7315731" cy="3032867"/>
        </p:xfrm>
        <a:graphic>
          <a:graphicData uri="http://schemas.openxmlformats.org/drawingml/2006/table">
            <a:tbl>
              <a:tblPr firstRow="1" bandRow="1">
                <a:tableStyleId>{5C22544A-7EE6-4342-B048-85BDC9FD1C3A}</a:tableStyleId>
              </a:tblPr>
              <a:tblGrid>
                <a:gridCol w="2438577">
                  <a:extLst>
                    <a:ext uri="{9D8B030D-6E8A-4147-A177-3AD203B41FA5}">
                      <a16:colId xmlns:a16="http://schemas.microsoft.com/office/drawing/2014/main" val="3128400251"/>
                    </a:ext>
                  </a:extLst>
                </a:gridCol>
                <a:gridCol w="2438577">
                  <a:extLst>
                    <a:ext uri="{9D8B030D-6E8A-4147-A177-3AD203B41FA5}">
                      <a16:colId xmlns:a16="http://schemas.microsoft.com/office/drawing/2014/main" val="2733640901"/>
                    </a:ext>
                  </a:extLst>
                </a:gridCol>
                <a:gridCol w="2438577">
                  <a:extLst>
                    <a:ext uri="{9D8B030D-6E8A-4147-A177-3AD203B41FA5}">
                      <a16:colId xmlns:a16="http://schemas.microsoft.com/office/drawing/2014/main" val="1728188709"/>
                    </a:ext>
                  </a:extLst>
                </a:gridCol>
              </a:tblGrid>
              <a:tr h="838307">
                <a:tc>
                  <a:txBody>
                    <a:bodyPr/>
                    <a:lstStyle/>
                    <a:p>
                      <a:r>
                        <a:rPr lang="cs-CZ" dirty="0"/>
                        <a:t>Výčet kontaktovaných krajů</a:t>
                      </a:r>
                    </a:p>
                  </a:txBody>
                  <a:tcPr/>
                </a:tc>
                <a:tc>
                  <a:txBody>
                    <a:bodyPr/>
                    <a:lstStyle/>
                    <a:p>
                      <a:r>
                        <a:rPr lang="cs-CZ" dirty="0"/>
                        <a:t>Zdravotní tělesná výchova</a:t>
                      </a:r>
                    </a:p>
                  </a:txBody>
                  <a:tcPr/>
                </a:tc>
                <a:tc>
                  <a:txBody>
                    <a:bodyPr/>
                    <a:lstStyle/>
                    <a:p>
                      <a:r>
                        <a:rPr lang="cs-CZ" dirty="0"/>
                        <a:t>Výčet škol</a:t>
                      </a:r>
                    </a:p>
                  </a:txBody>
                  <a:tcPr/>
                </a:tc>
                <a:extLst>
                  <a:ext uri="{0D108BD9-81ED-4DB2-BD59-A6C34878D82A}">
                    <a16:rowId xmlns:a16="http://schemas.microsoft.com/office/drawing/2014/main" val="2616901081"/>
                  </a:ext>
                </a:extLst>
              </a:tr>
              <a:tr h="320755">
                <a:tc>
                  <a:txBody>
                    <a:bodyPr/>
                    <a:lstStyle/>
                    <a:p>
                      <a:r>
                        <a:rPr lang="cs-CZ" dirty="0"/>
                        <a:t>Vysočina</a:t>
                      </a:r>
                    </a:p>
                  </a:txBody>
                  <a:tcPr/>
                </a:tc>
                <a:tc>
                  <a:txBody>
                    <a:bodyPr/>
                    <a:lstStyle/>
                    <a:p>
                      <a:r>
                        <a:rPr lang="cs-CZ" dirty="0"/>
                        <a:t>1 </a:t>
                      </a:r>
                    </a:p>
                    <a:p>
                      <a:endParaRPr lang="cs-CZ" dirty="0"/>
                    </a:p>
                    <a:p>
                      <a:r>
                        <a:rPr lang="cs-CZ" dirty="0"/>
                        <a:t>(1x ne, ale v rámci běžné TV ano)</a:t>
                      </a:r>
                    </a:p>
                  </a:txBody>
                  <a:tcPr/>
                </a:tc>
                <a:tc>
                  <a:txBody>
                    <a:bodyPr/>
                    <a:lstStyle/>
                    <a:p>
                      <a:pPr marL="285750" indent="-285750">
                        <a:buFontTx/>
                        <a:buChar char="-"/>
                      </a:pPr>
                      <a:r>
                        <a:rPr lang="cs-CZ" dirty="0"/>
                        <a:t>Základní škola Třešť</a:t>
                      </a:r>
                    </a:p>
                    <a:p>
                      <a:pPr marL="0" indent="0">
                        <a:buFontTx/>
                        <a:buNone/>
                      </a:pPr>
                      <a:endParaRPr lang="cs-CZ" dirty="0"/>
                    </a:p>
                    <a:p>
                      <a:pPr marL="285750" indent="-285750">
                        <a:buFontTx/>
                        <a:buChar char="-"/>
                      </a:pPr>
                      <a:r>
                        <a:rPr lang="cs-CZ" dirty="0"/>
                        <a:t>Základní škola a mateřská škola Kněžice</a:t>
                      </a:r>
                    </a:p>
                  </a:txBody>
                  <a:tcPr/>
                </a:tc>
                <a:extLst>
                  <a:ext uri="{0D108BD9-81ED-4DB2-BD59-A6C34878D82A}">
                    <a16:rowId xmlns:a16="http://schemas.microsoft.com/office/drawing/2014/main" val="2431535925"/>
                  </a:ext>
                </a:extLst>
              </a:tr>
              <a:tr h="320755">
                <a:tc>
                  <a:txBody>
                    <a:bodyPr/>
                    <a:lstStyle/>
                    <a:p>
                      <a:r>
                        <a:rPr lang="cs-CZ" dirty="0"/>
                        <a:t>Zlínský</a:t>
                      </a:r>
                    </a:p>
                  </a:txBody>
                  <a:tcPr/>
                </a:tc>
                <a:tc>
                  <a:txBody>
                    <a:bodyPr/>
                    <a:lstStyle/>
                    <a:p>
                      <a:r>
                        <a:rPr lang="cs-CZ" dirty="0"/>
                        <a:t>0</a:t>
                      </a:r>
                    </a:p>
                  </a:txBody>
                  <a:tcPr/>
                </a:tc>
                <a:tc>
                  <a:txBody>
                    <a:bodyPr/>
                    <a:lstStyle/>
                    <a:p>
                      <a:endParaRPr lang="cs-CZ" dirty="0"/>
                    </a:p>
                  </a:txBody>
                  <a:tcPr/>
                </a:tc>
                <a:extLst>
                  <a:ext uri="{0D108BD9-81ED-4DB2-BD59-A6C34878D82A}">
                    <a16:rowId xmlns:a16="http://schemas.microsoft.com/office/drawing/2014/main" val="1181176937"/>
                  </a:ext>
                </a:extLst>
              </a:tr>
              <a:tr h="320755">
                <a:tc>
                  <a:txBody>
                    <a:bodyPr/>
                    <a:lstStyle/>
                    <a:p>
                      <a:r>
                        <a:rPr lang="cs-CZ" dirty="0"/>
                        <a:t>CELKEM</a:t>
                      </a:r>
                    </a:p>
                  </a:txBody>
                  <a:tcPr/>
                </a:tc>
                <a:tc>
                  <a:txBody>
                    <a:bodyPr/>
                    <a:lstStyle/>
                    <a:p>
                      <a:r>
                        <a:rPr lang="cs-CZ" dirty="0"/>
                        <a:t>6</a:t>
                      </a:r>
                    </a:p>
                  </a:txBody>
                  <a:tcPr/>
                </a:tc>
                <a:tc>
                  <a:txBody>
                    <a:bodyPr/>
                    <a:lstStyle/>
                    <a:p>
                      <a:endParaRPr lang="cs-CZ" dirty="0"/>
                    </a:p>
                  </a:txBody>
                  <a:tcPr/>
                </a:tc>
                <a:extLst>
                  <a:ext uri="{0D108BD9-81ED-4DB2-BD59-A6C34878D82A}">
                    <a16:rowId xmlns:a16="http://schemas.microsoft.com/office/drawing/2014/main" val="1568380065"/>
                  </a:ext>
                </a:extLst>
              </a:tr>
            </a:tbl>
          </a:graphicData>
        </a:graphic>
      </p:graphicFrame>
    </p:spTree>
    <p:extLst>
      <p:ext uri="{BB962C8B-B14F-4D97-AF65-F5344CB8AC3E}">
        <p14:creationId xmlns:p14="http://schemas.microsoft.com/office/powerpoint/2010/main" val="30268606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4A114B-B5ED-4B72-B37C-F0F385B795EB}"/>
              </a:ext>
            </a:extLst>
          </p:cNvPr>
          <p:cNvSpPr>
            <a:spLocks noGrp="1"/>
          </p:cNvSpPr>
          <p:nvPr>
            <p:ph type="title"/>
          </p:nvPr>
        </p:nvSpPr>
        <p:spPr/>
        <p:txBody>
          <a:bodyPr/>
          <a:lstStyle/>
          <a:p>
            <a:r>
              <a:rPr lang="cs-CZ" dirty="0"/>
              <a:t>Počet dnů na odpověď</a:t>
            </a:r>
            <a:br>
              <a:rPr lang="cs-CZ" dirty="0"/>
            </a:br>
            <a:r>
              <a:rPr lang="cs-CZ" dirty="0"/>
              <a:t/>
            </a:r>
            <a:br>
              <a:rPr lang="cs-CZ" dirty="0"/>
            </a:br>
            <a:r>
              <a:rPr lang="cs-CZ" dirty="0"/>
              <a:t>1/9</a:t>
            </a:r>
          </a:p>
        </p:txBody>
      </p:sp>
      <p:sp>
        <p:nvSpPr>
          <p:cNvPr id="3" name="Zástupný symbol pro obsah 2">
            <a:extLst>
              <a:ext uri="{FF2B5EF4-FFF2-40B4-BE49-F238E27FC236}">
                <a16:creationId xmlns:a16="http://schemas.microsoft.com/office/drawing/2014/main" id="{9A1B8287-D00D-4198-AEE3-5AD639006577}"/>
              </a:ext>
            </a:extLst>
          </p:cNvPr>
          <p:cNvSpPr>
            <a:spLocks noGrp="1"/>
          </p:cNvSpPr>
          <p:nvPr>
            <p:ph idx="1"/>
          </p:nvPr>
        </p:nvSpPr>
        <p:spPr/>
        <p:txBody>
          <a:bodyPr/>
          <a:lstStyle/>
          <a:p>
            <a:endParaRPr lang="cs-CZ" dirty="0"/>
          </a:p>
        </p:txBody>
      </p:sp>
      <p:graphicFrame>
        <p:nvGraphicFramePr>
          <p:cNvPr id="4" name="Zástupný symbol pro obsah 4">
            <a:extLst>
              <a:ext uri="{FF2B5EF4-FFF2-40B4-BE49-F238E27FC236}">
                <a16:creationId xmlns:a16="http://schemas.microsoft.com/office/drawing/2014/main" id="{643A9E1C-04C6-4D80-8314-8058938C0145}"/>
              </a:ext>
            </a:extLst>
          </p:cNvPr>
          <p:cNvGraphicFramePr>
            <a:graphicFrameLocks/>
          </p:cNvGraphicFramePr>
          <p:nvPr>
            <p:extLst>
              <p:ext uri="{D42A27DB-BD31-4B8C-83A1-F6EECF244321}">
                <p14:modId xmlns:p14="http://schemas.microsoft.com/office/powerpoint/2010/main" val="4053549257"/>
              </p:ext>
            </p:extLst>
          </p:nvPr>
        </p:nvGraphicFramePr>
        <p:xfrm>
          <a:off x="3868738" y="863600"/>
          <a:ext cx="3657600" cy="388112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128400251"/>
                    </a:ext>
                  </a:extLst>
                </a:gridCol>
                <a:gridCol w="1828800">
                  <a:extLst>
                    <a:ext uri="{9D8B030D-6E8A-4147-A177-3AD203B41FA5}">
                      <a16:colId xmlns:a16="http://schemas.microsoft.com/office/drawing/2014/main" val="2733640901"/>
                    </a:ext>
                  </a:extLst>
                </a:gridCol>
              </a:tblGrid>
              <a:tr h="370840">
                <a:tc>
                  <a:txBody>
                    <a:bodyPr/>
                    <a:lstStyle/>
                    <a:p>
                      <a:r>
                        <a:rPr lang="cs-CZ" dirty="0"/>
                        <a:t>Výčet kontaktovaných krajů</a:t>
                      </a:r>
                    </a:p>
                  </a:txBody>
                  <a:tcPr/>
                </a:tc>
                <a:tc>
                  <a:txBody>
                    <a:bodyPr/>
                    <a:lstStyle/>
                    <a:p>
                      <a:r>
                        <a:rPr lang="cs-CZ" dirty="0"/>
                        <a:t>Počet dnů na odpověď v průměru</a:t>
                      </a:r>
                    </a:p>
                  </a:txBody>
                  <a:tcPr/>
                </a:tc>
                <a:extLst>
                  <a:ext uri="{0D108BD9-81ED-4DB2-BD59-A6C34878D82A}">
                    <a16:rowId xmlns:a16="http://schemas.microsoft.com/office/drawing/2014/main" val="2616901081"/>
                  </a:ext>
                </a:extLst>
              </a:tr>
              <a:tr h="370840">
                <a:tc>
                  <a:txBody>
                    <a:bodyPr/>
                    <a:lstStyle/>
                    <a:p>
                      <a:r>
                        <a:rPr lang="cs-CZ" dirty="0"/>
                        <a:t>Jihočeský</a:t>
                      </a:r>
                    </a:p>
                  </a:txBody>
                  <a:tcPr/>
                </a:tc>
                <a:tc>
                  <a:txBody>
                    <a:bodyPr/>
                    <a:lstStyle/>
                    <a:p>
                      <a:r>
                        <a:rPr lang="cs-CZ" dirty="0"/>
                        <a:t>1,7</a:t>
                      </a:r>
                    </a:p>
                  </a:txBody>
                  <a:tcPr/>
                </a:tc>
                <a:extLst>
                  <a:ext uri="{0D108BD9-81ED-4DB2-BD59-A6C34878D82A}">
                    <a16:rowId xmlns:a16="http://schemas.microsoft.com/office/drawing/2014/main" val="2776513923"/>
                  </a:ext>
                </a:extLst>
              </a:tr>
              <a:tr h="370840">
                <a:tc>
                  <a:txBody>
                    <a:bodyPr/>
                    <a:lstStyle/>
                    <a:p>
                      <a:r>
                        <a:rPr lang="cs-CZ" dirty="0"/>
                        <a:t>Královéhradecký</a:t>
                      </a:r>
                    </a:p>
                  </a:txBody>
                  <a:tcPr/>
                </a:tc>
                <a:tc>
                  <a:txBody>
                    <a:bodyPr/>
                    <a:lstStyle/>
                    <a:p>
                      <a:r>
                        <a:rPr lang="cs-CZ" dirty="0"/>
                        <a:t>3</a:t>
                      </a:r>
                    </a:p>
                  </a:txBody>
                  <a:tcPr/>
                </a:tc>
                <a:extLst>
                  <a:ext uri="{0D108BD9-81ED-4DB2-BD59-A6C34878D82A}">
                    <a16:rowId xmlns:a16="http://schemas.microsoft.com/office/drawing/2014/main" val="1258622861"/>
                  </a:ext>
                </a:extLst>
              </a:tr>
              <a:tr h="370840">
                <a:tc>
                  <a:txBody>
                    <a:bodyPr/>
                    <a:lstStyle/>
                    <a:p>
                      <a:r>
                        <a:rPr lang="cs-CZ" dirty="0"/>
                        <a:t>Plzeňský</a:t>
                      </a:r>
                    </a:p>
                  </a:txBody>
                  <a:tcPr/>
                </a:tc>
                <a:tc>
                  <a:txBody>
                    <a:bodyPr/>
                    <a:lstStyle/>
                    <a:p>
                      <a:r>
                        <a:rPr lang="cs-CZ" dirty="0"/>
                        <a:t>2</a:t>
                      </a:r>
                    </a:p>
                  </a:txBody>
                  <a:tcPr/>
                </a:tc>
                <a:extLst>
                  <a:ext uri="{0D108BD9-81ED-4DB2-BD59-A6C34878D82A}">
                    <a16:rowId xmlns:a16="http://schemas.microsoft.com/office/drawing/2014/main" val="3650229659"/>
                  </a:ext>
                </a:extLst>
              </a:tr>
              <a:tr h="370840">
                <a:tc>
                  <a:txBody>
                    <a:bodyPr/>
                    <a:lstStyle/>
                    <a:p>
                      <a:r>
                        <a:rPr lang="cs-CZ" dirty="0"/>
                        <a:t>Praha</a:t>
                      </a:r>
                    </a:p>
                  </a:txBody>
                  <a:tcPr/>
                </a:tc>
                <a:tc>
                  <a:txBody>
                    <a:bodyPr/>
                    <a:lstStyle/>
                    <a:p>
                      <a:r>
                        <a:rPr lang="cs-CZ" dirty="0"/>
                        <a:t>7</a:t>
                      </a:r>
                    </a:p>
                  </a:txBody>
                  <a:tcPr/>
                </a:tc>
                <a:extLst>
                  <a:ext uri="{0D108BD9-81ED-4DB2-BD59-A6C34878D82A}">
                    <a16:rowId xmlns:a16="http://schemas.microsoft.com/office/drawing/2014/main" val="3705990053"/>
                  </a:ext>
                </a:extLst>
              </a:tr>
              <a:tr h="370840">
                <a:tc>
                  <a:txBody>
                    <a:bodyPr/>
                    <a:lstStyle/>
                    <a:p>
                      <a:r>
                        <a:rPr lang="cs-CZ" dirty="0"/>
                        <a:t>Středočeský</a:t>
                      </a:r>
                    </a:p>
                  </a:txBody>
                  <a:tcPr/>
                </a:tc>
                <a:tc>
                  <a:txBody>
                    <a:bodyPr/>
                    <a:lstStyle/>
                    <a:p>
                      <a:r>
                        <a:rPr lang="cs-CZ" dirty="0"/>
                        <a:t>3,5</a:t>
                      </a:r>
                    </a:p>
                  </a:txBody>
                  <a:tcPr/>
                </a:tc>
                <a:extLst>
                  <a:ext uri="{0D108BD9-81ED-4DB2-BD59-A6C34878D82A}">
                    <a16:rowId xmlns:a16="http://schemas.microsoft.com/office/drawing/2014/main" val="3584136713"/>
                  </a:ext>
                </a:extLst>
              </a:tr>
              <a:tr h="370840">
                <a:tc>
                  <a:txBody>
                    <a:bodyPr/>
                    <a:lstStyle/>
                    <a:p>
                      <a:r>
                        <a:rPr lang="cs-CZ" dirty="0"/>
                        <a:t>Ústecký</a:t>
                      </a:r>
                    </a:p>
                  </a:txBody>
                  <a:tcPr/>
                </a:tc>
                <a:tc>
                  <a:txBody>
                    <a:bodyPr/>
                    <a:lstStyle/>
                    <a:p>
                      <a:r>
                        <a:rPr lang="cs-CZ" dirty="0"/>
                        <a:t>3,3</a:t>
                      </a:r>
                    </a:p>
                  </a:txBody>
                  <a:tcPr/>
                </a:tc>
                <a:extLst>
                  <a:ext uri="{0D108BD9-81ED-4DB2-BD59-A6C34878D82A}">
                    <a16:rowId xmlns:a16="http://schemas.microsoft.com/office/drawing/2014/main" val="2613858213"/>
                  </a:ext>
                </a:extLst>
              </a:tr>
              <a:tr h="370840">
                <a:tc>
                  <a:txBody>
                    <a:bodyPr/>
                    <a:lstStyle/>
                    <a:p>
                      <a:r>
                        <a:rPr lang="cs-CZ" dirty="0"/>
                        <a:t>Vysočina</a:t>
                      </a:r>
                    </a:p>
                  </a:txBody>
                  <a:tcPr/>
                </a:tc>
                <a:tc>
                  <a:txBody>
                    <a:bodyPr/>
                    <a:lstStyle/>
                    <a:p>
                      <a:r>
                        <a:rPr lang="cs-CZ" dirty="0"/>
                        <a:t>3</a:t>
                      </a:r>
                    </a:p>
                  </a:txBody>
                  <a:tcPr/>
                </a:tc>
                <a:extLst>
                  <a:ext uri="{0D108BD9-81ED-4DB2-BD59-A6C34878D82A}">
                    <a16:rowId xmlns:a16="http://schemas.microsoft.com/office/drawing/2014/main" val="3741027077"/>
                  </a:ext>
                </a:extLst>
              </a:tr>
              <a:tr h="370840">
                <a:tc>
                  <a:txBody>
                    <a:bodyPr/>
                    <a:lstStyle/>
                    <a:p>
                      <a:r>
                        <a:rPr lang="cs-CZ" dirty="0"/>
                        <a:t>Zlínský</a:t>
                      </a:r>
                    </a:p>
                  </a:txBody>
                  <a:tcPr/>
                </a:tc>
                <a:tc>
                  <a:txBody>
                    <a:bodyPr/>
                    <a:lstStyle/>
                    <a:p>
                      <a:r>
                        <a:rPr lang="cs-CZ" dirty="0"/>
                        <a:t>7</a:t>
                      </a:r>
                    </a:p>
                  </a:txBody>
                  <a:tcPr/>
                </a:tc>
                <a:extLst>
                  <a:ext uri="{0D108BD9-81ED-4DB2-BD59-A6C34878D82A}">
                    <a16:rowId xmlns:a16="http://schemas.microsoft.com/office/drawing/2014/main" val="2431535925"/>
                  </a:ext>
                </a:extLst>
              </a:tr>
            </a:tbl>
          </a:graphicData>
        </a:graphic>
      </p:graphicFrame>
    </p:spTree>
    <p:extLst>
      <p:ext uri="{BB962C8B-B14F-4D97-AF65-F5344CB8AC3E}">
        <p14:creationId xmlns:p14="http://schemas.microsoft.com/office/powerpoint/2010/main" val="33955664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AB6FE-8490-4558-BBA0-8A2D599164F0}"/>
              </a:ext>
            </a:extLst>
          </p:cNvPr>
          <p:cNvSpPr>
            <a:spLocks noGrp="1"/>
          </p:cNvSpPr>
          <p:nvPr>
            <p:ph type="title"/>
          </p:nvPr>
        </p:nvSpPr>
        <p:spPr>
          <a:xfrm>
            <a:off x="0" y="1123838"/>
            <a:ext cx="3396343" cy="4623820"/>
          </a:xfrm>
        </p:spPr>
        <p:txBody>
          <a:bodyPr/>
          <a:lstStyle/>
          <a:p>
            <a:r>
              <a:rPr lang="cs-CZ" dirty="0"/>
              <a:t>Počet dnů na odpověď</a:t>
            </a:r>
            <a:br>
              <a:rPr lang="cs-CZ" dirty="0"/>
            </a:br>
            <a:r>
              <a:rPr lang="cs-CZ" dirty="0"/>
              <a:t/>
            </a:r>
            <a:br>
              <a:rPr lang="cs-CZ" dirty="0"/>
            </a:br>
            <a:r>
              <a:rPr lang="cs-CZ" sz="3000" dirty="0"/>
              <a:t>JIHOČESKÝ KRAJ</a:t>
            </a:r>
            <a:br>
              <a:rPr lang="cs-CZ" sz="3000" dirty="0"/>
            </a:br>
            <a:r>
              <a:rPr lang="cs-CZ" sz="3000" dirty="0"/>
              <a:t/>
            </a:r>
            <a:br>
              <a:rPr lang="cs-CZ" sz="3000" dirty="0"/>
            </a:br>
            <a:r>
              <a:rPr lang="cs-CZ" sz="3000" dirty="0"/>
              <a:t>2/9</a:t>
            </a:r>
          </a:p>
        </p:txBody>
      </p:sp>
      <p:graphicFrame>
        <p:nvGraphicFramePr>
          <p:cNvPr id="9" name="Zástupný symbol pro obsah 8">
            <a:extLst>
              <a:ext uri="{FF2B5EF4-FFF2-40B4-BE49-F238E27FC236}">
                <a16:creationId xmlns:a16="http://schemas.microsoft.com/office/drawing/2014/main" id="{3698E48B-2FAC-49AE-B72F-9A1C47444A5B}"/>
              </a:ext>
            </a:extLst>
          </p:cNvPr>
          <p:cNvGraphicFramePr>
            <a:graphicFrameLocks noGrp="1"/>
          </p:cNvGraphicFramePr>
          <p:nvPr>
            <p:ph idx="1"/>
            <p:extLst>
              <p:ext uri="{D42A27DB-BD31-4B8C-83A1-F6EECF244321}">
                <p14:modId xmlns:p14="http://schemas.microsoft.com/office/powerpoint/2010/main" val="4219493036"/>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24171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AB6FE-8490-4558-BBA0-8A2D599164F0}"/>
              </a:ext>
            </a:extLst>
          </p:cNvPr>
          <p:cNvSpPr>
            <a:spLocks noGrp="1"/>
          </p:cNvSpPr>
          <p:nvPr>
            <p:ph type="title"/>
          </p:nvPr>
        </p:nvSpPr>
        <p:spPr>
          <a:xfrm>
            <a:off x="0" y="1123838"/>
            <a:ext cx="3566160" cy="4614022"/>
          </a:xfrm>
        </p:spPr>
        <p:txBody>
          <a:bodyPr/>
          <a:lstStyle/>
          <a:p>
            <a:r>
              <a:rPr lang="cs-CZ" dirty="0"/>
              <a:t>Počet dnů na odpověď</a:t>
            </a:r>
            <a:br>
              <a:rPr lang="cs-CZ" dirty="0"/>
            </a:br>
            <a:r>
              <a:rPr lang="cs-CZ" dirty="0"/>
              <a:t/>
            </a:r>
            <a:br>
              <a:rPr lang="cs-CZ" dirty="0"/>
            </a:br>
            <a:r>
              <a:rPr lang="cs-CZ" sz="3000" dirty="0"/>
              <a:t>KRÁLOVÉHRADECKÝ KRAJ</a:t>
            </a:r>
            <a:br>
              <a:rPr lang="cs-CZ" sz="3000" dirty="0"/>
            </a:br>
            <a:r>
              <a:rPr lang="cs-CZ" sz="3000" dirty="0"/>
              <a:t/>
            </a:r>
            <a:br>
              <a:rPr lang="cs-CZ" sz="3000" dirty="0"/>
            </a:br>
            <a:r>
              <a:rPr lang="cs-CZ" sz="3000" dirty="0"/>
              <a:t>3/9</a:t>
            </a:r>
          </a:p>
        </p:txBody>
      </p:sp>
      <p:graphicFrame>
        <p:nvGraphicFramePr>
          <p:cNvPr id="9" name="Zástupný symbol pro obsah 8">
            <a:extLst>
              <a:ext uri="{FF2B5EF4-FFF2-40B4-BE49-F238E27FC236}">
                <a16:creationId xmlns:a16="http://schemas.microsoft.com/office/drawing/2014/main" id="{3698E48B-2FAC-49AE-B72F-9A1C47444A5B}"/>
              </a:ext>
            </a:extLst>
          </p:cNvPr>
          <p:cNvGraphicFramePr>
            <a:graphicFrameLocks noGrp="1"/>
          </p:cNvGraphicFramePr>
          <p:nvPr>
            <p:ph idx="1"/>
            <p:extLst>
              <p:ext uri="{D42A27DB-BD31-4B8C-83A1-F6EECF244321}">
                <p14:modId xmlns:p14="http://schemas.microsoft.com/office/powerpoint/2010/main" val="2833182538"/>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60317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AB6FE-8490-4558-BBA0-8A2D599164F0}"/>
              </a:ext>
            </a:extLst>
          </p:cNvPr>
          <p:cNvSpPr>
            <a:spLocks noGrp="1"/>
          </p:cNvSpPr>
          <p:nvPr>
            <p:ph type="title"/>
          </p:nvPr>
        </p:nvSpPr>
        <p:spPr>
          <a:xfrm>
            <a:off x="0" y="1123838"/>
            <a:ext cx="3566160" cy="4614022"/>
          </a:xfrm>
        </p:spPr>
        <p:txBody>
          <a:bodyPr/>
          <a:lstStyle/>
          <a:p>
            <a:r>
              <a:rPr lang="cs-CZ" dirty="0"/>
              <a:t>Počet dnů na odpověď</a:t>
            </a:r>
            <a:br>
              <a:rPr lang="cs-CZ" dirty="0"/>
            </a:br>
            <a:r>
              <a:rPr lang="cs-CZ" dirty="0"/>
              <a:t/>
            </a:r>
            <a:br>
              <a:rPr lang="cs-CZ" dirty="0"/>
            </a:br>
            <a:r>
              <a:rPr lang="cs-CZ" sz="3000" dirty="0"/>
              <a:t>PLZEŇSKÝ KRAJ</a:t>
            </a:r>
            <a:br>
              <a:rPr lang="cs-CZ" sz="3000" dirty="0"/>
            </a:br>
            <a:r>
              <a:rPr lang="cs-CZ" sz="3000" dirty="0"/>
              <a:t/>
            </a:r>
            <a:br>
              <a:rPr lang="cs-CZ" sz="3000" dirty="0"/>
            </a:br>
            <a:r>
              <a:rPr lang="cs-CZ" sz="3000" dirty="0"/>
              <a:t>4/9</a:t>
            </a:r>
          </a:p>
        </p:txBody>
      </p:sp>
      <p:graphicFrame>
        <p:nvGraphicFramePr>
          <p:cNvPr id="9" name="Zástupný symbol pro obsah 8">
            <a:extLst>
              <a:ext uri="{FF2B5EF4-FFF2-40B4-BE49-F238E27FC236}">
                <a16:creationId xmlns:a16="http://schemas.microsoft.com/office/drawing/2014/main" id="{3698E48B-2FAC-49AE-B72F-9A1C47444A5B}"/>
              </a:ext>
            </a:extLst>
          </p:cNvPr>
          <p:cNvGraphicFramePr>
            <a:graphicFrameLocks noGrp="1"/>
          </p:cNvGraphicFramePr>
          <p:nvPr>
            <p:ph idx="1"/>
            <p:extLst>
              <p:ext uri="{D42A27DB-BD31-4B8C-83A1-F6EECF244321}">
                <p14:modId xmlns:p14="http://schemas.microsoft.com/office/powerpoint/2010/main" val="3180803032"/>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967702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AB6FE-8490-4558-BBA0-8A2D599164F0}"/>
              </a:ext>
            </a:extLst>
          </p:cNvPr>
          <p:cNvSpPr>
            <a:spLocks noGrp="1"/>
          </p:cNvSpPr>
          <p:nvPr>
            <p:ph type="title"/>
          </p:nvPr>
        </p:nvSpPr>
        <p:spPr>
          <a:xfrm>
            <a:off x="0" y="1123838"/>
            <a:ext cx="3396343" cy="4623820"/>
          </a:xfrm>
        </p:spPr>
        <p:txBody>
          <a:bodyPr/>
          <a:lstStyle/>
          <a:p>
            <a:r>
              <a:rPr lang="cs-CZ" dirty="0"/>
              <a:t>Počet dnů na odpověď</a:t>
            </a:r>
            <a:br>
              <a:rPr lang="cs-CZ" dirty="0"/>
            </a:br>
            <a:r>
              <a:rPr lang="cs-CZ" dirty="0"/>
              <a:t/>
            </a:r>
            <a:br>
              <a:rPr lang="cs-CZ" dirty="0"/>
            </a:br>
            <a:r>
              <a:rPr lang="cs-CZ" sz="3000" dirty="0"/>
              <a:t>PRAHA</a:t>
            </a:r>
            <a:br>
              <a:rPr lang="cs-CZ" sz="3000" dirty="0"/>
            </a:br>
            <a:r>
              <a:rPr lang="cs-CZ" sz="3000" dirty="0"/>
              <a:t/>
            </a:r>
            <a:br>
              <a:rPr lang="cs-CZ" sz="3000" dirty="0"/>
            </a:br>
            <a:r>
              <a:rPr lang="cs-CZ" sz="3000" dirty="0"/>
              <a:t>5/9</a:t>
            </a:r>
          </a:p>
        </p:txBody>
      </p:sp>
      <p:graphicFrame>
        <p:nvGraphicFramePr>
          <p:cNvPr id="9" name="Zástupný symbol pro obsah 8">
            <a:extLst>
              <a:ext uri="{FF2B5EF4-FFF2-40B4-BE49-F238E27FC236}">
                <a16:creationId xmlns:a16="http://schemas.microsoft.com/office/drawing/2014/main" id="{3698E48B-2FAC-49AE-B72F-9A1C47444A5B}"/>
              </a:ext>
            </a:extLst>
          </p:cNvPr>
          <p:cNvGraphicFramePr>
            <a:graphicFrameLocks noGrp="1"/>
          </p:cNvGraphicFramePr>
          <p:nvPr>
            <p:ph idx="1"/>
            <p:extLst>
              <p:ext uri="{D42A27DB-BD31-4B8C-83A1-F6EECF244321}">
                <p14:modId xmlns:p14="http://schemas.microsoft.com/office/powerpoint/2010/main" val="740869129"/>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5199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Zástupný symbol pro obsa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897" y="1185953"/>
            <a:ext cx="7772401" cy="4469130"/>
          </a:xfrm>
          <a:prstGeom prst="rect">
            <a:avLst/>
          </a:prstGeom>
        </p:spPr>
      </p:pic>
      <p:sp>
        <p:nvSpPr>
          <p:cNvPr id="2" name="Nadpis 1">
            <a:extLst>
              <a:ext uri="{FF2B5EF4-FFF2-40B4-BE49-F238E27FC236}">
                <a16:creationId xmlns:a16="http://schemas.microsoft.com/office/drawing/2014/main" id="{12FD02F2-5571-46D9-AF9D-F0BF3DF3C389}"/>
              </a:ext>
            </a:extLst>
          </p:cNvPr>
          <p:cNvSpPr>
            <a:spLocks noGrp="1"/>
          </p:cNvSpPr>
          <p:nvPr>
            <p:ph type="title"/>
          </p:nvPr>
        </p:nvSpPr>
        <p:spPr>
          <a:xfrm>
            <a:off x="252919" y="1123837"/>
            <a:ext cx="2947482" cy="1877271"/>
          </a:xfrm>
        </p:spPr>
        <p:txBody>
          <a:bodyPr anchor="b">
            <a:normAutofit/>
          </a:bodyPr>
          <a:lstStyle/>
          <a:p>
            <a:r>
              <a:rPr lang="en-US" sz="2400" spc="-100" dirty="0" err="1"/>
              <a:t>Počet</a:t>
            </a:r>
            <a:r>
              <a:rPr lang="en-US" sz="2400" spc="-100" dirty="0"/>
              <a:t> </a:t>
            </a:r>
            <a:r>
              <a:rPr lang="en-US" sz="2400" spc="-100" dirty="0" err="1"/>
              <a:t>žáků</a:t>
            </a:r>
            <a:r>
              <a:rPr lang="en-US" sz="2400" spc="-100" dirty="0"/>
              <a:t> </a:t>
            </a:r>
            <a:r>
              <a:rPr lang="en-US" sz="2400" spc="-100" dirty="0" err="1"/>
              <a:t>na</a:t>
            </a:r>
            <a:r>
              <a:rPr lang="en-US" sz="2400" spc="-100" dirty="0"/>
              <a:t> </a:t>
            </a:r>
            <a:r>
              <a:rPr lang="en-US" sz="2400" spc="-100" dirty="0" err="1"/>
              <a:t>oslovených</a:t>
            </a:r>
            <a:r>
              <a:rPr lang="en-US" sz="2400" spc="-100" dirty="0"/>
              <a:t> </a:t>
            </a:r>
            <a:r>
              <a:rPr lang="en-US" sz="2400" spc="-100" dirty="0" err="1"/>
              <a:t>školách</a:t>
            </a:r>
            <a:r>
              <a:rPr lang="en-US" sz="2400" spc="-100" dirty="0"/>
              <a:t> (z </a:t>
            </a:r>
            <a:r>
              <a:rPr lang="en-US" sz="2400" spc="-100" dirty="0" err="1"/>
              <a:t>došlých</a:t>
            </a:r>
            <a:r>
              <a:rPr lang="en-US" sz="2400" spc="-100" dirty="0"/>
              <a:t> </a:t>
            </a:r>
            <a:r>
              <a:rPr lang="en-US" sz="2400" spc="-100" dirty="0" err="1"/>
              <a:t>odpovědí</a:t>
            </a:r>
            <a:r>
              <a:rPr lang="en-US" sz="2400" spc="-100" dirty="0"/>
              <a:t>)</a:t>
            </a:r>
            <a:r>
              <a:rPr lang="cs-CZ" sz="2400" spc="-100" dirty="0"/>
              <a:t/>
            </a:r>
            <a:br>
              <a:rPr lang="cs-CZ" sz="2400" spc="-100" dirty="0"/>
            </a:br>
            <a:r>
              <a:rPr lang="cs-CZ" sz="2400" spc="-100" dirty="0"/>
              <a:t/>
            </a:r>
            <a:br>
              <a:rPr lang="cs-CZ" sz="2400" spc="-100" dirty="0"/>
            </a:br>
            <a:r>
              <a:rPr lang="cs-CZ" sz="2400" spc="-100" dirty="0"/>
              <a:t>2</a:t>
            </a:r>
            <a:r>
              <a:rPr lang="cs-CZ" sz="2400" dirty="0"/>
              <a:t>/3</a:t>
            </a:r>
          </a:p>
        </p:txBody>
      </p:sp>
    </p:spTree>
    <p:extLst>
      <p:ext uri="{BB962C8B-B14F-4D97-AF65-F5344CB8AC3E}">
        <p14:creationId xmlns:p14="http://schemas.microsoft.com/office/powerpoint/2010/main" val="30062094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AB6FE-8490-4558-BBA0-8A2D599164F0}"/>
              </a:ext>
            </a:extLst>
          </p:cNvPr>
          <p:cNvSpPr>
            <a:spLocks noGrp="1"/>
          </p:cNvSpPr>
          <p:nvPr>
            <p:ph type="title"/>
          </p:nvPr>
        </p:nvSpPr>
        <p:spPr>
          <a:xfrm>
            <a:off x="0" y="1123838"/>
            <a:ext cx="3396343" cy="4623820"/>
          </a:xfrm>
        </p:spPr>
        <p:txBody>
          <a:bodyPr/>
          <a:lstStyle/>
          <a:p>
            <a:r>
              <a:rPr lang="cs-CZ" dirty="0"/>
              <a:t>Počet dnů na odpověď</a:t>
            </a:r>
            <a:br>
              <a:rPr lang="cs-CZ" dirty="0"/>
            </a:br>
            <a:r>
              <a:rPr lang="cs-CZ" dirty="0"/>
              <a:t/>
            </a:r>
            <a:br>
              <a:rPr lang="cs-CZ" dirty="0"/>
            </a:br>
            <a:r>
              <a:rPr lang="cs-CZ" sz="3000" dirty="0"/>
              <a:t>STŘEDOČESKÝ KRAJ</a:t>
            </a:r>
            <a:br>
              <a:rPr lang="cs-CZ" sz="3000" dirty="0"/>
            </a:br>
            <a:r>
              <a:rPr lang="cs-CZ" sz="3000" dirty="0"/>
              <a:t/>
            </a:r>
            <a:br>
              <a:rPr lang="cs-CZ" sz="3000" dirty="0"/>
            </a:br>
            <a:r>
              <a:rPr lang="cs-CZ" sz="3000" dirty="0"/>
              <a:t>6/9</a:t>
            </a:r>
          </a:p>
        </p:txBody>
      </p:sp>
      <p:graphicFrame>
        <p:nvGraphicFramePr>
          <p:cNvPr id="9" name="Zástupný symbol pro obsah 8">
            <a:extLst>
              <a:ext uri="{FF2B5EF4-FFF2-40B4-BE49-F238E27FC236}">
                <a16:creationId xmlns:a16="http://schemas.microsoft.com/office/drawing/2014/main" id="{3698E48B-2FAC-49AE-B72F-9A1C47444A5B}"/>
              </a:ext>
            </a:extLst>
          </p:cNvPr>
          <p:cNvGraphicFramePr>
            <a:graphicFrameLocks noGrp="1"/>
          </p:cNvGraphicFramePr>
          <p:nvPr>
            <p:ph idx="1"/>
            <p:extLst>
              <p:ext uri="{D42A27DB-BD31-4B8C-83A1-F6EECF244321}">
                <p14:modId xmlns:p14="http://schemas.microsoft.com/office/powerpoint/2010/main" val="1088547896"/>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9111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AB6FE-8490-4558-BBA0-8A2D599164F0}"/>
              </a:ext>
            </a:extLst>
          </p:cNvPr>
          <p:cNvSpPr>
            <a:spLocks noGrp="1"/>
          </p:cNvSpPr>
          <p:nvPr>
            <p:ph type="title"/>
          </p:nvPr>
        </p:nvSpPr>
        <p:spPr>
          <a:xfrm>
            <a:off x="0" y="1123838"/>
            <a:ext cx="3396343" cy="4623820"/>
          </a:xfrm>
        </p:spPr>
        <p:txBody>
          <a:bodyPr/>
          <a:lstStyle/>
          <a:p>
            <a:r>
              <a:rPr lang="cs-CZ" dirty="0"/>
              <a:t>Počet dnů na odpověď</a:t>
            </a:r>
            <a:br>
              <a:rPr lang="cs-CZ" dirty="0"/>
            </a:br>
            <a:r>
              <a:rPr lang="cs-CZ" dirty="0"/>
              <a:t/>
            </a:r>
            <a:br>
              <a:rPr lang="cs-CZ" dirty="0"/>
            </a:br>
            <a:r>
              <a:rPr lang="cs-CZ" sz="3000" dirty="0"/>
              <a:t>ÚSTECKÝ KRAJ</a:t>
            </a:r>
            <a:br>
              <a:rPr lang="cs-CZ" sz="3000" dirty="0"/>
            </a:br>
            <a:r>
              <a:rPr lang="cs-CZ" sz="3000" dirty="0"/>
              <a:t/>
            </a:r>
            <a:br>
              <a:rPr lang="cs-CZ" sz="3000" dirty="0"/>
            </a:br>
            <a:r>
              <a:rPr lang="cs-CZ" sz="3000" dirty="0"/>
              <a:t>7/9</a:t>
            </a:r>
          </a:p>
        </p:txBody>
      </p:sp>
      <p:graphicFrame>
        <p:nvGraphicFramePr>
          <p:cNvPr id="9" name="Zástupný symbol pro obsah 8">
            <a:extLst>
              <a:ext uri="{FF2B5EF4-FFF2-40B4-BE49-F238E27FC236}">
                <a16:creationId xmlns:a16="http://schemas.microsoft.com/office/drawing/2014/main" id="{3698E48B-2FAC-49AE-B72F-9A1C47444A5B}"/>
              </a:ext>
            </a:extLst>
          </p:cNvPr>
          <p:cNvGraphicFramePr>
            <a:graphicFrameLocks noGrp="1"/>
          </p:cNvGraphicFramePr>
          <p:nvPr>
            <p:ph idx="1"/>
            <p:extLst>
              <p:ext uri="{D42A27DB-BD31-4B8C-83A1-F6EECF244321}">
                <p14:modId xmlns:p14="http://schemas.microsoft.com/office/powerpoint/2010/main" val="3114277146"/>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74053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AB6FE-8490-4558-BBA0-8A2D599164F0}"/>
              </a:ext>
            </a:extLst>
          </p:cNvPr>
          <p:cNvSpPr>
            <a:spLocks noGrp="1"/>
          </p:cNvSpPr>
          <p:nvPr>
            <p:ph type="title"/>
          </p:nvPr>
        </p:nvSpPr>
        <p:spPr>
          <a:xfrm>
            <a:off x="0" y="1123838"/>
            <a:ext cx="3396343" cy="4623820"/>
          </a:xfrm>
        </p:spPr>
        <p:txBody>
          <a:bodyPr/>
          <a:lstStyle/>
          <a:p>
            <a:r>
              <a:rPr lang="cs-CZ" dirty="0"/>
              <a:t>Počet dnů na odpověď</a:t>
            </a:r>
            <a:br>
              <a:rPr lang="cs-CZ" dirty="0"/>
            </a:br>
            <a:r>
              <a:rPr lang="cs-CZ" dirty="0"/>
              <a:t/>
            </a:r>
            <a:br>
              <a:rPr lang="cs-CZ" dirty="0"/>
            </a:br>
            <a:r>
              <a:rPr lang="cs-CZ" sz="3000" dirty="0"/>
              <a:t>VYSOČINA</a:t>
            </a:r>
            <a:br>
              <a:rPr lang="cs-CZ" sz="3000" dirty="0"/>
            </a:br>
            <a:r>
              <a:rPr lang="cs-CZ" sz="3000" dirty="0"/>
              <a:t/>
            </a:r>
            <a:br>
              <a:rPr lang="cs-CZ" sz="3000" dirty="0"/>
            </a:br>
            <a:r>
              <a:rPr lang="cs-CZ" sz="3000" dirty="0"/>
              <a:t>8/9</a:t>
            </a:r>
          </a:p>
        </p:txBody>
      </p:sp>
      <p:graphicFrame>
        <p:nvGraphicFramePr>
          <p:cNvPr id="9" name="Zástupný symbol pro obsah 8">
            <a:extLst>
              <a:ext uri="{FF2B5EF4-FFF2-40B4-BE49-F238E27FC236}">
                <a16:creationId xmlns:a16="http://schemas.microsoft.com/office/drawing/2014/main" id="{3698E48B-2FAC-49AE-B72F-9A1C47444A5B}"/>
              </a:ext>
            </a:extLst>
          </p:cNvPr>
          <p:cNvGraphicFramePr>
            <a:graphicFrameLocks noGrp="1"/>
          </p:cNvGraphicFramePr>
          <p:nvPr>
            <p:ph idx="1"/>
            <p:extLst>
              <p:ext uri="{D42A27DB-BD31-4B8C-83A1-F6EECF244321}">
                <p14:modId xmlns:p14="http://schemas.microsoft.com/office/powerpoint/2010/main" val="2890651832"/>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07237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AB6FE-8490-4558-BBA0-8A2D599164F0}"/>
              </a:ext>
            </a:extLst>
          </p:cNvPr>
          <p:cNvSpPr>
            <a:spLocks noGrp="1"/>
          </p:cNvSpPr>
          <p:nvPr>
            <p:ph type="title"/>
          </p:nvPr>
        </p:nvSpPr>
        <p:spPr>
          <a:xfrm>
            <a:off x="0" y="1123838"/>
            <a:ext cx="3566160" cy="4614022"/>
          </a:xfrm>
        </p:spPr>
        <p:txBody>
          <a:bodyPr/>
          <a:lstStyle/>
          <a:p>
            <a:r>
              <a:rPr lang="cs-CZ" dirty="0"/>
              <a:t>Počet dnů na odpověď</a:t>
            </a:r>
            <a:br>
              <a:rPr lang="cs-CZ" dirty="0"/>
            </a:br>
            <a:r>
              <a:rPr lang="cs-CZ" dirty="0"/>
              <a:t/>
            </a:r>
            <a:br>
              <a:rPr lang="cs-CZ" dirty="0"/>
            </a:br>
            <a:r>
              <a:rPr lang="cs-CZ" sz="3000" dirty="0"/>
              <a:t>ZLÍNSKÝ KRAJ</a:t>
            </a:r>
            <a:br>
              <a:rPr lang="cs-CZ" sz="3000" dirty="0"/>
            </a:br>
            <a:r>
              <a:rPr lang="cs-CZ" sz="3000" dirty="0"/>
              <a:t/>
            </a:r>
            <a:br>
              <a:rPr lang="cs-CZ" sz="3000" dirty="0"/>
            </a:br>
            <a:r>
              <a:rPr lang="cs-CZ" sz="3000" dirty="0"/>
              <a:t>9/9</a:t>
            </a:r>
          </a:p>
        </p:txBody>
      </p:sp>
      <p:graphicFrame>
        <p:nvGraphicFramePr>
          <p:cNvPr id="9" name="Zástupný symbol pro obsah 8">
            <a:extLst>
              <a:ext uri="{FF2B5EF4-FFF2-40B4-BE49-F238E27FC236}">
                <a16:creationId xmlns:a16="http://schemas.microsoft.com/office/drawing/2014/main" id="{3698E48B-2FAC-49AE-B72F-9A1C47444A5B}"/>
              </a:ext>
            </a:extLst>
          </p:cNvPr>
          <p:cNvGraphicFramePr>
            <a:graphicFrameLocks noGrp="1"/>
          </p:cNvGraphicFramePr>
          <p:nvPr>
            <p:ph idx="1"/>
            <p:extLst>
              <p:ext uri="{D42A27DB-BD31-4B8C-83A1-F6EECF244321}">
                <p14:modId xmlns:p14="http://schemas.microsoft.com/office/powerpoint/2010/main" val="2343536843"/>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31964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F61590-8FAB-471E-AFC8-421E954D3C8B}"/>
              </a:ext>
            </a:extLst>
          </p:cNvPr>
          <p:cNvSpPr>
            <a:spLocks noGrp="1"/>
          </p:cNvSpPr>
          <p:nvPr>
            <p:ph type="title"/>
          </p:nvPr>
        </p:nvSpPr>
        <p:spPr/>
        <p:txBody>
          <a:bodyPr/>
          <a:lstStyle/>
          <a:p>
            <a:r>
              <a:rPr lang="cs-CZ" dirty="0"/>
              <a:t>Opakované žádosti</a:t>
            </a:r>
          </a:p>
        </p:txBody>
      </p:sp>
      <p:sp>
        <p:nvSpPr>
          <p:cNvPr id="4" name="Zástupný symbol pro text 3">
            <a:extLst>
              <a:ext uri="{FF2B5EF4-FFF2-40B4-BE49-F238E27FC236}">
                <a16:creationId xmlns:a16="http://schemas.microsoft.com/office/drawing/2014/main" id="{284C9A5D-85E9-4F76-9013-596F85A74BD2}"/>
              </a:ext>
            </a:extLst>
          </p:cNvPr>
          <p:cNvSpPr>
            <a:spLocks noGrp="1"/>
          </p:cNvSpPr>
          <p:nvPr>
            <p:ph type="body" sz="half" idx="2"/>
          </p:nvPr>
        </p:nvSpPr>
        <p:spPr/>
        <p:txBody>
          <a:bodyPr/>
          <a:lstStyle/>
          <a:p>
            <a:r>
              <a:rPr lang="cs-CZ" dirty="0"/>
              <a:t>https://ftk.upol.cz/nc/ru/zprava/clanek/uvolnovani-z-telocviku-podle-analyzy-univerzity-palackeho-ukazuje-kde-zacina-a-konci-ink/</a:t>
            </a:r>
          </a:p>
        </p:txBody>
      </p:sp>
      <p:pic>
        <p:nvPicPr>
          <p:cNvPr id="10" name="Zástupný symbol obrázku 9" descr="https://ftk.upol.cz/nc/ru/zprava/clanek/uvolnovani-z-telocviku-podle-analyzy-univerzity-palackeho-ukazuje-kde-zacina-a-konci-ink/">
            <a:extLst>
              <a:ext uri="{FF2B5EF4-FFF2-40B4-BE49-F238E27FC236}">
                <a16:creationId xmlns:a16="http://schemas.microsoft.com/office/drawing/2014/main" id="{FBBEC49D-CD0D-49CC-B668-C697FF258E9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6208" b="6208"/>
          <a:stretch>
            <a:fillRect/>
          </a:stretch>
        </p:blipFill>
        <p:spPr/>
      </p:pic>
    </p:spTree>
    <p:extLst>
      <p:ext uri="{BB962C8B-B14F-4D97-AF65-F5344CB8AC3E}">
        <p14:creationId xmlns:p14="http://schemas.microsoft.com/office/powerpoint/2010/main" val="24472946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842179-2A4C-439F-8B92-11852864B4D1}"/>
              </a:ext>
            </a:extLst>
          </p:cNvPr>
          <p:cNvSpPr>
            <a:spLocks noGrp="1"/>
          </p:cNvSpPr>
          <p:nvPr>
            <p:ph type="title"/>
          </p:nvPr>
        </p:nvSpPr>
        <p:spPr/>
        <p:txBody>
          <a:bodyPr/>
          <a:lstStyle/>
          <a:p>
            <a:r>
              <a:rPr lang="cs-CZ" dirty="0"/>
              <a:t>Kontaktované kraje, školy</a:t>
            </a:r>
          </a:p>
        </p:txBody>
      </p:sp>
      <p:graphicFrame>
        <p:nvGraphicFramePr>
          <p:cNvPr id="4" name="Zástupný symbol pro obsah 4">
            <a:extLst>
              <a:ext uri="{FF2B5EF4-FFF2-40B4-BE49-F238E27FC236}">
                <a16:creationId xmlns:a16="http://schemas.microsoft.com/office/drawing/2014/main" id="{47CDDC9A-AC2E-43BE-84EC-5D9C67A4449C}"/>
              </a:ext>
            </a:extLst>
          </p:cNvPr>
          <p:cNvGraphicFramePr>
            <a:graphicFrameLocks noGrp="1"/>
          </p:cNvGraphicFramePr>
          <p:nvPr>
            <p:ph idx="1"/>
            <p:extLst>
              <p:ext uri="{D42A27DB-BD31-4B8C-83A1-F6EECF244321}">
                <p14:modId xmlns:p14="http://schemas.microsoft.com/office/powerpoint/2010/main" val="1075166946"/>
              </p:ext>
            </p:extLst>
          </p:nvPr>
        </p:nvGraphicFramePr>
        <p:xfrm>
          <a:off x="3854701" y="147828"/>
          <a:ext cx="5486400" cy="65532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128400251"/>
                    </a:ext>
                  </a:extLst>
                </a:gridCol>
                <a:gridCol w="1828800">
                  <a:extLst>
                    <a:ext uri="{9D8B030D-6E8A-4147-A177-3AD203B41FA5}">
                      <a16:colId xmlns:a16="http://schemas.microsoft.com/office/drawing/2014/main" val="3875491016"/>
                    </a:ext>
                  </a:extLst>
                </a:gridCol>
                <a:gridCol w="1828800">
                  <a:extLst>
                    <a:ext uri="{9D8B030D-6E8A-4147-A177-3AD203B41FA5}">
                      <a16:colId xmlns:a16="http://schemas.microsoft.com/office/drawing/2014/main" val="2733640901"/>
                    </a:ext>
                  </a:extLst>
                </a:gridCol>
              </a:tblGrid>
              <a:tr h="370840">
                <a:tc>
                  <a:txBody>
                    <a:bodyPr/>
                    <a:lstStyle/>
                    <a:p>
                      <a:r>
                        <a:rPr lang="cs-CZ" dirty="0"/>
                        <a:t>Výčet kontaktovaných krajů</a:t>
                      </a:r>
                    </a:p>
                  </a:txBody>
                  <a:tcPr/>
                </a:tc>
                <a:tc>
                  <a:txBody>
                    <a:bodyPr/>
                    <a:lstStyle/>
                    <a:p>
                      <a:r>
                        <a:rPr lang="cs-CZ" dirty="0"/>
                        <a:t>Počet kontaktovaných škol</a:t>
                      </a:r>
                    </a:p>
                  </a:txBody>
                  <a:tcPr/>
                </a:tc>
                <a:tc>
                  <a:txBody>
                    <a:bodyPr/>
                    <a:lstStyle/>
                    <a:p>
                      <a:r>
                        <a:rPr lang="cs-CZ" dirty="0"/>
                        <a:t>Počet došlých odpovědí</a:t>
                      </a:r>
                    </a:p>
                  </a:txBody>
                  <a:tcPr/>
                </a:tc>
                <a:extLst>
                  <a:ext uri="{0D108BD9-81ED-4DB2-BD59-A6C34878D82A}">
                    <a16:rowId xmlns:a16="http://schemas.microsoft.com/office/drawing/2014/main" val="2616901081"/>
                  </a:ext>
                </a:extLst>
              </a:tr>
              <a:tr h="370840">
                <a:tc>
                  <a:txBody>
                    <a:bodyPr/>
                    <a:lstStyle/>
                    <a:p>
                      <a:r>
                        <a:rPr lang="cs-CZ" dirty="0"/>
                        <a:t>Moravskoslezský</a:t>
                      </a:r>
                    </a:p>
                  </a:txBody>
                  <a:tcPr/>
                </a:tc>
                <a:tc>
                  <a:txBody>
                    <a:bodyPr/>
                    <a:lstStyle/>
                    <a:p>
                      <a:r>
                        <a:rPr lang="cs-CZ" dirty="0"/>
                        <a:t>32</a:t>
                      </a:r>
                    </a:p>
                  </a:txBody>
                  <a:tcPr/>
                </a:tc>
                <a:tc>
                  <a:txBody>
                    <a:bodyPr/>
                    <a:lstStyle/>
                    <a:p>
                      <a:r>
                        <a:rPr lang="cs-CZ" dirty="0"/>
                        <a:t>3</a:t>
                      </a:r>
                    </a:p>
                  </a:txBody>
                  <a:tcPr/>
                </a:tc>
                <a:extLst>
                  <a:ext uri="{0D108BD9-81ED-4DB2-BD59-A6C34878D82A}">
                    <a16:rowId xmlns:a16="http://schemas.microsoft.com/office/drawing/2014/main" val="2776513923"/>
                  </a:ext>
                </a:extLst>
              </a:tr>
              <a:tr h="370840">
                <a:tc>
                  <a:txBody>
                    <a:bodyPr/>
                    <a:lstStyle/>
                    <a:p>
                      <a:r>
                        <a:rPr lang="cs-CZ" dirty="0"/>
                        <a:t>Praha</a:t>
                      </a:r>
                    </a:p>
                  </a:txBody>
                  <a:tcPr/>
                </a:tc>
                <a:tc>
                  <a:txBody>
                    <a:bodyPr/>
                    <a:lstStyle/>
                    <a:p>
                      <a:r>
                        <a:rPr lang="cs-CZ" dirty="0"/>
                        <a:t>8</a:t>
                      </a:r>
                    </a:p>
                  </a:txBody>
                  <a:tcPr/>
                </a:tc>
                <a:tc>
                  <a:txBody>
                    <a:bodyPr/>
                    <a:lstStyle/>
                    <a:p>
                      <a:r>
                        <a:rPr lang="cs-CZ" dirty="0"/>
                        <a:t>3</a:t>
                      </a:r>
                    </a:p>
                  </a:txBody>
                  <a:tcPr/>
                </a:tc>
                <a:extLst>
                  <a:ext uri="{0D108BD9-81ED-4DB2-BD59-A6C34878D82A}">
                    <a16:rowId xmlns:a16="http://schemas.microsoft.com/office/drawing/2014/main" val="3650229659"/>
                  </a:ext>
                </a:extLst>
              </a:tr>
              <a:tr h="370840">
                <a:tc>
                  <a:txBody>
                    <a:bodyPr/>
                    <a:lstStyle/>
                    <a:p>
                      <a:r>
                        <a:rPr lang="cs-CZ" dirty="0"/>
                        <a:t>Jihočeský</a:t>
                      </a:r>
                    </a:p>
                  </a:txBody>
                  <a:tcPr/>
                </a:tc>
                <a:tc>
                  <a:txBody>
                    <a:bodyPr/>
                    <a:lstStyle/>
                    <a:p>
                      <a:r>
                        <a:rPr lang="cs-CZ" dirty="0"/>
                        <a:t>8</a:t>
                      </a:r>
                    </a:p>
                  </a:txBody>
                  <a:tcPr/>
                </a:tc>
                <a:tc>
                  <a:txBody>
                    <a:bodyPr/>
                    <a:lstStyle/>
                    <a:p>
                      <a:r>
                        <a:rPr lang="cs-CZ" dirty="0"/>
                        <a:t>5</a:t>
                      </a:r>
                    </a:p>
                  </a:txBody>
                  <a:tcPr/>
                </a:tc>
                <a:extLst>
                  <a:ext uri="{0D108BD9-81ED-4DB2-BD59-A6C34878D82A}">
                    <a16:rowId xmlns:a16="http://schemas.microsoft.com/office/drawing/2014/main" val="3705990053"/>
                  </a:ext>
                </a:extLst>
              </a:tr>
              <a:tr h="370840">
                <a:tc>
                  <a:txBody>
                    <a:bodyPr/>
                    <a:lstStyle/>
                    <a:p>
                      <a:r>
                        <a:rPr lang="cs-CZ" dirty="0"/>
                        <a:t>Jihomoravský</a:t>
                      </a:r>
                    </a:p>
                  </a:txBody>
                  <a:tcPr/>
                </a:tc>
                <a:tc>
                  <a:txBody>
                    <a:bodyPr/>
                    <a:lstStyle/>
                    <a:p>
                      <a:r>
                        <a:rPr lang="cs-CZ" dirty="0"/>
                        <a:t>54</a:t>
                      </a:r>
                    </a:p>
                  </a:txBody>
                  <a:tcPr/>
                </a:tc>
                <a:tc>
                  <a:txBody>
                    <a:bodyPr/>
                    <a:lstStyle/>
                    <a:p>
                      <a:r>
                        <a:rPr lang="cs-CZ" dirty="0"/>
                        <a:t>27 (29 – 1x ZUŠ – neprobíhá TV, 1x  příloha nejde otevřít)</a:t>
                      </a:r>
                    </a:p>
                  </a:txBody>
                  <a:tcPr/>
                </a:tc>
                <a:extLst>
                  <a:ext uri="{0D108BD9-81ED-4DB2-BD59-A6C34878D82A}">
                    <a16:rowId xmlns:a16="http://schemas.microsoft.com/office/drawing/2014/main" val="3741027077"/>
                  </a:ext>
                </a:extLst>
              </a:tr>
              <a:tr h="370840">
                <a:tc>
                  <a:txBody>
                    <a:bodyPr/>
                    <a:lstStyle/>
                    <a:p>
                      <a:r>
                        <a:rPr lang="cs-CZ" dirty="0"/>
                        <a:t>Královéhradecký</a:t>
                      </a:r>
                    </a:p>
                  </a:txBody>
                  <a:tcPr/>
                </a:tc>
                <a:tc>
                  <a:txBody>
                    <a:bodyPr/>
                    <a:lstStyle/>
                    <a:p>
                      <a:r>
                        <a:rPr lang="cs-CZ" dirty="0"/>
                        <a:t>18</a:t>
                      </a:r>
                    </a:p>
                  </a:txBody>
                  <a:tcPr/>
                </a:tc>
                <a:tc>
                  <a:txBody>
                    <a:bodyPr/>
                    <a:lstStyle/>
                    <a:p>
                      <a:r>
                        <a:rPr lang="cs-CZ" dirty="0"/>
                        <a:t>9</a:t>
                      </a:r>
                    </a:p>
                  </a:txBody>
                  <a:tcPr/>
                </a:tc>
                <a:extLst>
                  <a:ext uri="{0D108BD9-81ED-4DB2-BD59-A6C34878D82A}">
                    <a16:rowId xmlns:a16="http://schemas.microsoft.com/office/drawing/2014/main" val="2431535925"/>
                  </a:ext>
                </a:extLst>
              </a:tr>
              <a:tr h="370840">
                <a:tc>
                  <a:txBody>
                    <a:bodyPr/>
                    <a:lstStyle/>
                    <a:p>
                      <a:r>
                        <a:rPr lang="cs-CZ" dirty="0"/>
                        <a:t>Liberecký</a:t>
                      </a:r>
                    </a:p>
                  </a:txBody>
                  <a:tcPr/>
                </a:tc>
                <a:tc>
                  <a:txBody>
                    <a:bodyPr/>
                    <a:lstStyle/>
                    <a:p>
                      <a:r>
                        <a:rPr lang="cs-CZ" dirty="0"/>
                        <a:t>19</a:t>
                      </a:r>
                    </a:p>
                  </a:txBody>
                  <a:tcPr/>
                </a:tc>
                <a:tc>
                  <a:txBody>
                    <a:bodyPr/>
                    <a:lstStyle/>
                    <a:p>
                      <a:r>
                        <a:rPr lang="cs-CZ" dirty="0"/>
                        <a:t>4</a:t>
                      </a:r>
                    </a:p>
                  </a:txBody>
                  <a:tcPr/>
                </a:tc>
                <a:extLst>
                  <a:ext uri="{0D108BD9-81ED-4DB2-BD59-A6C34878D82A}">
                    <a16:rowId xmlns:a16="http://schemas.microsoft.com/office/drawing/2014/main" val="3421789408"/>
                  </a:ext>
                </a:extLst>
              </a:tr>
              <a:tr h="370840">
                <a:tc>
                  <a:txBody>
                    <a:bodyPr/>
                    <a:lstStyle/>
                    <a:p>
                      <a:r>
                        <a:rPr lang="cs-CZ" dirty="0"/>
                        <a:t>Olomoucký</a:t>
                      </a:r>
                    </a:p>
                  </a:txBody>
                  <a:tcPr/>
                </a:tc>
                <a:tc>
                  <a:txBody>
                    <a:bodyPr/>
                    <a:lstStyle/>
                    <a:p>
                      <a:r>
                        <a:rPr lang="cs-CZ" dirty="0"/>
                        <a:t>5</a:t>
                      </a:r>
                    </a:p>
                  </a:txBody>
                  <a:tcPr/>
                </a:tc>
                <a:tc>
                  <a:txBody>
                    <a:bodyPr/>
                    <a:lstStyle/>
                    <a:p>
                      <a:r>
                        <a:rPr lang="cs-CZ" dirty="0"/>
                        <a:t>4</a:t>
                      </a:r>
                    </a:p>
                  </a:txBody>
                  <a:tcPr/>
                </a:tc>
                <a:extLst>
                  <a:ext uri="{0D108BD9-81ED-4DB2-BD59-A6C34878D82A}">
                    <a16:rowId xmlns:a16="http://schemas.microsoft.com/office/drawing/2014/main" val="127545434"/>
                  </a:ext>
                </a:extLst>
              </a:tr>
              <a:tr h="370840">
                <a:tc>
                  <a:txBody>
                    <a:bodyPr/>
                    <a:lstStyle/>
                    <a:p>
                      <a:r>
                        <a:rPr lang="cs-CZ" dirty="0"/>
                        <a:t>Pardubický</a:t>
                      </a:r>
                    </a:p>
                  </a:txBody>
                  <a:tcPr/>
                </a:tc>
                <a:tc>
                  <a:txBody>
                    <a:bodyPr/>
                    <a:lstStyle/>
                    <a:p>
                      <a:r>
                        <a:rPr lang="cs-CZ" dirty="0"/>
                        <a:t>13</a:t>
                      </a:r>
                    </a:p>
                  </a:txBody>
                  <a:tcPr/>
                </a:tc>
                <a:tc>
                  <a:txBody>
                    <a:bodyPr/>
                    <a:lstStyle/>
                    <a:p>
                      <a:r>
                        <a:rPr lang="cs-CZ" dirty="0"/>
                        <a:t>9</a:t>
                      </a:r>
                    </a:p>
                  </a:txBody>
                  <a:tcPr/>
                </a:tc>
                <a:extLst>
                  <a:ext uri="{0D108BD9-81ED-4DB2-BD59-A6C34878D82A}">
                    <a16:rowId xmlns:a16="http://schemas.microsoft.com/office/drawing/2014/main" val="1553886340"/>
                  </a:ext>
                </a:extLst>
              </a:tr>
              <a:tr h="370840">
                <a:tc>
                  <a:txBody>
                    <a:bodyPr/>
                    <a:lstStyle/>
                    <a:p>
                      <a:r>
                        <a:rPr lang="cs-CZ" dirty="0"/>
                        <a:t>Plzeňský</a:t>
                      </a:r>
                    </a:p>
                  </a:txBody>
                  <a:tcPr/>
                </a:tc>
                <a:tc>
                  <a:txBody>
                    <a:bodyPr/>
                    <a:lstStyle/>
                    <a:p>
                      <a:r>
                        <a:rPr lang="cs-CZ" dirty="0"/>
                        <a:t>14</a:t>
                      </a:r>
                    </a:p>
                  </a:txBody>
                  <a:tcPr/>
                </a:tc>
                <a:tc>
                  <a:txBody>
                    <a:bodyPr/>
                    <a:lstStyle/>
                    <a:p>
                      <a:r>
                        <a:rPr lang="cs-CZ" dirty="0"/>
                        <a:t>10</a:t>
                      </a:r>
                    </a:p>
                  </a:txBody>
                  <a:tcPr/>
                </a:tc>
                <a:extLst>
                  <a:ext uri="{0D108BD9-81ED-4DB2-BD59-A6C34878D82A}">
                    <a16:rowId xmlns:a16="http://schemas.microsoft.com/office/drawing/2014/main" val="4147750358"/>
                  </a:ext>
                </a:extLst>
              </a:tr>
              <a:tr h="370840">
                <a:tc>
                  <a:txBody>
                    <a:bodyPr/>
                    <a:lstStyle/>
                    <a:p>
                      <a:r>
                        <a:rPr lang="cs-CZ" dirty="0"/>
                        <a:t>Středočeský</a:t>
                      </a:r>
                    </a:p>
                  </a:txBody>
                  <a:tcPr/>
                </a:tc>
                <a:tc>
                  <a:txBody>
                    <a:bodyPr/>
                    <a:lstStyle/>
                    <a:p>
                      <a:r>
                        <a:rPr lang="cs-CZ" dirty="0"/>
                        <a:t>13</a:t>
                      </a:r>
                    </a:p>
                  </a:txBody>
                  <a:tcPr/>
                </a:tc>
                <a:tc>
                  <a:txBody>
                    <a:bodyPr/>
                    <a:lstStyle/>
                    <a:p>
                      <a:r>
                        <a:rPr lang="cs-CZ" dirty="0"/>
                        <a:t>6</a:t>
                      </a:r>
                    </a:p>
                  </a:txBody>
                  <a:tcPr/>
                </a:tc>
                <a:extLst>
                  <a:ext uri="{0D108BD9-81ED-4DB2-BD59-A6C34878D82A}">
                    <a16:rowId xmlns:a16="http://schemas.microsoft.com/office/drawing/2014/main" val="2069389667"/>
                  </a:ext>
                </a:extLst>
              </a:tr>
              <a:tr h="370840">
                <a:tc>
                  <a:txBody>
                    <a:bodyPr/>
                    <a:lstStyle/>
                    <a:p>
                      <a:r>
                        <a:rPr lang="cs-CZ" dirty="0"/>
                        <a:t>Vysočina</a:t>
                      </a:r>
                    </a:p>
                  </a:txBody>
                  <a:tcPr/>
                </a:tc>
                <a:tc>
                  <a:txBody>
                    <a:bodyPr/>
                    <a:lstStyle/>
                    <a:p>
                      <a:r>
                        <a:rPr lang="cs-CZ" dirty="0"/>
                        <a:t>16</a:t>
                      </a:r>
                    </a:p>
                  </a:txBody>
                  <a:tcPr/>
                </a:tc>
                <a:tc>
                  <a:txBody>
                    <a:bodyPr/>
                    <a:lstStyle/>
                    <a:p>
                      <a:r>
                        <a:rPr lang="cs-CZ" dirty="0"/>
                        <a:t>2</a:t>
                      </a:r>
                    </a:p>
                  </a:txBody>
                  <a:tcPr/>
                </a:tc>
                <a:extLst>
                  <a:ext uri="{0D108BD9-81ED-4DB2-BD59-A6C34878D82A}">
                    <a16:rowId xmlns:a16="http://schemas.microsoft.com/office/drawing/2014/main" val="1143791443"/>
                  </a:ext>
                </a:extLst>
              </a:tr>
              <a:tr h="370840">
                <a:tc>
                  <a:txBody>
                    <a:bodyPr/>
                    <a:lstStyle/>
                    <a:p>
                      <a:r>
                        <a:rPr lang="cs-CZ" dirty="0"/>
                        <a:t>Zlínský</a:t>
                      </a:r>
                    </a:p>
                  </a:txBody>
                  <a:tcPr/>
                </a:tc>
                <a:tc>
                  <a:txBody>
                    <a:bodyPr/>
                    <a:lstStyle/>
                    <a:p>
                      <a:r>
                        <a:rPr lang="cs-CZ" dirty="0"/>
                        <a:t>5</a:t>
                      </a:r>
                    </a:p>
                  </a:txBody>
                  <a:tcPr/>
                </a:tc>
                <a:tc>
                  <a:txBody>
                    <a:bodyPr/>
                    <a:lstStyle/>
                    <a:p>
                      <a:r>
                        <a:rPr lang="cs-CZ" dirty="0"/>
                        <a:t>4</a:t>
                      </a:r>
                    </a:p>
                  </a:txBody>
                  <a:tcPr/>
                </a:tc>
                <a:extLst>
                  <a:ext uri="{0D108BD9-81ED-4DB2-BD59-A6C34878D82A}">
                    <a16:rowId xmlns:a16="http://schemas.microsoft.com/office/drawing/2014/main" val="1639249686"/>
                  </a:ext>
                </a:extLst>
              </a:tr>
              <a:tr h="370840">
                <a:tc>
                  <a:txBody>
                    <a:bodyPr/>
                    <a:lstStyle/>
                    <a:p>
                      <a:r>
                        <a:rPr lang="cs-CZ" dirty="0"/>
                        <a:t>CELKEM</a:t>
                      </a:r>
                    </a:p>
                  </a:txBody>
                  <a:tcPr/>
                </a:tc>
                <a:tc>
                  <a:txBody>
                    <a:bodyPr/>
                    <a:lstStyle/>
                    <a:p>
                      <a:r>
                        <a:rPr lang="cs-CZ" dirty="0"/>
                        <a:t>205</a:t>
                      </a:r>
                    </a:p>
                  </a:txBody>
                  <a:tcPr/>
                </a:tc>
                <a:tc>
                  <a:txBody>
                    <a:bodyPr/>
                    <a:lstStyle/>
                    <a:p>
                      <a:r>
                        <a:rPr lang="cs-CZ" dirty="0"/>
                        <a:t>86</a:t>
                      </a:r>
                    </a:p>
                  </a:txBody>
                  <a:tcPr/>
                </a:tc>
                <a:extLst>
                  <a:ext uri="{0D108BD9-81ED-4DB2-BD59-A6C34878D82A}">
                    <a16:rowId xmlns:a16="http://schemas.microsoft.com/office/drawing/2014/main" val="2070601171"/>
                  </a:ext>
                </a:extLst>
              </a:tr>
            </a:tbl>
          </a:graphicData>
        </a:graphic>
      </p:graphicFrame>
    </p:spTree>
    <p:extLst>
      <p:ext uri="{BB962C8B-B14F-4D97-AF65-F5344CB8AC3E}">
        <p14:creationId xmlns:p14="http://schemas.microsoft.com/office/powerpoint/2010/main" val="31810712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769CEF-121F-4429-AAB3-A62B800F0329}"/>
              </a:ext>
            </a:extLst>
          </p:cNvPr>
          <p:cNvSpPr>
            <a:spLocks noGrp="1"/>
          </p:cNvSpPr>
          <p:nvPr>
            <p:ph type="title"/>
          </p:nvPr>
        </p:nvSpPr>
        <p:spPr/>
        <p:txBody>
          <a:bodyPr/>
          <a:lstStyle/>
          <a:p>
            <a:r>
              <a:rPr lang="cs-CZ" dirty="0"/>
              <a:t>Počet žáků na oslovených školách (z došlých odpovědí)</a:t>
            </a:r>
            <a:br>
              <a:rPr lang="cs-CZ" dirty="0"/>
            </a:br>
            <a:r>
              <a:rPr lang="cs-CZ" dirty="0"/>
              <a:t/>
            </a:r>
            <a:br>
              <a:rPr lang="cs-CZ" dirty="0"/>
            </a:br>
            <a:r>
              <a:rPr lang="cs-CZ" dirty="0"/>
              <a:t>1/7</a:t>
            </a:r>
          </a:p>
        </p:txBody>
      </p:sp>
      <p:sp>
        <p:nvSpPr>
          <p:cNvPr id="3" name="Zástupný symbol pro obsah 2">
            <a:extLst>
              <a:ext uri="{FF2B5EF4-FFF2-40B4-BE49-F238E27FC236}">
                <a16:creationId xmlns:a16="http://schemas.microsoft.com/office/drawing/2014/main" id="{19ED10EC-6B4C-427C-BADD-03A4A955D5BF}"/>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38CBF153-3642-42A0-9687-905E7B0109A2}"/>
              </a:ext>
            </a:extLst>
          </p:cNvPr>
          <p:cNvGraphicFramePr>
            <a:graphicFrameLocks/>
          </p:cNvGraphicFramePr>
          <p:nvPr>
            <p:extLst>
              <p:ext uri="{D42A27DB-BD31-4B8C-83A1-F6EECF244321}">
                <p14:modId xmlns:p14="http://schemas.microsoft.com/office/powerpoint/2010/main" val="927924062"/>
              </p:ext>
            </p:extLst>
          </p:nvPr>
        </p:nvGraphicFramePr>
        <p:xfrm>
          <a:off x="3733800" y="67177"/>
          <a:ext cx="7450668" cy="6684800"/>
        </p:xfrm>
        <a:graphic>
          <a:graphicData uri="http://schemas.openxmlformats.org/drawingml/2006/table">
            <a:tbl>
              <a:tblPr firstRow="1" bandRow="1">
                <a:tableStyleId>{5C22544A-7EE6-4342-B048-85BDC9FD1C3A}</a:tableStyleId>
              </a:tblPr>
              <a:tblGrid>
                <a:gridCol w="2483556">
                  <a:extLst>
                    <a:ext uri="{9D8B030D-6E8A-4147-A177-3AD203B41FA5}">
                      <a16:colId xmlns:a16="http://schemas.microsoft.com/office/drawing/2014/main" val="3128400251"/>
                    </a:ext>
                  </a:extLst>
                </a:gridCol>
                <a:gridCol w="2483556">
                  <a:extLst>
                    <a:ext uri="{9D8B030D-6E8A-4147-A177-3AD203B41FA5}">
                      <a16:colId xmlns:a16="http://schemas.microsoft.com/office/drawing/2014/main" val="1621671442"/>
                    </a:ext>
                  </a:extLst>
                </a:gridCol>
                <a:gridCol w="2483556">
                  <a:extLst>
                    <a:ext uri="{9D8B030D-6E8A-4147-A177-3AD203B41FA5}">
                      <a16:colId xmlns:a16="http://schemas.microsoft.com/office/drawing/2014/main" val="2733640901"/>
                    </a:ext>
                  </a:extLst>
                </a:gridCol>
              </a:tblGrid>
              <a:tr h="1414889">
                <a:tc>
                  <a:txBody>
                    <a:bodyPr/>
                    <a:lstStyle/>
                    <a:p>
                      <a:r>
                        <a:rPr lang="cs-CZ" dirty="0"/>
                        <a:t>Výčet kontaktovaných krajů</a:t>
                      </a:r>
                    </a:p>
                  </a:txBody>
                  <a:tcPr/>
                </a:tc>
                <a:tc>
                  <a:txBody>
                    <a:bodyPr/>
                    <a:lstStyle/>
                    <a:p>
                      <a:r>
                        <a:rPr lang="cs-CZ" dirty="0"/>
                        <a:t>Počet škol</a:t>
                      </a:r>
                    </a:p>
                  </a:txBody>
                  <a:tcPr/>
                </a:tc>
                <a:tc>
                  <a:txBody>
                    <a:bodyPr/>
                    <a:lstStyle/>
                    <a:p>
                      <a:r>
                        <a:rPr lang="cs-CZ" dirty="0"/>
                        <a:t>Počet žáků na oslovených školách (z došlých odpovědí)</a:t>
                      </a:r>
                    </a:p>
                  </a:txBody>
                  <a:tcPr/>
                </a:tc>
                <a:extLst>
                  <a:ext uri="{0D108BD9-81ED-4DB2-BD59-A6C34878D82A}">
                    <a16:rowId xmlns:a16="http://schemas.microsoft.com/office/drawing/2014/main" val="2616901081"/>
                  </a:ext>
                </a:extLst>
              </a:tr>
              <a:tr h="521275">
                <a:tc>
                  <a:txBody>
                    <a:bodyPr/>
                    <a:lstStyle/>
                    <a:p>
                      <a:r>
                        <a:rPr lang="cs-CZ" dirty="0"/>
                        <a:t>Moravskoslezský</a:t>
                      </a:r>
                    </a:p>
                  </a:txBody>
                  <a:tcPr/>
                </a:tc>
                <a:tc>
                  <a:txBody>
                    <a:bodyPr/>
                    <a:lstStyle/>
                    <a:p>
                      <a:r>
                        <a:rPr lang="cs-CZ" dirty="0"/>
                        <a:t>3</a:t>
                      </a:r>
                    </a:p>
                  </a:txBody>
                  <a:tcPr/>
                </a:tc>
                <a:tc>
                  <a:txBody>
                    <a:bodyPr/>
                    <a:lstStyle/>
                    <a:p>
                      <a:r>
                        <a:rPr lang="cs-CZ" dirty="0"/>
                        <a:t>1309</a:t>
                      </a:r>
                    </a:p>
                  </a:txBody>
                  <a:tcPr/>
                </a:tc>
                <a:extLst>
                  <a:ext uri="{0D108BD9-81ED-4DB2-BD59-A6C34878D82A}">
                    <a16:rowId xmlns:a16="http://schemas.microsoft.com/office/drawing/2014/main" val="2776513923"/>
                  </a:ext>
                </a:extLst>
              </a:tr>
              <a:tr h="398026">
                <a:tc>
                  <a:txBody>
                    <a:bodyPr/>
                    <a:lstStyle/>
                    <a:p>
                      <a:r>
                        <a:rPr lang="cs-CZ" dirty="0"/>
                        <a:t>Praha</a:t>
                      </a:r>
                    </a:p>
                  </a:txBody>
                  <a:tcPr/>
                </a:tc>
                <a:tc>
                  <a:txBody>
                    <a:bodyPr/>
                    <a:lstStyle/>
                    <a:p>
                      <a:r>
                        <a:rPr lang="cs-CZ" dirty="0"/>
                        <a:t>3</a:t>
                      </a:r>
                    </a:p>
                  </a:txBody>
                  <a:tcPr/>
                </a:tc>
                <a:tc>
                  <a:txBody>
                    <a:bodyPr/>
                    <a:lstStyle/>
                    <a:p>
                      <a:r>
                        <a:rPr lang="cs-CZ" dirty="0"/>
                        <a:t>796</a:t>
                      </a:r>
                    </a:p>
                  </a:txBody>
                  <a:tcPr/>
                </a:tc>
                <a:extLst>
                  <a:ext uri="{0D108BD9-81ED-4DB2-BD59-A6C34878D82A}">
                    <a16:rowId xmlns:a16="http://schemas.microsoft.com/office/drawing/2014/main" val="3650229659"/>
                  </a:ext>
                </a:extLst>
              </a:tr>
              <a:tr h="381980">
                <a:tc>
                  <a:txBody>
                    <a:bodyPr/>
                    <a:lstStyle/>
                    <a:p>
                      <a:r>
                        <a:rPr lang="cs-CZ" dirty="0"/>
                        <a:t>Jihočeský</a:t>
                      </a:r>
                    </a:p>
                  </a:txBody>
                  <a:tcPr/>
                </a:tc>
                <a:tc>
                  <a:txBody>
                    <a:bodyPr/>
                    <a:lstStyle/>
                    <a:p>
                      <a:r>
                        <a:rPr lang="cs-CZ" dirty="0"/>
                        <a:t>5</a:t>
                      </a:r>
                    </a:p>
                  </a:txBody>
                  <a:tcPr/>
                </a:tc>
                <a:tc>
                  <a:txBody>
                    <a:bodyPr/>
                    <a:lstStyle/>
                    <a:p>
                      <a:r>
                        <a:rPr lang="cs-CZ" dirty="0"/>
                        <a:t>1703</a:t>
                      </a:r>
                    </a:p>
                  </a:txBody>
                  <a:tcPr/>
                </a:tc>
                <a:extLst>
                  <a:ext uri="{0D108BD9-81ED-4DB2-BD59-A6C34878D82A}">
                    <a16:rowId xmlns:a16="http://schemas.microsoft.com/office/drawing/2014/main" val="3705990053"/>
                  </a:ext>
                </a:extLst>
              </a:tr>
              <a:tr h="521275">
                <a:tc>
                  <a:txBody>
                    <a:bodyPr/>
                    <a:lstStyle/>
                    <a:p>
                      <a:r>
                        <a:rPr lang="cs-CZ" dirty="0"/>
                        <a:t>Jihomoravský</a:t>
                      </a:r>
                    </a:p>
                  </a:txBody>
                  <a:tcPr/>
                </a:tc>
                <a:tc>
                  <a:txBody>
                    <a:bodyPr/>
                    <a:lstStyle/>
                    <a:p>
                      <a:r>
                        <a:rPr lang="cs-CZ" dirty="0"/>
                        <a:t>27</a:t>
                      </a:r>
                    </a:p>
                  </a:txBody>
                  <a:tcPr/>
                </a:tc>
                <a:tc>
                  <a:txBody>
                    <a:bodyPr/>
                    <a:lstStyle/>
                    <a:p>
                      <a:r>
                        <a:rPr lang="cs-CZ" dirty="0"/>
                        <a:t>5612</a:t>
                      </a:r>
                    </a:p>
                  </a:txBody>
                  <a:tcPr/>
                </a:tc>
                <a:extLst>
                  <a:ext uri="{0D108BD9-81ED-4DB2-BD59-A6C34878D82A}">
                    <a16:rowId xmlns:a16="http://schemas.microsoft.com/office/drawing/2014/main" val="3741027077"/>
                  </a:ext>
                </a:extLst>
              </a:tr>
              <a:tr h="521275">
                <a:tc>
                  <a:txBody>
                    <a:bodyPr/>
                    <a:lstStyle/>
                    <a:p>
                      <a:r>
                        <a:rPr lang="cs-CZ" dirty="0"/>
                        <a:t>Královéhradecký</a:t>
                      </a:r>
                    </a:p>
                  </a:txBody>
                  <a:tcPr/>
                </a:tc>
                <a:tc>
                  <a:txBody>
                    <a:bodyPr/>
                    <a:lstStyle/>
                    <a:p>
                      <a:r>
                        <a:rPr lang="cs-CZ" dirty="0"/>
                        <a:t>9</a:t>
                      </a:r>
                    </a:p>
                  </a:txBody>
                  <a:tcPr/>
                </a:tc>
                <a:tc>
                  <a:txBody>
                    <a:bodyPr/>
                    <a:lstStyle/>
                    <a:p>
                      <a:r>
                        <a:rPr lang="cs-CZ" dirty="0"/>
                        <a:t>3251</a:t>
                      </a:r>
                    </a:p>
                  </a:txBody>
                  <a:tcPr/>
                </a:tc>
                <a:extLst>
                  <a:ext uri="{0D108BD9-81ED-4DB2-BD59-A6C34878D82A}">
                    <a16:rowId xmlns:a16="http://schemas.microsoft.com/office/drawing/2014/main" val="2431535925"/>
                  </a:ext>
                </a:extLst>
              </a:tr>
              <a:tr h="343294">
                <a:tc>
                  <a:txBody>
                    <a:bodyPr/>
                    <a:lstStyle/>
                    <a:p>
                      <a:r>
                        <a:rPr lang="cs-CZ" dirty="0"/>
                        <a:t>Liberecký</a:t>
                      </a:r>
                    </a:p>
                  </a:txBody>
                  <a:tcPr/>
                </a:tc>
                <a:tc>
                  <a:txBody>
                    <a:bodyPr/>
                    <a:lstStyle/>
                    <a:p>
                      <a:r>
                        <a:rPr lang="cs-CZ" dirty="0"/>
                        <a:t>4</a:t>
                      </a:r>
                    </a:p>
                  </a:txBody>
                  <a:tcPr/>
                </a:tc>
                <a:tc>
                  <a:txBody>
                    <a:bodyPr/>
                    <a:lstStyle/>
                    <a:p>
                      <a:r>
                        <a:rPr lang="cs-CZ" dirty="0"/>
                        <a:t>1026</a:t>
                      </a:r>
                    </a:p>
                  </a:txBody>
                  <a:tcPr/>
                </a:tc>
                <a:extLst>
                  <a:ext uri="{0D108BD9-81ED-4DB2-BD59-A6C34878D82A}">
                    <a16:rowId xmlns:a16="http://schemas.microsoft.com/office/drawing/2014/main" val="1181176937"/>
                  </a:ext>
                </a:extLst>
              </a:tr>
              <a:tr h="343294">
                <a:tc>
                  <a:txBody>
                    <a:bodyPr/>
                    <a:lstStyle/>
                    <a:p>
                      <a:r>
                        <a:rPr lang="cs-CZ" dirty="0"/>
                        <a:t>Olomoucký</a:t>
                      </a:r>
                    </a:p>
                  </a:txBody>
                  <a:tcPr/>
                </a:tc>
                <a:tc>
                  <a:txBody>
                    <a:bodyPr/>
                    <a:lstStyle/>
                    <a:p>
                      <a:r>
                        <a:rPr lang="cs-CZ" dirty="0"/>
                        <a:t>4</a:t>
                      </a:r>
                    </a:p>
                  </a:txBody>
                  <a:tcPr/>
                </a:tc>
                <a:tc>
                  <a:txBody>
                    <a:bodyPr/>
                    <a:lstStyle/>
                    <a:p>
                      <a:r>
                        <a:rPr lang="cs-CZ" dirty="0"/>
                        <a:t>1045</a:t>
                      </a:r>
                    </a:p>
                  </a:txBody>
                  <a:tcPr/>
                </a:tc>
                <a:extLst>
                  <a:ext uri="{0D108BD9-81ED-4DB2-BD59-A6C34878D82A}">
                    <a16:rowId xmlns:a16="http://schemas.microsoft.com/office/drawing/2014/main" val="648822476"/>
                  </a:ext>
                </a:extLst>
              </a:tr>
              <a:tr h="343294">
                <a:tc>
                  <a:txBody>
                    <a:bodyPr/>
                    <a:lstStyle/>
                    <a:p>
                      <a:r>
                        <a:rPr lang="cs-CZ" dirty="0"/>
                        <a:t>Pardubický</a:t>
                      </a:r>
                    </a:p>
                  </a:txBody>
                  <a:tcPr/>
                </a:tc>
                <a:tc>
                  <a:txBody>
                    <a:bodyPr/>
                    <a:lstStyle/>
                    <a:p>
                      <a:r>
                        <a:rPr lang="cs-CZ" dirty="0"/>
                        <a:t>9 (1x počet žáků </a:t>
                      </a:r>
                      <a:r>
                        <a:rPr lang="en-GB" dirty="0"/>
                        <a:t>*</a:t>
                      </a:r>
                      <a:r>
                        <a:rPr lang="cs-CZ" dirty="0"/>
                        <a:t>)</a:t>
                      </a:r>
                    </a:p>
                  </a:txBody>
                  <a:tcPr/>
                </a:tc>
                <a:tc>
                  <a:txBody>
                    <a:bodyPr/>
                    <a:lstStyle/>
                    <a:p>
                      <a:r>
                        <a:rPr lang="cs-CZ" dirty="0"/>
                        <a:t>3212</a:t>
                      </a:r>
                    </a:p>
                  </a:txBody>
                  <a:tcPr/>
                </a:tc>
                <a:extLst>
                  <a:ext uri="{0D108BD9-81ED-4DB2-BD59-A6C34878D82A}">
                    <a16:rowId xmlns:a16="http://schemas.microsoft.com/office/drawing/2014/main" val="3395728908"/>
                  </a:ext>
                </a:extLst>
              </a:tr>
              <a:tr h="343294">
                <a:tc>
                  <a:txBody>
                    <a:bodyPr/>
                    <a:lstStyle/>
                    <a:p>
                      <a:r>
                        <a:rPr lang="cs-CZ" dirty="0"/>
                        <a:t>Plzeňský</a:t>
                      </a:r>
                    </a:p>
                  </a:txBody>
                  <a:tcPr/>
                </a:tc>
                <a:tc>
                  <a:txBody>
                    <a:bodyPr/>
                    <a:lstStyle/>
                    <a:p>
                      <a:r>
                        <a:rPr lang="cs-CZ" dirty="0"/>
                        <a:t>10</a:t>
                      </a:r>
                    </a:p>
                  </a:txBody>
                  <a:tcPr/>
                </a:tc>
                <a:tc>
                  <a:txBody>
                    <a:bodyPr/>
                    <a:lstStyle/>
                    <a:p>
                      <a:r>
                        <a:rPr lang="cs-CZ" dirty="0"/>
                        <a:t>3106</a:t>
                      </a:r>
                    </a:p>
                  </a:txBody>
                  <a:tcPr/>
                </a:tc>
                <a:extLst>
                  <a:ext uri="{0D108BD9-81ED-4DB2-BD59-A6C34878D82A}">
                    <a16:rowId xmlns:a16="http://schemas.microsoft.com/office/drawing/2014/main" val="2218435799"/>
                  </a:ext>
                </a:extLst>
              </a:tr>
              <a:tr h="343294">
                <a:tc>
                  <a:txBody>
                    <a:bodyPr/>
                    <a:lstStyle/>
                    <a:p>
                      <a:r>
                        <a:rPr lang="cs-CZ" dirty="0"/>
                        <a:t>Středočeský</a:t>
                      </a:r>
                    </a:p>
                  </a:txBody>
                  <a:tcPr/>
                </a:tc>
                <a:tc>
                  <a:txBody>
                    <a:bodyPr/>
                    <a:lstStyle/>
                    <a:p>
                      <a:r>
                        <a:rPr lang="cs-CZ" dirty="0"/>
                        <a:t>6</a:t>
                      </a:r>
                    </a:p>
                  </a:txBody>
                  <a:tcPr/>
                </a:tc>
                <a:tc>
                  <a:txBody>
                    <a:bodyPr/>
                    <a:lstStyle/>
                    <a:p>
                      <a:r>
                        <a:rPr lang="cs-CZ" dirty="0"/>
                        <a:t>2913</a:t>
                      </a:r>
                    </a:p>
                  </a:txBody>
                  <a:tcPr/>
                </a:tc>
                <a:extLst>
                  <a:ext uri="{0D108BD9-81ED-4DB2-BD59-A6C34878D82A}">
                    <a16:rowId xmlns:a16="http://schemas.microsoft.com/office/drawing/2014/main" val="3256257007"/>
                  </a:ext>
                </a:extLst>
              </a:tr>
              <a:tr h="343294">
                <a:tc>
                  <a:txBody>
                    <a:bodyPr/>
                    <a:lstStyle/>
                    <a:p>
                      <a:r>
                        <a:rPr lang="cs-CZ" dirty="0"/>
                        <a:t>Vysočina</a:t>
                      </a:r>
                    </a:p>
                  </a:txBody>
                  <a:tcPr/>
                </a:tc>
                <a:tc>
                  <a:txBody>
                    <a:bodyPr/>
                    <a:lstStyle/>
                    <a:p>
                      <a:r>
                        <a:rPr lang="cs-CZ" dirty="0"/>
                        <a:t>2</a:t>
                      </a:r>
                    </a:p>
                  </a:txBody>
                  <a:tcPr/>
                </a:tc>
                <a:tc>
                  <a:txBody>
                    <a:bodyPr/>
                    <a:lstStyle/>
                    <a:p>
                      <a:r>
                        <a:rPr lang="cs-CZ" dirty="0"/>
                        <a:t>831</a:t>
                      </a:r>
                    </a:p>
                  </a:txBody>
                  <a:tcPr/>
                </a:tc>
                <a:extLst>
                  <a:ext uri="{0D108BD9-81ED-4DB2-BD59-A6C34878D82A}">
                    <a16:rowId xmlns:a16="http://schemas.microsoft.com/office/drawing/2014/main" val="3281065899"/>
                  </a:ext>
                </a:extLst>
              </a:tr>
              <a:tr h="343294">
                <a:tc>
                  <a:txBody>
                    <a:bodyPr/>
                    <a:lstStyle/>
                    <a:p>
                      <a:r>
                        <a:rPr lang="cs-CZ" dirty="0"/>
                        <a:t>Zlínský</a:t>
                      </a:r>
                    </a:p>
                  </a:txBody>
                  <a:tcPr/>
                </a:tc>
                <a:tc>
                  <a:txBody>
                    <a:bodyPr/>
                    <a:lstStyle/>
                    <a:p>
                      <a:r>
                        <a:rPr lang="cs-CZ" dirty="0"/>
                        <a:t>4</a:t>
                      </a:r>
                    </a:p>
                  </a:txBody>
                  <a:tcPr/>
                </a:tc>
                <a:tc>
                  <a:txBody>
                    <a:bodyPr/>
                    <a:lstStyle/>
                    <a:p>
                      <a:r>
                        <a:rPr lang="cs-CZ" dirty="0"/>
                        <a:t>1912</a:t>
                      </a:r>
                    </a:p>
                  </a:txBody>
                  <a:tcPr/>
                </a:tc>
                <a:extLst>
                  <a:ext uri="{0D108BD9-81ED-4DB2-BD59-A6C34878D82A}">
                    <a16:rowId xmlns:a16="http://schemas.microsoft.com/office/drawing/2014/main" val="3032036662"/>
                  </a:ext>
                </a:extLst>
              </a:tr>
              <a:tr h="343294">
                <a:tc>
                  <a:txBody>
                    <a:bodyPr/>
                    <a:lstStyle/>
                    <a:p>
                      <a:r>
                        <a:rPr lang="cs-CZ" dirty="0"/>
                        <a:t>CELKEM</a:t>
                      </a:r>
                    </a:p>
                  </a:txBody>
                  <a:tcPr/>
                </a:tc>
                <a:tc>
                  <a:txBody>
                    <a:bodyPr/>
                    <a:lstStyle/>
                    <a:p>
                      <a:r>
                        <a:rPr lang="cs-CZ" dirty="0"/>
                        <a:t>86</a:t>
                      </a:r>
                    </a:p>
                  </a:txBody>
                  <a:tcPr/>
                </a:tc>
                <a:tc>
                  <a:txBody>
                    <a:bodyPr/>
                    <a:lstStyle/>
                    <a:p>
                      <a:r>
                        <a:rPr lang="cs-CZ" dirty="0"/>
                        <a:t>26716</a:t>
                      </a:r>
                    </a:p>
                  </a:txBody>
                  <a:tcPr/>
                </a:tc>
                <a:extLst>
                  <a:ext uri="{0D108BD9-81ED-4DB2-BD59-A6C34878D82A}">
                    <a16:rowId xmlns:a16="http://schemas.microsoft.com/office/drawing/2014/main" val="3144664676"/>
                  </a:ext>
                </a:extLst>
              </a:tr>
            </a:tbl>
          </a:graphicData>
        </a:graphic>
      </p:graphicFrame>
    </p:spTree>
    <p:extLst>
      <p:ext uri="{BB962C8B-B14F-4D97-AF65-F5344CB8AC3E}">
        <p14:creationId xmlns:p14="http://schemas.microsoft.com/office/powerpoint/2010/main" val="17291961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pro obsa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897" y="2219124"/>
            <a:ext cx="7772401" cy="2402788"/>
          </a:xfrm>
          <a:prstGeom prst="rect">
            <a:avLst/>
          </a:prstGeom>
        </p:spPr>
      </p:pic>
      <p:sp>
        <p:nvSpPr>
          <p:cNvPr id="10" name="Content Placeholder 9"/>
          <p:cNvSpPr>
            <a:spLocks noGrp="1"/>
          </p:cNvSpPr>
          <p:nvPr>
            <p:ph idx="1"/>
          </p:nvPr>
        </p:nvSpPr>
        <p:spPr>
          <a:xfrm>
            <a:off x="252920" y="2162014"/>
            <a:ext cx="2947482" cy="3744264"/>
          </a:xfrm>
        </p:spPr>
        <p:txBody>
          <a:bodyPr anchor="t">
            <a:normAutofit/>
          </a:bodyPr>
          <a:lstStyle/>
          <a:p>
            <a:endParaRPr lang="en-US" sz="1600">
              <a:solidFill>
                <a:schemeClr val="bg1"/>
              </a:solidFill>
            </a:endParaRPr>
          </a:p>
        </p:txBody>
      </p:sp>
      <p:sp>
        <p:nvSpPr>
          <p:cNvPr id="4" name="Nadpis 3">
            <a:extLst>
              <a:ext uri="{FF2B5EF4-FFF2-40B4-BE49-F238E27FC236}">
                <a16:creationId xmlns:a16="http://schemas.microsoft.com/office/drawing/2014/main" id="{26C4A63A-B638-4453-BA0C-BB341EE5C06D}"/>
              </a:ext>
            </a:extLst>
          </p:cNvPr>
          <p:cNvSpPr>
            <a:spLocks noGrp="1"/>
          </p:cNvSpPr>
          <p:nvPr>
            <p:ph type="title"/>
          </p:nvPr>
        </p:nvSpPr>
        <p:spPr/>
        <p:txBody>
          <a:bodyPr/>
          <a:lstStyle/>
          <a:p>
            <a:endParaRPr lang="cs-CZ"/>
          </a:p>
        </p:txBody>
      </p:sp>
      <p:sp>
        <p:nvSpPr>
          <p:cNvPr id="7" name="Nadpis 1">
            <a:extLst>
              <a:ext uri="{FF2B5EF4-FFF2-40B4-BE49-F238E27FC236}">
                <a16:creationId xmlns:a16="http://schemas.microsoft.com/office/drawing/2014/main" id="{D17BB95D-E0B3-411C-B43B-59F21C1D380C}"/>
              </a:ext>
            </a:extLst>
          </p:cNvPr>
          <p:cNvSpPr txBox="1">
            <a:spLocks/>
          </p:cNvSpPr>
          <p:nvPr/>
        </p:nvSpPr>
        <p:spPr>
          <a:xfrm>
            <a:off x="252920" y="799987"/>
            <a:ext cx="2947482" cy="232421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2200" spc="-100" dirty="0" err="1"/>
              <a:t>Počet</a:t>
            </a:r>
            <a:r>
              <a:rPr lang="en-US" sz="2200" spc="-100" dirty="0"/>
              <a:t> </a:t>
            </a:r>
            <a:r>
              <a:rPr lang="en-US" sz="2200" spc="-100" dirty="0" err="1"/>
              <a:t>žáků</a:t>
            </a:r>
            <a:r>
              <a:rPr lang="en-US" sz="2200" spc="-100" dirty="0"/>
              <a:t> </a:t>
            </a:r>
            <a:r>
              <a:rPr lang="en-US" sz="2200" spc="-100" dirty="0" err="1"/>
              <a:t>na</a:t>
            </a:r>
            <a:r>
              <a:rPr lang="en-US" sz="2200" spc="-100" dirty="0"/>
              <a:t> </a:t>
            </a:r>
            <a:r>
              <a:rPr lang="en-US" sz="2200" spc="-100" dirty="0" err="1"/>
              <a:t>oslovených</a:t>
            </a:r>
            <a:r>
              <a:rPr lang="en-US" sz="2200" spc="-100" dirty="0"/>
              <a:t> </a:t>
            </a:r>
            <a:r>
              <a:rPr lang="en-US" sz="2200" spc="-100" dirty="0" err="1"/>
              <a:t>školách</a:t>
            </a:r>
            <a:r>
              <a:rPr lang="en-US" sz="2200" spc="-100" dirty="0"/>
              <a:t> (z </a:t>
            </a:r>
            <a:r>
              <a:rPr lang="en-US" sz="2200" spc="-100" dirty="0" err="1"/>
              <a:t>došlých</a:t>
            </a:r>
            <a:r>
              <a:rPr lang="en-US" sz="2200" spc="-100" dirty="0"/>
              <a:t> </a:t>
            </a:r>
            <a:r>
              <a:rPr lang="en-US" sz="2200" spc="-100" dirty="0" err="1"/>
              <a:t>odpovědí</a:t>
            </a:r>
            <a:r>
              <a:rPr lang="en-US" sz="2200" spc="-100" dirty="0"/>
              <a:t>)</a:t>
            </a:r>
            <a:r>
              <a:rPr lang="cs-CZ" sz="2200" spc="-100" dirty="0"/>
              <a:t/>
            </a:r>
            <a:br>
              <a:rPr lang="cs-CZ" sz="2200" spc="-100" dirty="0"/>
            </a:br>
            <a:r>
              <a:rPr lang="cs-CZ" sz="2200" spc="-100" dirty="0"/>
              <a:t/>
            </a:r>
            <a:br>
              <a:rPr lang="cs-CZ" sz="2200" spc="-100" dirty="0"/>
            </a:br>
            <a:r>
              <a:rPr lang="cs-CZ" sz="2200" spc="-100" dirty="0"/>
              <a:t>2/7</a:t>
            </a:r>
            <a:endParaRPr lang="cs-CZ" sz="2200" dirty="0"/>
          </a:p>
        </p:txBody>
      </p:sp>
    </p:spTree>
    <p:extLst>
      <p:ext uri="{BB962C8B-B14F-4D97-AF65-F5344CB8AC3E}">
        <p14:creationId xmlns:p14="http://schemas.microsoft.com/office/powerpoint/2010/main" val="40677352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pro obsa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897" y="2167219"/>
            <a:ext cx="7772401" cy="2506598"/>
          </a:xfrm>
          <a:prstGeom prst="rect">
            <a:avLst/>
          </a:prstGeom>
        </p:spPr>
      </p:pic>
      <p:sp>
        <p:nvSpPr>
          <p:cNvPr id="10" name="Content Placeholder 9"/>
          <p:cNvSpPr>
            <a:spLocks noGrp="1"/>
          </p:cNvSpPr>
          <p:nvPr>
            <p:ph idx="1"/>
          </p:nvPr>
        </p:nvSpPr>
        <p:spPr>
          <a:xfrm>
            <a:off x="252920" y="2162014"/>
            <a:ext cx="2947482" cy="3744264"/>
          </a:xfrm>
        </p:spPr>
        <p:txBody>
          <a:bodyPr anchor="t">
            <a:normAutofit/>
          </a:bodyPr>
          <a:lstStyle/>
          <a:p>
            <a:endParaRPr lang="en-US" sz="1600">
              <a:solidFill>
                <a:schemeClr val="bg1"/>
              </a:solidFill>
            </a:endParaRPr>
          </a:p>
        </p:txBody>
      </p:sp>
      <p:sp>
        <p:nvSpPr>
          <p:cNvPr id="4" name="Nadpis 3">
            <a:extLst>
              <a:ext uri="{FF2B5EF4-FFF2-40B4-BE49-F238E27FC236}">
                <a16:creationId xmlns:a16="http://schemas.microsoft.com/office/drawing/2014/main" id="{89C5A0BD-6A47-44F0-BAED-C1A437AE4CDF}"/>
              </a:ext>
            </a:extLst>
          </p:cNvPr>
          <p:cNvSpPr>
            <a:spLocks noGrp="1"/>
          </p:cNvSpPr>
          <p:nvPr>
            <p:ph type="title"/>
          </p:nvPr>
        </p:nvSpPr>
        <p:spPr/>
        <p:txBody>
          <a:bodyPr/>
          <a:lstStyle/>
          <a:p>
            <a:endParaRPr lang="cs-CZ"/>
          </a:p>
        </p:txBody>
      </p:sp>
      <p:sp>
        <p:nvSpPr>
          <p:cNvPr id="7" name="Nadpis 1">
            <a:extLst>
              <a:ext uri="{FF2B5EF4-FFF2-40B4-BE49-F238E27FC236}">
                <a16:creationId xmlns:a16="http://schemas.microsoft.com/office/drawing/2014/main" id="{09651236-E26D-4FA0-980E-7943A0D27AA9}"/>
              </a:ext>
            </a:extLst>
          </p:cNvPr>
          <p:cNvSpPr txBox="1">
            <a:spLocks/>
          </p:cNvSpPr>
          <p:nvPr/>
        </p:nvSpPr>
        <p:spPr>
          <a:xfrm>
            <a:off x="252920" y="799987"/>
            <a:ext cx="2947482" cy="232421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2200" spc="-100" dirty="0" err="1"/>
              <a:t>Počet</a:t>
            </a:r>
            <a:r>
              <a:rPr lang="en-US" sz="2200" spc="-100" dirty="0"/>
              <a:t> </a:t>
            </a:r>
            <a:r>
              <a:rPr lang="en-US" sz="2200" spc="-100" dirty="0" err="1"/>
              <a:t>žáků</a:t>
            </a:r>
            <a:r>
              <a:rPr lang="en-US" sz="2200" spc="-100" dirty="0"/>
              <a:t> </a:t>
            </a:r>
            <a:r>
              <a:rPr lang="en-US" sz="2200" spc="-100" dirty="0" err="1"/>
              <a:t>na</a:t>
            </a:r>
            <a:r>
              <a:rPr lang="en-US" sz="2200" spc="-100" dirty="0"/>
              <a:t> </a:t>
            </a:r>
            <a:r>
              <a:rPr lang="en-US" sz="2200" spc="-100" dirty="0" err="1"/>
              <a:t>oslovených</a:t>
            </a:r>
            <a:r>
              <a:rPr lang="en-US" sz="2200" spc="-100" dirty="0"/>
              <a:t> </a:t>
            </a:r>
            <a:r>
              <a:rPr lang="en-US" sz="2200" spc="-100" dirty="0" err="1"/>
              <a:t>školách</a:t>
            </a:r>
            <a:r>
              <a:rPr lang="en-US" sz="2200" spc="-100" dirty="0"/>
              <a:t> (z </a:t>
            </a:r>
            <a:r>
              <a:rPr lang="en-US" sz="2200" spc="-100" dirty="0" err="1"/>
              <a:t>došlých</a:t>
            </a:r>
            <a:r>
              <a:rPr lang="en-US" sz="2200" spc="-100" dirty="0"/>
              <a:t> </a:t>
            </a:r>
            <a:r>
              <a:rPr lang="en-US" sz="2200" spc="-100" dirty="0" err="1"/>
              <a:t>odpovědí</a:t>
            </a:r>
            <a:r>
              <a:rPr lang="en-US" sz="2200" spc="-100" dirty="0"/>
              <a:t>)</a:t>
            </a:r>
            <a:r>
              <a:rPr lang="cs-CZ" sz="2200" spc="-100" dirty="0"/>
              <a:t/>
            </a:r>
            <a:br>
              <a:rPr lang="cs-CZ" sz="2200" spc="-100" dirty="0"/>
            </a:br>
            <a:r>
              <a:rPr lang="cs-CZ" sz="2200" spc="-100" dirty="0"/>
              <a:t/>
            </a:r>
            <a:br>
              <a:rPr lang="cs-CZ" sz="2200" spc="-100" dirty="0"/>
            </a:br>
            <a:r>
              <a:rPr lang="cs-CZ" sz="2200" spc="-100" dirty="0"/>
              <a:t>3/7</a:t>
            </a:r>
            <a:endParaRPr lang="cs-CZ" sz="2200" dirty="0"/>
          </a:p>
        </p:txBody>
      </p:sp>
    </p:spTree>
    <p:extLst>
      <p:ext uri="{BB962C8B-B14F-4D97-AF65-F5344CB8AC3E}">
        <p14:creationId xmlns:p14="http://schemas.microsoft.com/office/powerpoint/2010/main" val="16833602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pro obsa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897" y="2167219"/>
            <a:ext cx="7772401" cy="2506598"/>
          </a:xfrm>
          <a:prstGeom prst="rect">
            <a:avLst/>
          </a:prstGeom>
        </p:spPr>
      </p:pic>
      <p:sp>
        <p:nvSpPr>
          <p:cNvPr id="10" name="Content Placeholder 9"/>
          <p:cNvSpPr>
            <a:spLocks noGrp="1"/>
          </p:cNvSpPr>
          <p:nvPr>
            <p:ph idx="1"/>
          </p:nvPr>
        </p:nvSpPr>
        <p:spPr>
          <a:xfrm>
            <a:off x="252920" y="2162014"/>
            <a:ext cx="2947482" cy="3744264"/>
          </a:xfrm>
        </p:spPr>
        <p:txBody>
          <a:bodyPr anchor="t">
            <a:normAutofit/>
          </a:bodyPr>
          <a:lstStyle/>
          <a:p>
            <a:endParaRPr lang="en-US" sz="1600">
              <a:solidFill>
                <a:schemeClr val="bg1"/>
              </a:solidFill>
            </a:endParaRPr>
          </a:p>
        </p:txBody>
      </p:sp>
      <p:sp>
        <p:nvSpPr>
          <p:cNvPr id="4" name="Nadpis 3">
            <a:extLst>
              <a:ext uri="{FF2B5EF4-FFF2-40B4-BE49-F238E27FC236}">
                <a16:creationId xmlns:a16="http://schemas.microsoft.com/office/drawing/2014/main" id="{6C16D79A-6F5A-4F43-A8D0-6469E18A7D8F}"/>
              </a:ext>
            </a:extLst>
          </p:cNvPr>
          <p:cNvSpPr>
            <a:spLocks noGrp="1"/>
          </p:cNvSpPr>
          <p:nvPr>
            <p:ph type="title"/>
          </p:nvPr>
        </p:nvSpPr>
        <p:spPr/>
        <p:txBody>
          <a:bodyPr/>
          <a:lstStyle/>
          <a:p>
            <a:endParaRPr lang="cs-CZ"/>
          </a:p>
        </p:txBody>
      </p:sp>
      <p:sp>
        <p:nvSpPr>
          <p:cNvPr id="7" name="Nadpis 1">
            <a:extLst>
              <a:ext uri="{FF2B5EF4-FFF2-40B4-BE49-F238E27FC236}">
                <a16:creationId xmlns:a16="http://schemas.microsoft.com/office/drawing/2014/main" id="{53F42BD5-731F-4B5C-BFAD-6D66FB1A8337}"/>
              </a:ext>
            </a:extLst>
          </p:cNvPr>
          <p:cNvSpPr txBox="1">
            <a:spLocks/>
          </p:cNvSpPr>
          <p:nvPr/>
        </p:nvSpPr>
        <p:spPr>
          <a:xfrm>
            <a:off x="252920" y="799987"/>
            <a:ext cx="2947482" cy="232421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2200" spc="-100" dirty="0" err="1"/>
              <a:t>Počet</a:t>
            </a:r>
            <a:r>
              <a:rPr lang="en-US" sz="2200" spc="-100" dirty="0"/>
              <a:t> </a:t>
            </a:r>
            <a:r>
              <a:rPr lang="en-US" sz="2200" spc="-100" dirty="0" err="1"/>
              <a:t>žáků</a:t>
            </a:r>
            <a:r>
              <a:rPr lang="en-US" sz="2200" spc="-100" dirty="0"/>
              <a:t> </a:t>
            </a:r>
            <a:r>
              <a:rPr lang="en-US" sz="2200" spc="-100" dirty="0" err="1"/>
              <a:t>na</a:t>
            </a:r>
            <a:r>
              <a:rPr lang="en-US" sz="2200" spc="-100" dirty="0"/>
              <a:t> </a:t>
            </a:r>
            <a:r>
              <a:rPr lang="en-US" sz="2200" spc="-100" dirty="0" err="1"/>
              <a:t>oslovených</a:t>
            </a:r>
            <a:r>
              <a:rPr lang="en-US" sz="2200" spc="-100" dirty="0"/>
              <a:t> </a:t>
            </a:r>
            <a:r>
              <a:rPr lang="en-US" sz="2200" spc="-100" dirty="0" err="1"/>
              <a:t>školách</a:t>
            </a:r>
            <a:r>
              <a:rPr lang="en-US" sz="2200" spc="-100" dirty="0"/>
              <a:t> (z </a:t>
            </a:r>
            <a:r>
              <a:rPr lang="en-US" sz="2200" spc="-100" dirty="0" err="1"/>
              <a:t>došlých</a:t>
            </a:r>
            <a:r>
              <a:rPr lang="en-US" sz="2200" spc="-100" dirty="0"/>
              <a:t> </a:t>
            </a:r>
            <a:r>
              <a:rPr lang="en-US" sz="2200" spc="-100" dirty="0" err="1"/>
              <a:t>odpovědí</a:t>
            </a:r>
            <a:r>
              <a:rPr lang="en-US" sz="2200" spc="-100" dirty="0"/>
              <a:t>)</a:t>
            </a:r>
            <a:r>
              <a:rPr lang="cs-CZ" sz="2200" spc="-100" dirty="0"/>
              <a:t/>
            </a:r>
            <a:br>
              <a:rPr lang="cs-CZ" sz="2200" spc="-100" dirty="0"/>
            </a:br>
            <a:r>
              <a:rPr lang="cs-CZ" sz="2200" spc="-100" dirty="0"/>
              <a:t/>
            </a:r>
            <a:br>
              <a:rPr lang="cs-CZ" sz="2200" spc="-100" dirty="0"/>
            </a:br>
            <a:r>
              <a:rPr lang="cs-CZ" sz="2200" spc="-100" dirty="0"/>
              <a:t>4/7</a:t>
            </a:r>
            <a:endParaRPr lang="cs-CZ" sz="2200" dirty="0"/>
          </a:p>
        </p:txBody>
      </p:sp>
    </p:spTree>
    <p:extLst>
      <p:ext uri="{BB962C8B-B14F-4D97-AF65-F5344CB8AC3E}">
        <p14:creationId xmlns:p14="http://schemas.microsoft.com/office/powerpoint/2010/main" val="1260845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Zástupný symbol pro obsah 6" descr="Obsah obrázku obloha&#10;&#10;Popis vygenerován s velmi vysokou mírou spolehlivost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897" y="2200105"/>
            <a:ext cx="7772401" cy="2440825"/>
          </a:xfrm>
          <a:prstGeom prst="rect">
            <a:avLst/>
          </a:prstGeom>
        </p:spPr>
      </p:pic>
      <p:sp>
        <p:nvSpPr>
          <p:cNvPr id="45" name="Content Placeholder 44"/>
          <p:cNvSpPr>
            <a:spLocks noGrp="1"/>
          </p:cNvSpPr>
          <p:nvPr>
            <p:ph idx="1"/>
          </p:nvPr>
        </p:nvSpPr>
        <p:spPr>
          <a:xfrm>
            <a:off x="252920" y="2162014"/>
            <a:ext cx="2947482" cy="3744264"/>
          </a:xfrm>
        </p:spPr>
        <p:txBody>
          <a:bodyPr anchor="t">
            <a:normAutofit/>
          </a:bodyPr>
          <a:lstStyle/>
          <a:p>
            <a:endParaRPr lang="en-US" sz="1600">
              <a:solidFill>
                <a:schemeClr val="bg1"/>
              </a:solidFill>
            </a:endParaRPr>
          </a:p>
        </p:txBody>
      </p:sp>
      <p:sp>
        <p:nvSpPr>
          <p:cNvPr id="4" name="Nadpis 3">
            <a:extLst>
              <a:ext uri="{FF2B5EF4-FFF2-40B4-BE49-F238E27FC236}">
                <a16:creationId xmlns:a16="http://schemas.microsoft.com/office/drawing/2014/main" id="{E0B899D1-CB16-4372-B29F-8AD6B7B4195F}"/>
              </a:ext>
            </a:extLst>
          </p:cNvPr>
          <p:cNvSpPr>
            <a:spLocks noGrp="1"/>
          </p:cNvSpPr>
          <p:nvPr>
            <p:ph type="title"/>
          </p:nvPr>
        </p:nvSpPr>
        <p:spPr/>
        <p:txBody>
          <a:bodyPr/>
          <a:lstStyle/>
          <a:p>
            <a:endParaRPr lang="cs-CZ"/>
          </a:p>
        </p:txBody>
      </p:sp>
      <p:sp>
        <p:nvSpPr>
          <p:cNvPr id="7" name="Nadpis 1">
            <a:extLst>
              <a:ext uri="{FF2B5EF4-FFF2-40B4-BE49-F238E27FC236}">
                <a16:creationId xmlns:a16="http://schemas.microsoft.com/office/drawing/2014/main" id="{FC7D4303-71AF-49F9-97E5-DC6921BABEB6}"/>
              </a:ext>
            </a:extLst>
          </p:cNvPr>
          <p:cNvSpPr txBox="1">
            <a:spLocks/>
          </p:cNvSpPr>
          <p:nvPr/>
        </p:nvSpPr>
        <p:spPr>
          <a:xfrm>
            <a:off x="252919" y="1123837"/>
            <a:ext cx="2947482" cy="187727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2400" spc="-100" dirty="0" err="1"/>
              <a:t>Počet</a:t>
            </a:r>
            <a:r>
              <a:rPr lang="en-US" sz="2400" spc="-100" dirty="0"/>
              <a:t> </a:t>
            </a:r>
            <a:r>
              <a:rPr lang="en-US" sz="2400" spc="-100" dirty="0" err="1"/>
              <a:t>žáků</a:t>
            </a:r>
            <a:r>
              <a:rPr lang="en-US" sz="2400" spc="-100" dirty="0"/>
              <a:t> </a:t>
            </a:r>
            <a:r>
              <a:rPr lang="en-US" sz="2400" spc="-100" dirty="0" err="1"/>
              <a:t>na</a:t>
            </a:r>
            <a:r>
              <a:rPr lang="en-US" sz="2400" spc="-100" dirty="0"/>
              <a:t> </a:t>
            </a:r>
            <a:r>
              <a:rPr lang="en-US" sz="2400" spc="-100" dirty="0" err="1"/>
              <a:t>oslovených</a:t>
            </a:r>
            <a:r>
              <a:rPr lang="en-US" sz="2400" spc="-100" dirty="0"/>
              <a:t> </a:t>
            </a:r>
            <a:r>
              <a:rPr lang="en-US" sz="2400" spc="-100" dirty="0" err="1"/>
              <a:t>školách</a:t>
            </a:r>
            <a:r>
              <a:rPr lang="en-US" sz="2400" spc="-100" dirty="0"/>
              <a:t> (z </a:t>
            </a:r>
            <a:r>
              <a:rPr lang="en-US" sz="2400" spc="-100" dirty="0" err="1"/>
              <a:t>došlých</a:t>
            </a:r>
            <a:r>
              <a:rPr lang="en-US" sz="2400" spc="-100" dirty="0"/>
              <a:t> </a:t>
            </a:r>
            <a:r>
              <a:rPr lang="en-US" sz="2400" spc="-100" dirty="0" err="1"/>
              <a:t>odpovědí</a:t>
            </a:r>
            <a:r>
              <a:rPr lang="en-US" sz="2400" spc="-100" dirty="0"/>
              <a:t>)</a:t>
            </a:r>
            <a:r>
              <a:rPr lang="cs-CZ" sz="2400" spc="-100" dirty="0"/>
              <a:t/>
            </a:r>
            <a:br>
              <a:rPr lang="cs-CZ" sz="2400" spc="-100" dirty="0"/>
            </a:br>
            <a:r>
              <a:rPr lang="cs-CZ" sz="2400" spc="-100" dirty="0"/>
              <a:t/>
            </a:r>
            <a:br>
              <a:rPr lang="cs-CZ" sz="2400" spc="-100" dirty="0"/>
            </a:br>
            <a:r>
              <a:rPr lang="cs-CZ" sz="2400" spc="-100" dirty="0"/>
              <a:t>3</a:t>
            </a:r>
            <a:r>
              <a:rPr lang="cs-CZ" sz="2400" dirty="0"/>
              <a:t>/3</a:t>
            </a:r>
          </a:p>
        </p:txBody>
      </p:sp>
    </p:spTree>
    <p:extLst>
      <p:ext uri="{BB962C8B-B14F-4D97-AF65-F5344CB8AC3E}">
        <p14:creationId xmlns:p14="http://schemas.microsoft.com/office/powerpoint/2010/main" val="37586010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pro obsa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897" y="2225511"/>
            <a:ext cx="7772401" cy="2390014"/>
          </a:xfrm>
          <a:prstGeom prst="rect">
            <a:avLst/>
          </a:prstGeom>
        </p:spPr>
      </p:pic>
      <p:sp>
        <p:nvSpPr>
          <p:cNvPr id="10" name="Content Placeholder 9"/>
          <p:cNvSpPr>
            <a:spLocks noGrp="1"/>
          </p:cNvSpPr>
          <p:nvPr>
            <p:ph idx="1"/>
          </p:nvPr>
        </p:nvSpPr>
        <p:spPr>
          <a:xfrm>
            <a:off x="252920" y="2162014"/>
            <a:ext cx="2947482" cy="3744264"/>
          </a:xfrm>
        </p:spPr>
        <p:txBody>
          <a:bodyPr anchor="t">
            <a:normAutofit/>
          </a:bodyPr>
          <a:lstStyle/>
          <a:p>
            <a:endParaRPr lang="en-US" sz="1600">
              <a:solidFill>
                <a:schemeClr val="bg1"/>
              </a:solidFill>
            </a:endParaRPr>
          </a:p>
        </p:txBody>
      </p:sp>
      <p:sp>
        <p:nvSpPr>
          <p:cNvPr id="4" name="Nadpis 3">
            <a:extLst>
              <a:ext uri="{FF2B5EF4-FFF2-40B4-BE49-F238E27FC236}">
                <a16:creationId xmlns:a16="http://schemas.microsoft.com/office/drawing/2014/main" id="{6124EDBF-7DD7-4AAB-91A8-FF6EA63415BA}"/>
              </a:ext>
            </a:extLst>
          </p:cNvPr>
          <p:cNvSpPr>
            <a:spLocks noGrp="1"/>
          </p:cNvSpPr>
          <p:nvPr>
            <p:ph type="title"/>
          </p:nvPr>
        </p:nvSpPr>
        <p:spPr/>
        <p:txBody>
          <a:bodyPr/>
          <a:lstStyle/>
          <a:p>
            <a:endParaRPr lang="cs-CZ"/>
          </a:p>
        </p:txBody>
      </p:sp>
      <p:sp>
        <p:nvSpPr>
          <p:cNvPr id="7" name="Nadpis 1">
            <a:extLst>
              <a:ext uri="{FF2B5EF4-FFF2-40B4-BE49-F238E27FC236}">
                <a16:creationId xmlns:a16="http://schemas.microsoft.com/office/drawing/2014/main" id="{486AB4ED-1D96-4E8A-B479-4D854D8460F4}"/>
              </a:ext>
            </a:extLst>
          </p:cNvPr>
          <p:cNvSpPr txBox="1">
            <a:spLocks/>
          </p:cNvSpPr>
          <p:nvPr/>
        </p:nvSpPr>
        <p:spPr>
          <a:xfrm>
            <a:off x="252920" y="799987"/>
            <a:ext cx="2947482" cy="232421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2200" spc="-100" dirty="0" err="1"/>
              <a:t>Počet</a:t>
            </a:r>
            <a:r>
              <a:rPr lang="en-US" sz="2200" spc="-100" dirty="0"/>
              <a:t> </a:t>
            </a:r>
            <a:r>
              <a:rPr lang="en-US" sz="2200" spc="-100" dirty="0" err="1"/>
              <a:t>žáků</a:t>
            </a:r>
            <a:r>
              <a:rPr lang="en-US" sz="2200" spc="-100" dirty="0"/>
              <a:t> </a:t>
            </a:r>
            <a:r>
              <a:rPr lang="en-US" sz="2200" spc="-100" dirty="0" err="1"/>
              <a:t>na</a:t>
            </a:r>
            <a:r>
              <a:rPr lang="en-US" sz="2200" spc="-100" dirty="0"/>
              <a:t> </a:t>
            </a:r>
            <a:r>
              <a:rPr lang="en-US" sz="2200" spc="-100" dirty="0" err="1"/>
              <a:t>oslovených</a:t>
            </a:r>
            <a:r>
              <a:rPr lang="en-US" sz="2200" spc="-100" dirty="0"/>
              <a:t> </a:t>
            </a:r>
            <a:r>
              <a:rPr lang="en-US" sz="2200" spc="-100" dirty="0" err="1"/>
              <a:t>školách</a:t>
            </a:r>
            <a:r>
              <a:rPr lang="en-US" sz="2200" spc="-100" dirty="0"/>
              <a:t> (z </a:t>
            </a:r>
            <a:r>
              <a:rPr lang="en-US" sz="2200" spc="-100" dirty="0" err="1"/>
              <a:t>došlých</a:t>
            </a:r>
            <a:r>
              <a:rPr lang="en-US" sz="2200" spc="-100" dirty="0"/>
              <a:t> </a:t>
            </a:r>
            <a:r>
              <a:rPr lang="en-US" sz="2200" spc="-100" dirty="0" err="1"/>
              <a:t>odpovědí</a:t>
            </a:r>
            <a:r>
              <a:rPr lang="en-US" sz="2200" spc="-100" dirty="0"/>
              <a:t>)</a:t>
            </a:r>
            <a:r>
              <a:rPr lang="cs-CZ" sz="2200" spc="-100" dirty="0"/>
              <a:t/>
            </a:r>
            <a:br>
              <a:rPr lang="cs-CZ" sz="2200" spc="-100" dirty="0"/>
            </a:br>
            <a:r>
              <a:rPr lang="cs-CZ" sz="2200" spc="-100" dirty="0"/>
              <a:t/>
            </a:r>
            <a:br>
              <a:rPr lang="cs-CZ" sz="2200" spc="-100" dirty="0"/>
            </a:br>
            <a:r>
              <a:rPr lang="cs-CZ" sz="2200" spc="-100" dirty="0"/>
              <a:t>5/7</a:t>
            </a:r>
            <a:endParaRPr lang="cs-CZ" sz="2200" dirty="0"/>
          </a:p>
        </p:txBody>
      </p:sp>
    </p:spTree>
    <p:extLst>
      <p:ext uri="{BB962C8B-B14F-4D97-AF65-F5344CB8AC3E}">
        <p14:creationId xmlns:p14="http://schemas.microsoft.com/office/powerpoint/2010/main" val="1039338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pro obsa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897" y="2196364"/>
            <a:ext cx="7772401" cy="2448307"/>
          </a:xfrm>
          <a:prstGeom prst="rect">
            <a:avLst/>
          </a:prstGeom>
        </p:spPr>
      </p:pic>
      <p:sp>
        <p:nvSpPr>
          <p:cNvPr id="10" name="Content Placeholder 9"/>
          <p:cNvSpPr>
            <a:spLocks noGrp="1"/>
          </p:cNvSpPr>
          <p:nvPr>
            <p:ph idx="1"/>
          </p:nvPr>
        </p:nvSpPr>
        <p:spPr>
          <a:xfrm>
            <a:off x="252920" y="2162014"/>
            <a:ext cx="2947482" cy="3744264"/>
          </a:xfrm>
        </p:spPr>
        <p:txBody>
          <a:bodyPr anchor="t">
            <a:normAutofit/>
          </a:bodyPr>
          <a:lstStyle/>
          <a:p>
            <a:endParaRPr lang="en-US" sz="1600">
              <a:solidFill>
                <a:schemeClr val="bg1"/>
              </a:solidFill>
            </a:endParaRPr>
          </a:p>
        </p:txBody>
      </p:sp>
      <p:sp>
        <p:nvSpPr>
          <p:cNvPr id="4" name="Nadpis 3">
            <a:extLst>
              <a:ext uri="{FF2B5EF4-FFF2-40B4-BE49-F238E27FC236}">
                <a16:creationId xmlns:a16="http://schemas.microsoft.com/office/drawing/2014/main" id="{9F50B8A9-7995-4F73-A3EC-0DDD4438E251}"/>
              </a:ext>
            </a:extLst>
          </p:cNvPr>
          <p:cNvSpPr>
            <a:spLocks noGrp="1"/>
          </p:cNvSpPr>
          <p:nvPr>
            <p:ph type="title"/>
          </p:nvPr>
        </p:nvSpPr>
        <p:spPr/>
        <p:txBody>
          <a:bodyPr/>
          <a:lstStyle/>
          <a:p>
            <a:endParaRPr lang="cs-CZ"/>
          </a:p>
        </p:txBody>
      </p:sp>
      <p:sp>
        <p:nvSpPr>
          <p:cNvPr id="7" name="Nadpis 1">
            <a:extLst>
              <a:ext uri="{FF2B5EF4-FFF2-40B4-BE49-F238E27FC236}">
                <a16:creationId xmlns:a16="http://schemas.microsoft.com/office/drawing/2014/main" id="{0D674D28-B1FD-4337-8191-053A413002A9}"/>
              </a:ext>
            </a:extLst>
          </p:cNvPr>
          <p:cNvSpPr txBox="1">
            <a:spLocks/>
          </p:cNvSpPr>
          <p:nvPr/>
        </p:nvSpPr>
        <p:spPr>
          <a:xfrm>
            <a:off x="252920" y="799987"/>
            <a:ext cx="2947482" cy="232421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2200" spc="-100" dirty="0" err="1"/>
              <a:t>Počet</a:t>
            </a:r>
            <a:r>
              <a:rPr lang="en-US" sz="2200" spc="-100" dirty="0"/>
              <a:t> </a:t>
            </a:r>
            <a:r>
              <a:rPr lang="en-US" sz="2200" spc="-100" dirty="0" err="1"/>
              <a:t>žáků</a:t>
            </a:r>
            <a:r>
              <a:rPr lang="en-US" sz="2200" spc="-100" dirty="0"/>
              <a:t> </a:t>
            </a:r>
            <a:r>
              <a:rPr lang="en-US" sz="2200" spc="-100" dirty="0" err="1"/>
              <a:t>na</a:t>
            </a:r>
            <a:r>
              <a:rPr lang="en-US" sz="2200" spc="-100" dirty="0"/>
              <a:t> </a:t>
            </a:r>
            <a:r>
              <a:rPr lang="en-US" sz="2200" spc="-100" dirty="0" err="1"/>
              <a:t>oslovených</a:t>
            </a:r>
            <a:r>
              <a:rPr lang="en-US" sz="2200" spc="-100" dirty="0"/>
              <a:t> </a:t>
            </a:r>
            <a:r>
              <a:rPr lang="en-US" sz="2200" spc="-100" dirty="0" err="1"/>
              <a:t>školách</a:t>
            </a:r>
            <a:r>
              <a:rPr lang="en-US" sz="2200" spc="-100" dirty="0"/>
              <a:t> (z </a:t>
            </a:r>
            <a:r>
              <a:rPr lang="en-US" sz="2200" spc="-100" dirty="0" err="1"/>
              <a:t>došlých</a:t>
            </a:r>
            <a:r>
              <a:rPr lang="en-US" sz="2200" spc="-100" dirty="0"/>
              <a:t> </a:t>
            </a:r>
            <a:r>
              <a:rPr lang="en-US" sz="2200" spc="-100" dirty="0" err="1"/>
              <a:t>odpovědí</a:t>
            </a:r>
            <a:r>
              <a:rPr lang="en-US" sz="2200" spc="-100" dirty="0"/>
              <a:t>)</a:t>
            </a:r>
            <a:r>
              <a:rPr lang="cs-CZ" sz="2200" spc="-100" dirty="0"/>
              <a:t/>
            </a:r>
            <a:br>
              <a:rPr lang="cs-CZ" sz="2200" spc="-100" dirty="0"/>
            </a:br>
            <a:r>
              <a:rPr lang="cs-CZ" sz="2200" spc="-100" dirty="0"/>
              <a:t/>
            </a:r>
            <a:br>
              <a:rPr lang="cs-CZ" sz="2200" spc="-100" dirty="0"/>
            </a:br>
            <a:r>
              <a:rPr lang="cs-CZ" sz="2200" spc="-100" dirty="0"/>
              <a:t>6/7</a:t>
            </a:r>
            <a:endParaRPr lang="cs-CZ" sz="2200" dirty="0"/>
          </a:p>
        </p:txBody>
      </p:sp>
    </p:spTree>
    <p:extLst>
      <p:ext uri="{BB962C8B-B14F-4D97-AF65-F5344CB8AC3E}">
        <p14:creationId xmlns:p14="http://schemas.microsoft.com/office/powerpoint/2010/main" val="5411924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pro obsa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897" y="2138072"/>
            <a:ext cx="7772401" cy="2564891"/>
          </a:xfrm>
          <a:prstGeom prst="rect">
            <a:avLst/>
          </a:prstGeom>
        </p:spPr>
      </p:pic>
      <p:sp>
        <p:nvSpPr>
          <p:cNvPr id="2" name="Nadpis 1">
            <a:extLst>
              <a:ext uri="{FF2B5EF4-FFF2-40B4-BE49-F238E27FC236}">
                <a16:creationId xmlns:a16="http://schemas.microsoft.com/office/drawing/2014/main" id="{561411EC-686B-4973-AC6F-DAAF2F417C48}"/>
              </a:ext>
            </a:extLst>
          </p:cNvPr>
          <p:cNvSpPr>
            <a:spLocks noGrp="1"/>
          </p:cNvSpPr>
          <p:nvPr>
            <p:ph type="title"/>
          </p:nvPr>
        </p:nvSpPr>
        <p:spPr>
          <a:xfrm>
            <a:off x="252920" y="799987"/>
            <a:ext cx="2947482" cy="2324213"/>
          </a:xfrm>
        </p:spPr>
        <p:txBody>
          <a:bodyPr anchor="b">
            <a:normAutofit/>
          </a:bodyPr>
          <a:lstStyle/>
          <a:p>
            <a:r>
              <a:rPr lang="en-US" sz="2200" spc="-100" dirty="0" err="1"/>
              <a:t>Počet</a:t>
            </a:r>
            <a:r>
              <a:rPr lang="en-US" sz="2200" spc="-100" dirty="0"/>
              <a:t> </a:t>
            </a:r>
            <a:r>
              <a:rPr lang="en-US" sz="2200" spc="-100" dirty="0" err="1"/>
              <a:t>žáků</a:t>
            </a:r>
            <a:r>
              <a:rPr lang="en-US" sz="2200" spc="-100" dirty="0"/>
              <a:t> </a:t>
            </a:r>
            <a:r>
              <a:rPr lang="en-US" sz="2200" spc="-100" dirty="0" err="1"/>
              <a:t>na</a:t>
            </a:r>
            <a:r>
              <a:rPr lang="en-US" sz="2200" spc="-100" dirty="0"/>
              <a:t> </a:t>
            </a:r>
            <a:r>
              <a:rPr lang="en-US" sz="2200" spc="-100" dirty="0" err="1"/>
              <a:t>oslovených</a:t>
            </a:r>
            <a:r>
              <a:rPr lang="en-US" sz="2200" spc="-100" dirty="0"/>
              <a:t> </a:t>
            </a:r>
            <a:r>
              <a:rPr lang="en-US" sz="2200" spc="-100" dirty="0" err="1"/>
              <a:t>školách</a:t>
            </a:r>
            <a:r>
              <a:rPr lang="en-US" sz="2200" spc="-100" dirty="0"/>
              <a:t> (z </a:t>
            </a:r>
            <a:r>
              <a:rPr lang="en-US" sz="2200" spc="-100" dirty="0" err="1"/>
              <a:t>došlých</a:t>
            </a:r>
            <a:r>
              <a:rPr lang="en-US" sz="2200" spc="-100" dirty="0"/>
              <a:t> </a:t>
            </a:r>
            <a:r>
              <a:rPr lang="en-US" sz="2200" spc="-100" dirty="0" err="1"/>
              <a:t>odpovědí</a:t>
            </a:r>
            <a:r>
              <a:rPr lang="en-US" sz="2200" spc="-100" dirty="0"/>
              <a:t>)</a:t>
            </a:r>
            <a:r>
              <a:rPr lang="cs-CZ" sz="2200" spc="-100" dirty="0"/>
              <a:t/>
            </a:r>
            <a:br>
              <a:rPr lang="cs-CZ" sz="2200" spc="-100" dirty="0"/>
            </a:br>
            <a:r>
              <a:rPr lang="cs-CZ" sz="2200" spc="-100" dirty="0"/>
              <a:t/>
            </a:r>
            <a:br>
              <a:rPr lang="cs-CZ" sz="2200" spc="-100" dirty="0"/>
            </a:br>
            <a:r>
              <a:rPr lang="cs-CZ" sz="2200" spc="-100" dirty="0"/>
              <a:t>7/7</a:t>
            </a:r>
            <a:endParaRPr lang="cs-CZ" sz="2200" dirty="0"/>
          </a:p>
        </p:txBody>
      </p:sp>
      <p:sp>
        <p:nvSpPr>
          <p:cNvPr id="10" name="Content Placeholder 9"/>
          <p:cNvSpPr>
            <a:spLocks noGrp="1"/>
          </p:cNvSpPr>
          <p:nvPr>
            <p:ph idx="1"/>
          </p:nvPr>
        </p:nvSpPr>
        <p:spPr>
          <a:xfrm>
            <a:off x="252920" y="2162014"/>
            <a:ext cx="2947482" cy="3744264"/>
          </a:xfrm>
        </p:spPr>
        <p:txBody>
          <a:bodyPr anchor="t">
            <a:normAutofit/>
          </a:bodyPr>
          <a:lstStyle/>
          <a:p>
            <a:endParaRPr lang="en-US" sz="1600" dirty="0">
              <a:solidFill>
                <a:schemeClr val="bg1"/>
              </a:solidFill>
            </a:endParaRPr>
          </a:p>
        </p:txBody>
      </p:sp>
    </p:spTree>
    <p:extLst>
      <p:ext uri="{BB962C8B-B14F-4D97-AF65-F5344CB8AC3E}">
        <p14:creationId xmlns:p14="http://schemas.microsoft.com/office/powerpoint/2010/main" val="39458083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5BFB99-6C0E-4994-A5C8-5BE88EF304A7}"/>
              </a:ext>
            </a:extLst>
          </p:cNvPr>
          <p:cNvSpPr>
            <a:spLocks noGrp="1"/>
          </p:cNvSpPr>
          <p:nvPr>
            <p:ph type="title"/>
          </p:nvPr>
        </p:nvSpPr>
        <p:spPr/>
        <p:txBody>
          <a:bodyPr/>
          <a:lstStyle/>
          <a:p>
            <a:r>
              <a:rPr lang="cs-CZ" dirty="0"/>
              <a:t>Počet uvolněných žáků</a:t>
            </a:r>
          </a:p>
        </p:txBody>
      </p:sp>
      <p:sp>
        <p:nvSpPr>
          <p:cNvPr id="3" name="Zástupný symbol pro obsah 2">
            <a:extLst>
              <a:ext uri="{FF2B5EF4-FFF2-40B4-BE49-F238E27FC236}">
                <a16:creationId xmlns:a16="http://schemas.microsoft.com/office/drawing/2014/main" id="{59A5BDAC-C3BC-445B-9F13-0C1B0E2D793C}"/>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208D3B83-6478-4222-8129-0972A053FE8C}"/>
              </a:ext>
            </a:extLst>
          </p:cNvPr>
          <p:cNvGraphicFramePr>
            <a:graphicFrameLocks/>
          </p:cNvGraphicFramePr>
          <p:nvPr>
            <p:extLst>
              <p:ext uri="{D42A27DB-BD31-4B8C-83A1-F6EECF244321}">
                <p14:modId xmlns:p14="http://schemas.microsoft.com/office/powerpoint/2010/main" val="2709038764"/>
              </p:ext>
            </p:extLst>
          </p:nvPr>
        </p:nvGraphicFramePr>
        <p:xfrm>
          <a:off x="3568334" y="231842"/>
          <a:ext cx="8323263" cy="6423272"/>
        </p:xfrm>
        <a:graphic>
          <a:graphicData uri="http://schemas.openxmlformats.org/drawingml/2006/table">
            <a:tbl>
              <a:tblPr firstRow="1" bandRow="1">
                <a:tableStyleId>{5C22544A-7EE6-4342-B048-85BDC9FD1C3A}</a:tableStyleId>
              </a:tblPr>
              <a:tblGrid>
                <a:gridCol w="2774421">
                  <a:extLst>
                    <a:ext uri="{9D8B030D-6E8A-4147-A177-3AD203B41FA5}">
                      <a16:colId xmlns:a16="http://schemas.microsoft.com/office/drawing/2014/main" val="3128400251"/>
                    </a:ext>
                  </a:extLst>
                </a:gridCol>
                <a:gridCol w="2774421">
                  <a:extLst>
                    <a:ext uri="{9D8B030D-6E8A-4147-A177-3AD203B41FA5}">
                      <a16:colId xmlns:a16="http://schemas.microsoft.com/office/drawing/2014/main" val="2733640901"/>
                    </a:ext>
                  </a:extLst>
                </a:gridCol>
                <a:gridCol w="2774421">
                  <a:extLst>
                    <a:ext uri="{9D8B030D-6E8A-4147-A177-3AD203B41FA5}">
                      <a16:colId xmlns:a16="http://schemas.microsoft.com/office/drawing/2014/main" val="3837083383"/>
                    </a:ext>
                  </a:extLst>
                </a:gridCol>
              </a:tblGrid>
              <a:tr h="851683">
                <a:tc>
                  <a:txBody>
                    <a:bodyPr/>
                    <a:lstStyle/>
                    <a:p>
                      <a:r>
                        <a:rPr lang="cs-CZ" dirty="0"/>
                        <a:t>Výčet kontaktovaných krajů</a:t>
                      </a:r>
                    </a:p>
                  </a:txBody>
                  <a:tcPr/>
                </a:tc>
                <a:tc>
                  <a:txBody>
                    <a:bodyPr/>
                    <a:lstStyle/>
                    <a:p>
                      <a:r>
                        <a:rPr lang="cs-CZ" dirty="0"/>
                        <a:t>Počet úplně uvolněných žáků</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Počet částečně uvolněných žáků</a:t>
                      </a:r>
                    </a:p>
                  </a:txBody>
                  <a:tcPr/>
                </a:tc>
                <a:extLst>
                  <a:ext uri="{0D108BD9-81ED-4DB2-BD59-A6C34878D82A}">
                    <a16:rowId xmlns:a16="http://schemas.microsoft.com/office/drawing/2014/main" val="2616901081"/>
                  </a:ext>
                </a:extLst>
              </a:tr>
              <a:tr h="456656">
                <a:tc>
                  <a:txBody>
                    <a:bodyPr/>
                    <a:lstStyle/>
                    <a:p>
                      <a:r>
                        <a:rPr lang="cs-CZ" dirty="0"/>
                        <a:t>Moravskoslezský</a:t>
                      </a:r>
                    </a:p>
                  </a:txBody>
                  <a:tcPr/>
                </a:tc>
                <a:tc>
                  <a:txBody>
                    <a:bodyPr/>
                    <a:lstStyle/>
                    <a:p>
                      <a:r>
                        <a:rPr lang="cs-CZ" dirty="0"/>
                        <a:t>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1</a:t>
                      </a:r>
                    </a:p>
                  </a:txBody>
                  <a:tcPr/>
                </a:tc>
                <a:extLst>
                  <a:ext uri="{0D108BD9-81ED-4DB2-BD59-A6C34878D82A}">
                    <a16:rowId xmlns:a16="http://schemas.microsoft.com/office/drawing/2014/main" val="2776513923"/>
                  </a:ext>
                </a:extLst>
              </a:tr>
              <a:tr h="456656">
                <a:tc>
                  <a:txBody>
                    <a:bodyPr/>
                    <a:lstStyle/>
                    <a:p>
                      <a:r>
                        <a:rPr lang="cs-CZ" dirty="0"/>
                        <a:t>Praha</a:t>
                      </a:r>
                    </a:p>
                  </a:txBody>
                  <a:tcPr/>
                </a:tc>
                <a:tc>
                  <a:txBody>
                    <a:bodyPr/>
                    <a:lstStyle/>
                    <a:p>
                      <a:r>
                        <a:rPr lang="cs-CZ" dirty="0"/>
                        <a:t>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3</a:t>
                      </a:r>
                    </a:p>
                  </a:txBody>
                  <a:tcPr/>
                </a:tc>
                <a:extLst>
                  <a:ext uri="{0D108BD9-81ED-4DB2-BD59-A6C34878D82A}">
                    <a16:rowId xmlns:a16="http://schemas.microsoft.com/office/drawing/2014/main" val="2739288052"/>
                  </a:ext>
                </a:extLst>
              </a:tr>
              <a:tr h="456656">
                <a:tc>
                  <a:txBody>
                    <a:bodyPr/>
                    <a:lstStyle/>
                    <a:p>
                      <a:r>
                        <a:rPr lang="cs-CZ" dirty="0"/>
                        <a:t>Jihočeský</a:t>
                      </a:r>
                    </a:p>
                  </a:txBody>
                  <a:tcPr/>
                </a:tc>
                <a:tc>
                  <a:txBody>
                    <a:bodyPr/>
                    <a:lstStyle/>
                    <a:p>
                      <a:r>
                        <a:rPr lang="cs-CZ" dirty="0"/>
                        <a:t>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2</a:t>
                      </a:r>
                    </a:p>
                  </a:txBody>
                  <a:tcPr/>
                </a:tc>
                <a:extLst>
                  <a:ext uri="{0D108BD9-81ED-4DB2-BD59-A6C34878D82A}">
                    <a16:rowId xmlns:a16="http://schemas.microsoft.com/office/drawing/2014/main" val="2310072559"/>
                  </a:ext>
                </a:extLst>
              </a:tr>
              <a:tr h="456656">
                <a:tc>
                  <a:txBody>
                    <a:bodyPr/>
                    <a:lstStyle/>
                    <a:p>
                      <a:r>
                        <a:rPr lang="cs-CZ" dirty="0"/>
                        <a:t>Jihomoravský</a:t>
                      </a:r>
                    </a:p>
                  </a:txBody>
                  <a:tcPr/>
                </a:tc>
                <a:tc>
                  <a:txBody>
                    <a:bodyPr/>
                    <a:lstStyle/>
                    <a:p>
                      <a:r>
                        <a:rPr lang="cs-CZ" dirty="0"/>
                        <a:t>46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20</a:t>
                      </a:r>
                    </a:p>
                  </a:txBody>
                  <a:tcPr/>
                </a:tc>
                <a:extLst>
                  <a:ext uri="{0D108BD9-81ED-4DB2-BD59-A6C34878D82A}">
                    <a16:rowId xmlns:a16="http://schemas.microsoft.com/office/drawing/2014/main" val="2532877031"/>
                  </a:ext>
                </a:extLst>
              </a:tr>
              <a:tr h="456656">
                <a:tc>
                  <a:txBody>
                    <a:bodyPr/>
                    <a:lstStyle/>
                    <a:p>
                      <a:r>
                        <a:rPr lang="cs-CZ" dirty="0"/>
                        <a:t>Královéhradecký</a:t>
                      </a:r>
                    </a:p>
                  </a:txBody>
                  <a:tcPr/>
                </a:tc>
                <a:tc>
                  <a:txBody>
                    <a:bodyPr/>
                    <a:lstStyle/>
                    <a:p>
                      <a:r>
                        <a:rPr lang="cs-CZ" dirty="0"/>
                        <a:t>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13</a:t>
                      </a:r>
                    </a:p>
                  </a:txBody>
                  <a:tcPr/>
                </a:tc>
                <a:extLst>
                  <a:ext uri="{0D108BD9-81ED-4DB2-BD59-A6C34878D82A}">
                    <a16:rowId xmlns:a16="http://schemas.microsoft.com/office/drawing/2014/main" val="2900078086"/>
                  </a:ext>
                </a:extLst>
              </a:tr>
              <a:tr h="456656">
                <a:tc>
                  <a:txBody>
                    <a:bodyPr/>
                    <a:lstStyle/>
                    <a:p>
                      <a:r>
                        <a:rPr lang="cs-CZ" dirty="0"/>
                        <a:t>Liberecký</a:t>
                      </a:r>
                    </a:p>
                  </a:txBody>
                  <a:tcPr/>
                </a:tc>
                <a:tc>
                  <a:txBody>
                    <a:bodyPr/>
                    <a:lstStyle/>
                    <a:p>
                      <a:r>
                        <a:rPr lang="cs-CZ"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6</a:t>
                      </a:r>
                    </a:p>
                  </a:txBody>
                  <a:tcPr/>
                </a:tc>
                <a:extLst>
                  <a:ext uri="{0D108BD9-81ED-4DB2-BD59-A6C34878D82A}">
                    <a16:rowId xmlns:a16="http://schemas.microsoft.com/office/drawing/2014/main" val="1847203484"/>
                  </a:ext>
                </a:extLst>
              </a:tr>
              <a:tr h="456656">
                <a:tc>
                  <a:txBody>
                    <a:bodyPr/>
                    <a:lstStyle/>
                    <a:p>
                      <a:r>
                        <a:rPr lang="cs-CZ" dirty="0"/>
                        <a:t>Olomoucký</a:t>
                      </a:r>
                    </a:p>
                  </a:txBody>
                  <a:tcPr/>
                </a:tc>
                <a:tc>
                  <a:txBody>
                    <a:bodyPr/>
                    <a:lstStyle/>
                    <a:p>
                      <a:r>
                        <a:rPr lang="cs-CZ" dirty="0"/>
                        <a:t>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66</a:t>
                      </a:r>
                    </a:p>
                  </a:txBody>
                  <a:tcPr/>
                </a:tc>
                <a:extLst>
                  <a:ext uri="{0D108BD9-81ED-4DB2-BD59-A6C34878D82A}">
                    <a16:rowId xmlns:a16="http://schemas.microsoft.com/office/drawing/2014/main" val="1174406052"/>
                  </a:ext>
                </a:extLst>
              </a:tr>
              <a:tr h="458598">
                <a:tc>
                  <a:txBody>
                    <a:bodyPr/>
                    <a:lstStyle/>
                    <a:p>
                      <a:r>
                        <a:rPr lang="cs-CZ" dirty="0"/>
                        <a:t>Pardubický</a:t>
                      </a:r>
                    </a:p>
                  </a:txBody>
                  <a:tcPr/>
                </a:tc>
                <a:tc>
                  <a:txBody>
                    <a:bodyPr/>
                    <a:lstStyle/>
                    <a:p>
                      <a:r>
                        <a:rPr lang="cs-CZ" dirty="0"/>
                        <a:t>27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21</a:t>
                      </a:r>
                    </a:p>
                  </a:txBody>
                  <a:tcPr/>
                </a:tc>
                <a:extLst>
                  <a:ext uri="{0D108BD9-81ED-4DB2-BD59-A6C34878D82A}">
                    <a16:rowId xmlns:a16="http://schemas.microsoft.com/office/drawing/2014/main" val="3650229659"/>
                  </a:ext>
                </a:extLst>
              </a:tr>
              <a:tr h="453359">
                <a:tc>
                  <a:txBody>
                    <a:bodyPr/>
                    <a:lstStyle/>
                    <a:p>
                      <a:r>
                        <a:rPr lang="cs-CZ" dirty="0"/>
                        <a:t>Plzeňský</a:t>
                      </a:r>
                    </a:p>
                  </a:txBody>
                  <a:tcPr/>
                </a:tc>
                <a:tc>
                  <a:txBody>
                    <a:bodyPr/>
                    <a:lstStyle/>
                    <a:p>
                      <a:r>
                        <a:rPr lang="cs-CZ" dirty="0"/>
                        <a:t>20</a:t>
                      </a:r>
                    </a:p>
                  </a:txBody>
                  <a:tcPr/>
                </a:tc>
                <a:tc>
                  <a:txBody>
                    <a:bodyPr/>
                    <a:lstStyle/>
                    <a:p>
                      <a:r>
                        <a:rPr lang="cs-CZ" dirty="0"/>
                        <a:t>9</a:t>
                      </a:r>
                    </a:p>
                  </a:txBody>
                  <a:tcPr/>
                </a:tc>
                <a:extLst>
                  <a:ext uri="{0D108BD9-81ED-4DB2-BD59-A6C34878D82A}">
                    <a16:rowId xmlns:a16="http://schemas.microsoft.com/office/drawing/2014/main" val="3705990053"/>
                  </a:ext>
                </a:extLst>
              </a:tr>
              <a:tr h="262661">
                <a:tc>
                  <a:txBody>
                    <a:bodyPr/>
                    <a:lstStyle/>
                    <a:p>
                      <a:r>
                        <a:rPr lang="cs-CZ" dirty="0"/>
                        <a:t>Středočeský</a:t>
                      </a:r>
                    </a:p>
                  </a:txBody>
                  <a:tcPr/>
                </a:tc>
                <a:tc>
                  <a:txBody>
                    <a:bodyPr/>
                    <a:lstStyle/>
                    <a:p>
                      <a:r>
                        <a:rPr lang="cs-CZ" dirty="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20</a:t>
                      </a:r>
                    </a:p>
                  </a:txBody>
                  <a:tcPr/>
                </a:tc>
                <a:extLst>
                  <a:ext uri="{0D108BD9-81ED-4DB2-BD59-A6C34878D82A}">
                    <a16:rowId xmlns:a16="http://schemas.microsoft.com/office/drawing/2014/main" val="3741027077"/>
                  </a:ext>
                </a:extLst>
              </a:tr>
              <a:tr h="262661">
                <a:tc>
                  <a:txBody>
                    <a:bodyPr/>
                    <a:lstStyle/>
                    <a:p>
                      <a:r>
                        <a:rPr lang="cs-CZ" dirty="0"/>
                        <a:t>Vysočina</a:t>
                      </a:r>
                    </a:p>
                  </a:txBody>
                  <a:tcPr/>
                </a:tc>
                <a:tc>
                  <a:txBody>
                    <a:bodyPr/>
                    <a:lstStyle/>
                    <a:p>
                      <a:r>
                        <a:rPr lang="cs-CZ" dirty="0"/>
                        <a:t>14</a:t>
                      </a:r>
                    </a:p>
                  </a:txBody>
                  <a:tcPr/>
                </a:tc>
                <a:tc>
                  <a:txBody>
                    <a:bodyPr/>
                    <a:lstStyle/>
                    <a:p>
                      <a:r>
                        <a:rPr lang="cs-CZ" dirty="0"/>
                        <a:t>26</a:t>
                      </a:r>
                    </a:p>
                  </a:txBody>
                  <a:tcPr/>
                </a:tc>
                <a:extLst>
                  <a:ext uri="{0D108BD9-81ED-4DB2-BD59-A6C34878D82A}">
                    <a16:rowId xmlns:a16="http://schemas.microsoft.com/office/drawing/2014/main" val="2431535925"/>
                  </a:ext>
                </a:extLst>
              </a:tr>
              <a:tr h="262661">
                <a:tc>
                  <a:txBody>
                    <a:bodyPr/>
                    <a:lstStyle/>
                    <a:p>
                      <a:r>
                        <a:rPr lang="cs-CZ" dirty="0"/>
                        <a:t>Zlínský</a:t>
                      </a:r>
                    </a:p>
                  </a:txBody>
                  <a:tcPr/>
                </a:tc>
                <a:tc>
                  <a:txBody>
                    <a:bodyPr/>
                    <a:lstStyle/>
                    <a:p>
                      <a:r>
                        <a:rPr lang="cs-CZ" dirty="0"/>
                        <a:t>27</a:t>
                      </a:r>
                    </a:p>
                  </a:txBody>
                  <a:tcPr/>
                </a:tc>
                <a:tc>
                  <a:txBody>
                    <a:bodyPr/>
                    <a:lstStyle/>
                    <a:p>
                      <a:r>
                        <a:rPr lang="cs-CZ" dirty="0"/>
                        <a:t>14</a:t>
                      </a:r>
                    </a:p>
                  </a:txBody>
                  <a:tcPr/>
                </a:tc>
                <a:extLst>
                  <a:ext uri="{0D108BD9-81ED-4DB2-BD59-A6C34878D82A}">
                    <a16:rowId xmlns:a16="http://schemas.microsoft.com/office/drawing/2014/main" val="1181176937"/>
                  </a:ext>
                </a:extLst>
              </a:tr>
              <a:tr h="262661">
                <a:tc>
                  <a:txBody>
                    <a:bodyPr/>
                    <a:lstStyle/>
                    <a:p>
                      <a:r>
                        <a:rPr lang="cs-CZ" dirty="0"/>
                        <a:t>CELKEM</a:t>
                      </a:r>
                    </a:p>
                  </a:txBody>
                  <a:tcPr/>
                </a:tc>
                <a:tc>
                  <a:txBody>
                    <a:bodyPr/>
                    <a:lstStyle/>
                    <a:p>
                      <a:r>
                        <a:rPr lang="cs-CZ" dirty="0"/>
                        <a:t>212</a:t>
                      </a:r>
                    </a:p>
                  </a:txBody>
                  <a:tcPr/>
                </a:tc>
                <a:tc>
                  <a:txBody>
                    <a:bodyPr/>
                    <a:lstStyle/>
                    <a:p>
                      <a:r>
                        <a:rPr lang="cs-CZ" dirty="0"/>
                        <a:t>201</a:t>
                      </a:r>
                    </a:p>
                  </a:txBody>
                  <a:tcPr/>
                </a:tc>
                <a:extLst>
                  <a:ext uri="{0D108BD9-81ED-4DB2-BD59-A6C34878D82A}">
                    <a16:rowId xmlns:a16="http://schemas.microsoft.com/office/drawing/2014/main" val="2206467499"/>
                  </a:ext>
                </a:extLst>
              </a:tr>
            </a:tbl>
          </a:graphicData>
        </a:graphic>
      </p:graphicFrame>
    </p:spTree>
    <p:extLst>
      <p:ext uri="{BB962C8B-B14F-4D97-AF65-F5344CB8AC3E}">
        <p14:creationId xmlns:p14="http://schemas.microsoft.com/office/powerpoint/2010/main" val="39163844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210AE8-8655-4824-9C59-2B784580030D}"/>
              </a:ext>
            </a:extLst>
          </p:cNvPr>
          <p:cNvSpPr>
            <a:spLocks noGrp="1"/>
          </p:cNvSpPr>
          <p:nvPr>
            <p:ph type="title"/>
          </p:nvPr>
        </p:nvSpPr>
        <p:spPr/>
        <p:txBody>
          <a:bodyPr/>
          <a:lstStyle/>
          <a:p>
            <a:r>
              <a:rPr lang="cs-CZ" dirty="0"/>
              <a:t>Důvod uvolnění (počítáno podle škol)</a:t>
            </a:r>
            <a:br>
              <a:rPr lang="cs-CZ" dirty="0"/>
            </a:br>
            <a:r>
              <a:rPr lang="cs-CZ" dirty="0"/>
              <a:t/>
            </a:r>
            <a:br>
              <a:rPr lang="cs-CZ" dirty="0"/>
            </a:br>
            <a:r>
              <a:rPr lang="cs-CZ" dirty="0"/>
              <a:t>1/4</a:t>
            </a:r>
          </a:p>
        </p:txBody>
      </p:sp>
      <p:sp>
        <p:nvSpPr>
          <p:cNvPr id="3" name="Zástupný symbol pro obsah 2">
            <a:extLst>
              <a:ext uri="{FF2B5EF4-FFF2-40B4-BE49-F238E27FC236}">
                <a16:creationId xmlns:a16="http://schemas.microsoft.com/office/drawing/2014/main" id="{3696C5C2-F7C5-47E2-A640-D1C7F1426043}"/>
              </a:ext>
            </a:extLst>
          </p:cNvPr>
          <p:cNvSpPr>
            <a:spLocks noGrp="1"/>
          </p:cNvSpPr>
          <p:nvPr>
            <p:ph idx="1"/>
          </p:nvPr>
        </p:nvSpPr>
        <p:spPr/>
        <p:txBody>
          <a:bodyPr/>
          <a:lstStyle/>
          <a:p>
            <a:endParaRPr lang="cs-CZ"/>
          </a:p>
        </p:txBody>
      </p:sp>
      <p:graphicFrame>
        <p:nvGraphicFramePr>
          <p:cNvPr id="5" name="Zástupný symbol pro obsah 4">
            <a:extLst>
              <a:ext uri="{FF2B5EF4-FFF2-40B4-BE49-F238E27FC236}">
                <a16:creationId xmlns:a16="http://schemas.microsoft.com/office/drawing/2014/main" id="{6555C7C2-6807-4674-9956-51F63EB0C4EB}"/>
              </a:ext>
            </a:extLst>
          </p:cNvPr>
          <p:cNvGraphicFramePr>
            <a:graphicFrameLocks/>
          </p:cNvGraphicFramePr>
          <p:nvPr>
            <p:extLst>
              <p:ext uri="{D42A27DB-BD31-4B8C-83A1-F6EECF244321}">
                <p14:modId xmlns:p14="http://schemas.microsoft.com/office/powerpoint/2010/main" val="3802305977"/>
              </p:ext>
            </p:extLst>
          </p:nvPr>
        </p:nvGraphicFramePr>
        <p:xfrm>
          <a:off x="3628636" y="178308"/>
          <a:ext cx="8322732" cy="6492240"/>
        </p:xfrm>
        <a:graphic>
          <a:graphicData uri="http://schemas.openxmlformats.org/drawingml/2006/table">
            <a:tbl>
              <a:tblPr firstRow="1" bandRow="1">
                <a:tableStyleId>{5C22544A-7EE6-4342-B048-85BDC9FD1C3A}</a:tableStyleId>
              </a:tblPr>
              <a:tblGrid>
                <a:gridCol w="2774244">
                  <a:extLst>
                    <a:ext uri="{9D8B030D-6E8A-4147-A177-3AD203B41FA5}">
                      <a16:colId xmlns:a16="http://schemas.microsoft.com/office/drawing/2014/main" val="3128400251"/>
                    </a:ext>
                  </a:extLst>
                </a:gridCol>
                <a:gridCol w="2774244">
                  <a:extLst>
                    <a:ext uri="{9D8B030D-6E8A-4147-A177-3AD203B41FA5}">
                      <a16:colId xmlns:a16="http://schemas.microsoft.com/office/drawing/2014/main" val="1002191864"/>
                    </a:ext>
                  </a:extLst>
                </a:gridCol>
                <a:gridCol w="2774244">
                  <a:extLst>
                    <a:ext uri="{9D8B030D-6E8A-4147-A177-3AD203B41FA5}">
                      <a16:colId xmlns:a16="http://schemas.microsoft.com/office/drawing/2014/main" val="2733640901"/>
                    </a:ext>
                  </a:extLst>
                </a:gridCol>
              </a:tblGrid>
              <a:tr h="509444">
                <a:tc>
                  <a:txBody>
                    <a:bodyPr/>
                    <a:lstStyle/>
                    <a:p>
                      <a:r>
                        <a:rPr lang="cs-CZ" dirty="0"/>
                        <a:t>Výčet kontaktovaných krajů</a:t>
                      </a:r>
                    </a:p>
                  </a:txBody>
                  <a:tcPr/>
                </a:tc>
                <a:tc>
                  <a:txBody>
                    <a:bodyPr/>
                    <a:lstStyle/>
                    <a:p>
                      <a:r>
                        <a:rPr lang="en-GB" dirty="0"/>
                        <a:t>Po</a:t>
                      </a:r>
                      <a:r>
                        <a:rPr lang="cs-CZ" dirty="0"/>
                        <a:t>čet došlých odpovědí</a:t>
                      </a:r>
                    </a:p>
                  </a:txBody>
                  <a:tcPr/>
                </a:tc>
                <a:tc>
                  <a:txBody>
                    <a:bodyPr/>
                    <a:lstStyle/>
                    <a:p>
                      <a:r>
                        <a:rPr lang="cs-CZ" dirty="0"/>
                        <a:t>Důvod uvolnění (počítáno podle škol)</a:t>
                      </a:r>
                    </a:p>
                  </a:txBody>
                  <a:tcPr/>
                </a:tc>
                <a:extLst>
                  <a:ext uri="{0D108BD9-81ED-4DB2-BD59-A6C34878D82A}">
                    <a16:rowId xmlns:a16="http://schemas.microsoft.com/office/drawing/2014/main" val="2616901081"/>
                  </a:ext>
                </a:extLst>
              </a:tr>
              <a:tr h="509444">
                <a:tc>
                  <a:txBody>
                    <a:bodyPr/>
                    <a:lstStyle/>
                    <a:p>
                      <a:r>
                        <a:rPr lang="cs-CZ" dirty="0"/>
                        <a:t>Moravskoslezský</a:t>
                      </a:r>
                    </a:p>
                  </a:txBody>
                  <a:tcPr/>
                </a:tc>
                <a:tc>
                  <a:txBody>
                    <a:bodyPr/>
                    <a:lstStyle/>
                    <a:p>
                      <a:r>
                        <a:rPr lang="cs-CZ"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1x jiné, 1x tělesné, kombinované, jiné, 1x </a:t>
                      </a:r>
                      <a:r>
                        <a:rPr lang="en-GB" dirty="0"/>
                        <a:t>*</a:t>
                      </a:r>
                      <a:endParaRPr lang="cs-CZ" dirty="0"/>
                    </a:p>
                  </a:txBody>
                  <a:tcPr/>
                </a:tc>
                <a:extLst>
                  <a:ext uri="{0D108BD9-81ED-4DB2-BD59-A6C34878D82A}">
                    <a16:rowId xmlns:a16="http://schemas.microsoft.com/office/drawing/2014/main" val="2776513923"/>
                  </a:ext>
                </a:extLst>
              </a:tr>
              <a:tr h="509444">
                <a:tc>
                  <a:txBody>
                    <a:bodyPr/>
                    <a:lstStyle/>
                    <a:p>
                      <a:r>
                        <a:rPr lang="cs-CZ" dirty="0"/>
                        <a:t>Praha</a:t>
                      </a:r>
                    </a:p>
                  </a:txBody>
                  <a:tcPr/>
                </a:tc>
                <a:tc>
                  <a:txBody>
                    <a:bodyPr/>
                    <a:lstStyle/>
                    <a:p>
                      <a:r>
                        <a:rPr lang="cs-CZ"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1x jiné, 1x jiné, vrcholový sport, jiné, 1x </a:t>
                      </a:r>
                      <a:r>
                        <a:rPr lang="en-GB" dirty="0"/>
                        <a:t>*</a:t>
                      </a:r>
                      <a:endParaRPr lang="cs-CZ" dirty="0"/>
                    </a:p>
                  </a:txBody>
                  <a:tcPr/>
                </a:tc>
                <a:extLst>
                  <a:ext uri="{0D108BD9-81ED-4DB2-BD59-A6C34878D82A}">
                    <a16:rowId xmlns:a16="http://schemas.microsoft.com/office/drawing/2014/main" val="3650229659"/>
                  </a:ext>
                </a:extLst>
              </a:tr>
              <a:tr h="509444">
                <a:tc>
                  <a:txBody>
                    <a:bodyPr/>
                    <a:lstStyle/>
                    <a:p>
                      <a:r>
                        <a:rPr lang="cs-CZ" dirty="0"/>
                        <a:t>Jihočeský</a:t>
                      </a:r>
                    </a:p>
                  </a:txBody>
                  <a:tcPr/>
                </a:tc>
                <a:tc>
                  <a:txBody>
                    <a:bodyPr/>
                    <a:lstStyle/>
                    <a:p>
                      <a:r>
                        <a:rPr lang="cs-CZ" dirty="0"/>
                        <a:t>5</a:t>
                      </a:r>
                    </a:p>
                  </a:txBody>
                  <a:tcPr/>
                </a:tc>
                <a:tc>
                  <a:txBody>
                    <a:bodyPr/>
                    <a:lstStyle/>
                    <a:p>
                      <a:r>
                        <a:rPr lang="cs-CZ" dirty="0"/>
                        <a:t>1x tělesné vady, 1x jiné zdravotní postižení, tělesné vady, 1x jiné zdravotní znevýhodnění, 1x zdravotní důvody, 1x </a:t>
                      </a:r>
                      <a:r>
                        <a:rPr lang="en-GB" dirty="0"/>
                        <a:t>*</a:t>
                      </a:r>
                      <a:endParaRPr lang="cs-CZ" dirty="0"/>
                    </a:p>
                  </a:txBody>
                  <a:tcPr/>
                </a:tc>
                <a:extLst>
                  <a:ext uri="{0D108BD9-81ED-4DB2-BD59-A6C34878D82A}">
                    <a16:rowId xmlns:a16="http://schemas.microsoft.com/office/drawing/2014/main" val="3705990053"/>
                  </a:ext>
                </a:extLst>
              </a:tr>
              <a:tr h="509444">
                <a:tc>
                  <a:txBody>
                    <a:bodyPr/>
                    <a:lstStyle/>
                    <a:p>
                      <a:r>
                        <a:rPr lang="cs-CZ" dirty="0"/>
                        <a:t>Jihomoravský</a:t>
                      </a:r>
                    </a:p>
                  </a:txBody>
                  <a:tcPr/>
                </a:tc>
                <a:tc>
                  <a:txBody>
                    <a:bodyPr/>
                    <a:lstStyle/>
                    <a:p>
                      <a:r>
                        <a:rPr lang="cs-CZ" dirty="0"/>
                        <a:t>27</a:t>
                      </a:r>
                    </a:p>
                  </a:txBody>
                  <a:tcPr/>
                </a:tc>
                <a:tc>
                  <a:txBody>
                    <a:bodyPr/>
                    <a:lstStyle/>
                    <a:p>
                      <a:r>
                        <a:rPr lang="cs-CZ" dirty="0"/>
                        <a:t>2x jiné zdravotní znevýhodnění, 1x jiné (úraz), 4x jiné, 1x tělesné, kombinované, 1x tělesné (distorse LS páteře), jiné (diabetes, epilepsie, kožní postižení), 1x zdravotní znevýhodnění, 1x zrakové postižení, jiné zdravotní znevýhodnění (po operaci dolní končetiny), 16x </a:t>
                      </a:r>
                      <a:r>
                        <a:rPr lang="en-GB" dirty="0"/>
                        <a:t>*</a:t>
                      </a:r>
                      <a:endParaRPr lang="cs-CZ" dirty="0"/>
                    </a:p>
                  </a:txBody>
                  <a:tcPr/>
                </a:tc>
                <a:extLst>
                  <a:ext uri="{0D108BD9-81ED-4DB2-BD59-A6C34878D82A}">
                    <a16:rowId xmlns:a16="http://schemas.microsoft.com/office/drawing/2014/main" val="3741027077"/>
                  </a:ext>
                </a:extLst>
              </a:tr>
            </a:tbl>
          </a:graphicData>
        </a:graphic>
      </p:graphicFrame>
    </p:spTree>
    <p:extLst>
      <p:ext uri="{BB962C8B-B14F-4D97-AF65-F5344CB8AC3E}">
        <p14:creationId xmlns:p14="http://schemas.microsoft.com/office/powerpoint/2010/main" val="2664409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E8BCD1-A02E-4C47-BB66-5BDFE6B0B053}"/>
              </a:ext>
            </a:extLst>
          </p:cNvPr>
          <p:cNvSpPr>
            <a:spLocks noGrp="1"/>
          </p:cNvSpPr>
          <p:nvPr>
            <p:ph type="title"/>
          </p:nvPr>
        </p:nvSpPr>
        <p:spPr/>
        <p:txBody>
          <a:bodyPr/>
          <a:lstStyle/>
          <a:p>
            <a:r>
              <a:rPr lang="cs-CZ" dirty="0"/>
              <a:t>Důvod uvolnění (počítáno podle škol)</a:t>
            </a:r>
            <a:br>
              <a:rPr lang="cs-CZ" dirty="0"/>
            </a:br>
            <a:r>
              <a:rPr lang="cs-CZ" dirty="0"/>
              <a:t/>
            </a:r>
            <a:br>
              <a:rPr lang="cs-CZ" dirty="0"/>
            </a:br>
            <a:r>
              <a:rPr lang="cs-CZ" dirty="0"/>
              <a:t>2/4</a:t>
            </a:r>
          </a:p>
        </p:txBody>
      </p:sp>
      <p:sp>
        <p:nvSpPr>
          <p:cNvPr id="3" name="Zástupný symbol pro obsah 2">
            <a:extLst>
              <a:ext uri="{FF2B5EF4-FFF2-40B4-BE49-F238E27FC236}">
                <a16:creationId xmlns:a16="http://schemas.microsoft.com/office/drawing/2014/main" id="{99F20354-8AA2-46FE-B578-D2E4AD87894D}"/>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F29ED9D2-0747-40C0-9204-AD0F8DF71A85}"/>
              </a:ext>
            </a:extLst>
          </p:cNvPr>
          <p:cNvGraphicFramePr>
            <a:graphicFrameLocks/>
          </p:cNvGraphicFramePr>
          <p:nvPr>
            <p:extLst>
              <p:ext uri="{D42A27DB-BD31-4B8C-83A1-F6EECF244321}">
                <p14:modId xmlns:p14="http://schemas.microsoft.com/office/powerpoint/2010/main" val="3378330949"/>
              </p:ext>
            </p:extLst>
          </p:nvPr>
        </p:nvGraphicFramePr>
        <p:xfrm>
          <a:off x="3604574" y="589788"/>
          <a:ext cx="8322732" cy="5669280"/>
        </p:xfrm>
        <a:graphic>
          <a:graphicData uri="http://schemas.openxmlformats.org/drawingml/2006/table">
            <a:tbl>
              <a:tblPr firstRow="1" bandRow="1">
                <a:tableStyleId>{5C22544A-7EE6-4342-B048-85BDC9FD1C3A}</a:tableStyleId>
              </a:tblPr>
              <a:tblGrid>
                <a:gridCol w="2774244">
                  <a:extLst>
                    <a:ext uri="{9D8B030D-6E8A-4147-A177-3AD203B41FA5}">
                      <a16:colId xmlns:a16="http://schemas.microsoft.com/office/drawing/2014/main" val="3128400251"/>
                    </a:ext>
                  </a:extLst>
                </a:gridCol>
                <a:gridCol w="2774244">
                  <a:extLst>
                    <a:ext uri="{9D8B030D-6E8A-4147-A177-3AD203B41FA5}">
                      <a16:colId xmlns:a16="http://schemas.microsoft.com/office/drawing/2014/main" val="1002191864"/>
                    </a:ext>
                  </a:extLst>
                </a:gridCol>
                <a:gridCol w="2774244">
                  <a:extLst>
                    <a:ext uri="{9D8B030D-6E8A-4147-A177-3AD203B41FA5}">
                      <a16:colId xmlns:a16="http://schemas.microsoft.com/office/drawing/2014/main" val="2733640901"/>
                    </a:ext>
                  </a:extLst>
                </a:gridCol>
              </a:tblGrid>
              <a:tr h="509444">
                <a:tc>
                  <a:txBody>
                    <a:bodyPr/>
                    <a:lstStyle/>
                    <a:p>
                      <a:r>
                        <a:rPr lang="cs-CZ" dirty="0"/>
                        <a:t>Výčet kontaktovaných krajů</a:t>
                      </a:r>
                    </a:p>
                  </a:txBody>
                  <a:tcPr/>
                </a:tc>
                <a:tc>
                  <a:txBody>
                    <a:bodyPr/>
                    <a:lstStyle/>
                    <a:p>
                      <a:r>
                        <a:rPr lang="en-GB" dirty="0"/>
                        <a:t>Po</a:t>
                      </a:r>
                      <a:r>
                        <a:rPr lang="cs-CZ" dirty="0"/>
                        <a:t>čet došlých odpovědí</a:t>
                      </a:r>
                    </a:p>
                  </a:txBody>
                  <a:tcPr/>
                </a:tc>
                <a:tc>
                  <a:txBody>
                    <a:bodyPr/>
                    <a:lstStyle/>
                    <a:p>
                      <a:r>
                        <a:rPr lang="cs-CZ" dirty="0"/>
                        <a:t>Důvod uvolnění (počítáno podle škol)</a:t>
                      </a:r>
                    </a:p>
                  </a:txBody>
                  <a:tcPr/>
                </a:tc>
                <a:extLst>
                  <a:ext uri="{0D108BD9-81ED-4DB2-BD59-A6C34878D82A}">
                    <a16:rowId xmlns:a16="http://schemas.microsoft.com/office/drawing/2014/main" val="2616901081"/>
                  </a:ext>
                </a:extLst>
              </a:tr>
              <a:tr h="509444">
                <a:tc>
                  <a:txBody>
                    <a:bodyPr/>
                    <a:lstStyle/>
                    <a:p>
                      <a:r>
                        <a:rPr lang="cs-CZ" dirty="0"/>
                        <a:t>Královéhradecký</a:t>
                      </a:r>
                    </a:p>
                  </a:txBody>
                  <a:tcPr/>
                </a:tc>
                <a:tc>
                  <a:txBody>
                    <a:bodyPr/>
                    <a:lstStyle/>
                    <a:p>
                      <a:r>
                        <a:rPr lang="cs-CZ" dirty="0"/>
                        <a:t>9</a:t>
                      </a:r>
                    </a:p>
                  </a:txBody>
                  <a:tcPr/>
                </a:tc>
                <a:tc>
                  <a:txBody>
                    <a:bodyPr/>
                    <a:lstStyle/>
                    <a:p>
                      <a:r>
                        <a:rPr lang="cs-CZ" dirty="0"/>
                        <a:t>1x tělesná vada, 1x jiné, 1x jiné (ortopedie), 1x poúrazové stavy, 5x  </a:t>
                      </a:r>
                      <a:r>
                        <a:rPr lang="en-GB" dirty="0"/>
                        <a:t>*</a:t>
                      </a:r>
                      <a:endParaRPr lang="cs-CZ" dirty="0"/>
                    </a:p>
                  </a:txBody>
                  <a:tcPr/>
                </a:tc>
                <a:extLst>
                  <a:ext uri="{0D108BD9-81ED-4DB2-BD59-A6C34878D82A}">
                    <a16:rowId xmlns:a16="http://schemas.microsoft.com/office/drawing/2014/main" val="2431535925"/>
                  </a:ext>
                </a:extLst>
              </a:tr>
              <a:tr h="509444">
                <a:tc>
                  <a:txBody>
                    <a:bodyPr/>
                    <a:lstStyle/>
                    <a:p>
                      <a:r>
                        <a:rPr lang="cs-CZ" dirty="0"/>
                        <a:t>Liberecký</a:t>
                      </a:r>
                    </a:p>
                  </a:txBody>
                  <a:tcPr/>
                </a:tc>
                <a:tc>
                  <a:txBody>
                    <a:bodyPr/>
                    <a:lstStyle/>
                    <a:p>
                      <a:r>
                        <a:rPr lang="cs-CZ" dirty="0"/>
                        <a:t>4</a:t>
                      </a:r>
                    </a:p>
                  </a:txBody>
                  <a:tcPr/>
                </a:tc>
                <a:tc>
                  <a:txBody>
                    <a:bodyPr/>
                    <a:lstStyle/>
                    <a:p>
                      <a:r>
                        <a:rPr lang="cs-CZ" dirty="0"/>
                        <a:t>1x jiné (obezita, úrazy), 1x jiné, 1x zlomenina, 1x </a:t>
                      </a:r>
                      <a:r>
                        <a:rPr lang="en-GB" dirty="0"/>
                        <a:t>*</a:t>
                      </a:r>
                      <a:endParaRPr lang="cs-CZ" dirty="0"/>
                    </a:p>
                  </a:txBody>
                  <a:tcPr/>
                </a:tc>
                <a:extLst>
                  <a:ext uri="{0D108BD9-81ED-4DB2-BD59-A6C34878D82A}">
                    <a16:rowId xmlns:a16="http://schemas.microsoft.com/office/drawing/2014/main" val="3102265154"/>
                  </a:ext>
                </a:extLst>
              </a:tr>
              <a:tr h="509444">
                <a:tc>
                  <a:txBody>
                    <a:bodyPr/>
                    <a:lstStyle/>
                    <a:p>
                      <a:r>
                        <a:rPr lang="cs-CZ" dirty="0"/>
                        <a:t>Olomoucký</a:t>
                      </a:r>
                    </a:p>
                  </a:txBody>
                  <a:tcPr/>
                </a:tc>
                <a:tc>
                  <a:txBody>
                    <a:bodyPr/>
                    <a:lstStyle/>
                    <a:p>
                      <a:r>
                        <a:rPr lang="cs-CZ" dirty="0"/>
                        <a:t>4</a:t>
                      </a:r>
                    </a:p>
                  </a:txBody>
                  <a:tcPr/>
                </a:tc>
                <a:tc>
                  <a:txBody>
                    <a:bodyPr/>
                    <a:lstStyle/>
                    <a:p>
                      <a:r>
                        <a:rPr lang="cs-CZ" dirty="0"/>
                        <a:t>1x jiné, 1x nejsou známy, 1x zrakové, 1x </a:t>
                      </a:r>
                      <a:r>
                        <a:rPr lang="en-GB" dirty="0"/>
                        <a:t>*</a:t>
                      </a:r>
                      <a:endParaRPr lang="cs-CZ" dirty="0"/>
                    </a:p>
                  </a:txBody>
                  <a:tcPr/>
                </a:tc>
                <a:extLst>
                  <a:ext uri="{0D108BD9-81ED-4DB2-BD59-A6C34878D82A}">
                    <a16:rowId xmlns:a16="http://schemas.microsoft.com/office/drawing/2014/main" val="1349144600"/>
                  </a:ext>
                </a:extLst>
              </a:tr>
              <a:tr h="509444">
                <a:tc>
                  <a:txBody>
                    <a:bodyPr/>
                    <a:lstStyle/>
                    <a:p>
                      <a:r>
                        <a:rPr lang="cs-CZ" dirty="0"/>
                        <a:t>Pardubický</a:t>
                      </a:r>
                    </a:p>
                  </a:txBody>
                  <a:tcPr/>
                </a:tc>
                <a:tc>
                  <a:txBody>
                    <a:bodyPr/>
                    <a:lstStyle/>
                    <a:p>
                      <a:r>
                        <a:rPr lang="cs-CZ" dirty="0"/>
                        <a:t>9</a:t>
                      </a:r>
                    </a:p>
                  </a:txBody>
                  <a:tcPr/>
                </a:tc>
                <a:tc>
                  <a:txBody>
                    <a:bodyPr/>
                    <a:lstStyle/>
                    <a:p>
                      <a:r>
                        <a:rPr lang="cs-CZ" dirty="0"/>
                        <a:t>1x jiné zdravotní znevýhodnění (alergie, astma, lupénka atp.), 2x jiné zdravotní znevýhodnění, 1x žák uvolněn ze zdravotních důvodů po úraze, 1x zrakové postižení, jiné zdravotní znevýhodnění, 4x </a:t>
                      </a:r>
                      <a:r>
                        <a:rPr lang="en-GB" dirty="0"/>
                        <a:t>*</a:t>
                      </a:r>
                      <a:endParaRPr lang="cs-CZ" dirty="0"/>
                    </a:p>
                  </a:txBody>
                  <a:tcPr/>
                </a:tc>
                <a:extLst>
                  <a:ext uri="{0D108BD9-81ED-4DB2-BD59-A6C34878D82A}">
                    <a16:rowId xmlns:a16="http://schemas.microsoft.com/office/drawing/2014/main" val="2120176603"/>
                  </a:ext>
                </a:extLst>
              </a:tr>
            </a:tbl>
          </a:graphicData>
        </a:graphic>
      </p:graphicFrame>
    </p:spTree>
    <p:extLst>
      <p:ext uri="{BB962C8B-B14F-4D97-AF65-F5344CB8AC3E}">
        <p14:creationId xmlns:p14="http://schemas.microsoft.com/office/powerpoint/2010/main" val="12107444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7772E1-F943-42EA-BC4E-AEA26DB76CAB}"/>
              </a:ext>
            </a:extLst>
          </p:cNvPr>
          <p:cNvSpPr>
            <a:spLocks noGrp="1"/>
          </p:cNvSpPr>
          <p:nvPr>
            <p:ph type="title"/>
          </p:nvPr>
        </p:nvSpPr>
        <p:spPr/>
        <p:txBody>
          <a:bodyPr/>
          <a:lstStyle/>
          <a:p>
            <a:r>
              <a:rPr lang="cs-CZ" dirty="0"/>
              <a:t>Důvod uvolnění (počítáno podle škol)</a:t>
            </a:r>
            <a:br>
              <a:rPr lang="cs-CZ" dirty="0"/>
            </a:br>
            <a:r>
              <a:rPr lang="cs-CZ" dirty="0"/>
              <a:t/>
            </a:r>
            <a:br>
              <a:rPr lang="cs-CZ" dirty="0"/>
            </a:br>
            <a:r>
              <a:rPr lang="cs-CZ" dirty="0"/>
              <a:t>3/4</a:t>
            </a:r>
          </a:p>
        </p:txBody>
      </p:sp>
      <p:sp>
        <p:nvSpPr>
          <p:cNvPr id="3" name="Zástupný symbol pro obsah 2">
            <a:extLst>
              <a:ext uri="{FF2B5EF4-FFF2-40B4-BE49-F238E27FC236}">
                <a16:creationId xmlns:a16="http://schemas.microsoft.com/office/drawing/2014/main" id="{4AED6671-20FE-4192-A620-723FB80F7D0B}"/>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DE687ADE-DE70-452E-AD11-75BDC5B51522}"/>
              </a:ext>
            </a:extLst>
          </p:cNvPr>
          <p:cNvGraphicFramePr>
            <a:graphicFrameLocks/>
          </p:cNvGraphicFramePr>
          <p:nvPr>
            <p:extLst>
              <p:ext uri="{D42A27DB-BD31-4B8C-83A1-F6EECF244321}">
                <p14:modId xmlns:p14="http://schemas.microsoft.com/office/powerpoint/2010/main" val="2927067089"/>
              </p:ext>
            </p:extLst>
          </p:nvPr>
        </p:nvGraphicFramePr>
        <p:xfrm>
          <a:off x="3700826" y="791918"/>
          <a:ext cx="7483641" cy="4933101"/>
        </p:xfrm>
        <a:graphic>
          <a:graphicData uri="http://schemas.openxmlformats.org/drawingml/2006/table">
            <a:tbl>
              <a:tblPr firstRow="1" bandRow="1">
                <a:tableStyleId>{5C22544A-7EE6-4342-B048-85BDC9FD1C3A}</a:tableStyleId>
              </a:tblPr>
              <a:tblGrid>
                <a:gridCol w="2494547">
                  <a:extLst>
                    <a:ext uri="{9D8B030D-6E8A-4147-A177-3AD203B41FA5}">
                      <a16:colId xmlns:a16="http://schemas.microsoft.com/office/drawing/2014/main" val="3128400251"/>
                    </a:ext>
                  </a:extLst>
                </a:gridCol>
                <a:gridCol w="2494547">
                  <a:extLst>
                    <a:ext uri="{9D8B030D-6E8A-4147-A177-3AD203B41FA5}">
                      <a16:colId xmlns:a16="http://schemas.microsoft.com/office/drawing/2014/main" val="1002191864"/>
                    </a:ext>
                  </a:extLst>
                </a:gridCol>
                <a:gridCol w="2494547">
                  <a:extLst>
                    <a:ext uri="{9D8B030D-6E8A-4147-A177-3AD203B41FA5}">
                      <a16:colId xmlns:a16="http://schemas.microsoft.com/office/drawing/2014/main" val="2733640901"/>
                    </a:ext>
                  </a:extLst>
                </a:gridCol>
              </a:tblGrid>
              <a:tr h="767371">
                <a:tc>
                  <a:txBody>
                    <a:bodyPr/>
                    <a:lstStyle/>
                    <a:p>
                      <a:r>
                        <a:rPr lang="cs-CZ" dirty="0"/>
                        <a:t>Výčet kontaktovaných krajů</a:t>
                      </a:r>
                    </a:p>
                  </a:txBody>
                  <a:tcPr/>
                </a:tc>
                <a:tc>
                  <a:txBody>
                    <a:bodyPr/>
                    <a:lstStyle/>
                    <a:p>
                      <a:r>
                        <a:rPr lang="en-GB" dirty="0"/>
                        <a:t>Po</a:t>
                      </a:r>
                      <a:r>
                        <a:rPr lang="cs-CZ" dirty="0"/>
                        <a:t>čet došlých odpovědí</a:t>
                      </a:r>
                    </a:p>
                  </a:txBody>
                  <a:tcPr/>
                </a:tc>
                <a:tc>
                  <a:txBody>
                    <a:bodyPr/>
                    <a:lstStyle/>
                    <a:p>
                      <a:r>
                        <a:rPr lang="cs-CZ" dirty="0"/>
                        <a:t>Důvod uvolnění (počítáno podle škol)</a:t>
                      </a:r>
                    </a:p>
                  </a:txBody>
                  <a:tcPr/>
                </a:tc>
                <a:extLst>
                  <a:ext uri="{0D108BD9-81ED-4DB2-BD59-A6C34878D82A}">
                    <a16:rowId xmlns:a16="http://schemas.microsoft.com/office/drawing/2014/main" val="2616901081"/>
                  </a:ext>
                </a:extLst>
              </a:tr>
              <a:tr h="2082865">
                <a:tc>
                  <a:txBody>
                    <a:bodyPr/>
                    <a:lstStyle/>
                    <a:p>
                      <a:r>
                        <a:rPr lang="cs-CZ" dirty="0"/>
                        <a:t>Plzeňský</a:t>
                      </a:r>
                    </a:p>
                  </a:txBody>
                  <a:tcPr/>
                </a:tc>
                <a:tc>
                  <a:txBody>
                    <a:bodyPr/>
                    <a:lstStyle/>
                    <a:p>
                      <a:r>
                        <a:rPr lang="cs-CZ" dirty="0"/>
                        <a:t>10</a:t>
                      </a:r>
                    </a:p>
                  </a:txBody>
                  <a:tcPr/>
                </a:tc>
                <a:tc>
                  <a:txBody>
                    <a:bodyPr/>
                    <a:lstStyle/>
                    <a:p>
                      <a:r>
                        <a:rPr lang="cs-CZ" dirty="0"/>
                        <a:t>1x jiné, 1x kombinované, 1x tělesná vada, jiné zdravotní znevýhodnění, 1x jiné zdravotní postižení, 1x poúrazový stav, 1x tělesné vady, 4x </a:t>
                      </a:r>
                      <a:r>
                        <a:rPr lang="en-GB" dirty="0"/>
                        <a:t>*</a:t>
                      </a:r>
                      <a:endParaRPr lang="cs-CZ" dirty="0"/>
                    </a:p>
                  </a:txBody>
                  <a:tcPr/>
                </a:tc>
                <a:extLst>
                  <a:ext uri="{0D108BD9-81ED-4DB2-BD59-A6C34878D82A}">
                    <a16:rowId xmlns:a16="http://schemas.microsoft.com/office/drawing/2014/main" val="3278461868"/>
                  </a:ext>
                </a:extLst>
              </a:tr>
              <a:tr h="2082865">
                <a:tc>
                  <a:txBody>
                    <a:bodyPr/>
                    <a:lstStyle/>
                    <a:p>
                      <a:r>
                        <a:rPr lang="cs-CZ" dirty="0"/>
                        <a:t>Středočeský</a:t>
                      </a:r>
                    </a:p>
                  </a:txBody>
                  <a:tcPr/>
                </a:tc>
                <a:tc>
                  <a:txBody>
                    <a:bodyPr/>
                    <a:lstStyle/>
                    <a:p>
                      <a:r>
                        <a:rPr lang="cs-CZ" dirty="0"/>
                        <a:t>6</a:t>
                      </a:r>
                    </a:p>
                  </a:txBody>
                  <a:tcPr/>
                </a:tc>
                <a:tc>
                  <a:txBody>
                    <a:bodyPr/>
                    <a:lstStyle/>
                    <a:p>
                      <a:r>
                        <a:rPr lang="cs-CZ" dirty="0"/>
                        <a:t>2x jiné zdravotní znevýhodnění, 1x jiné (operace, skolióza, alergie, astma), 1x jiné (alergie, bradavice, kožní nemoci), 1x jiné (alergie, fobie), 1x </a:t>
                      </a:r>
                      <a:r>
                        <a:rPr lang="en-GB" dirty="0"/>
                        <a:t>*</a:t>
                      </a:r>
                      <a:endParaRPr lang="cs-CZ" dirty="0"/>
                    </a:p>
                  </a:txBody>
                  <a:tcPr/>
                </a:tc>
                <a:extLst>
                  <a:ext uri="{0D108BD9-81ED-4DB2-BD59-A6C34878D82A}">
                    <a16:rowId xmlns:a16="http://schemas.microsoft.com/office/drawing/2014/main" val="3081703281"/>
                  </a:ext>
                </a:extLst>
              </a:tr>
            </a:tbl>
          </a:graphicData>
        </a:graphic>
      </p:graphicFrame>
    </p:spTree>
    <p:extLst>
      <p:ext uri="{BB962C8B-B14F-4D97-AF65-F5344CB8AC3E}">
        <p14:creationId xmlns:p14="http://schemas.microsoft.com/office/powerpoint/2010/main" val="20262868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98CDD7-044F-4EED-9955-C843E9112BE6}"/>
              </a:ext>
            </a:extLst>
          </p:cNvPr>
          <p:cNvSpPr>
            <a:spLocks noGrp="1"/>
          </p:cNvSpPr>
          <p:nvPr>
            <p:ph type="title"/>
          </p:nvPr>
        </p:nvSpPr>
        <p:spPr/>
        <p:txBody>
          <a:bodyPr/>
          <a:lstStyle/>
          <a:p>
            <a:r>
              <a:rPr lang="cs-CZ" dirty="0"/>
              <a:t>Důvod uvolnění (počítáno podle škol)</a:t>
            </a:r>
            <a:br>
              <a:rPr lang="cs-CZ" dirty="0"/>
            </a:br>
            <a:r>
              <a:rPr lang="cs-CZ" dirty="0"/>
              <a:t/>
            </a:r>
            <a:br>
              <a:rPr lang="cs-CZ" dirty="0"/>
            </a:br>
            <a:r>
              <a:rPr lang="cs-CZ" dirty="0"/>
              <a:t>4/4</a:t>
            </a:r>
          </a:p>
        </p:txBody>
      </p:sp>
      <p:sp>
        <p:nvSpPr>
          <p:cNvPr id="3" name="Zástupný symbol pro obsah 2">
            <a:extLst>
              <a:ext uri="{FF2B5EF4-FFF2-40B4-BE49-F238E27FC236}">
                <a16:creationId xmlns:a16="http://schemas.microsoft.com/office/drawing/2014/main" id="{0A4A0302-8B65-4CB0-9171-9D3D7D688F64}"/>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33F0D318-E273-4C91-A4E7-10914DA313F2}"/>
              </a:ext>
            </a:extLst>
          </p:cNvPr>
          <p:cNvGraphicFramePr>
            <a:graphicFrameLocks/>
          </p:cNvGraphicFramePr>
          <p:nvPr>
            <p:extLst>
              <p:ext uri="{D42A27DB-BD31-4B8C-83A1-F6EECF244321}">
                <p14:modId xmlns:p14="http://schemas.microsoft.com/office/powerpoint/2010/main" val="2546590883"/>
              </p:ext>
            </p:extLst>
          </p:nvPr>
        </p:nvGraphicFramePr>
        <p:xfrm>
          <a:off x="3869268" y="840045"/>
          <a:ext cx="7315200" cy="4333534"/>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3128400251"/>
                    </a:ext>
                  </a:extLst>
                </a:gridCol>
                <a:gridCol w="2438400">
                  <a:extLst>
                    <a:ext uri="{9D8B030D-6E8A-4147-A177-3AD203B41FA5}">
                      <a16:colId xmlns:a16="http://schemas.microsoft.com/office/drawing/2014/main" val="1002191864"/>
                    </a:ext>
                  </a:extLst>
                </a:gridCol>
                <a:gridCol w="2438400">
                  <a:extLst>
                    <a:ext uri="{9D8B030D-6E8A-4147-A177-3AD203B41FA5}">
                      <a16:colId xmlns:a16="http://schemas.microsoft.com/office/drawing/2014/main" val="2733640901"/>
                    </a:ext>
                  </a:extLst>
                </a:gridCol>
              </a:tblGrid>
              <a:tr h="777814">
                <a:tc>
                  <a:txBody>
                    <a:bodyPr/>
                    <a:lstStyle/>
                    <a:p>
                      <a:r>
                        <a:rPr lang="cs-CZ" dirty="0"/>
                        <a:t>Výčet kontaktovaných krajů</a:t>
                      </a:r>
                    </a:p>
                  </a:txBody>
                  <a:tcPr/>
                </a:tc>
                <a:tc>
                  <a:txBody>
                    <a:bodyPr/>
                    <a:lstStyle/>
                    <a:p>
                      <a:r>
                        <a:rPr lang="en-GB" dirty="0"/>
                        <a:t>Po</a:t>
                      </a:r>
                      <a:r>
                        <a:rPr lang="cs-CZ" dirty="0"/>
                        <a:t>čet došlých odpovědí</a:t>
                      </a:r>
                    </a:p>
                  </a:txBody>
                  <a:tcPr/>
                </a:tc>
                <a:tc>
                  <a:txBody>
                    <a:bodyPr/>
                    <a:lstStyle/>
                    <a:p>
                      <a:r>
                        <a:rPr lang="cs-CZ" dirty="0"/>
                        <a:t>Důvod uvolnění (počítáno podle škol)</a:t>
                      </a:r>
                    </a:p>
                  </a:txBody>
                  <a:tcPr/>
                </a:tc>
                <a:extLst>
                  <a:ext uri="{0D108BD9-81ED-4DB2-BD59-A6C34878D82A}">
                    <a16:rowId xmlns:a16="http://schemas.microsoft.com/office/drawing/2014/main" val="2616901081"/>
                  </a:ext>
                </a:extLst>
              </a:tr>
              <a:tr h="1777860">
                <a:tc>
                  <a:txBody>
                    <a:bodyPr/>
                    <a:lstStyle/>
                    <a:p>
                      <a:r>
                        <a:rPr lang="cs-CZ" dirty="0"/>
                        <a:t>Vysočina</a:t>
                      </a:r>
                    </a:p>
                  </a:txBody>
                  <a:tcPr/>
                </a:tc>
                <a:tc>
                  <a:txBody>
                    <a:bodyPr/>
                    <a:lstStyle/>
                    <a:p>
                      <a:r>
                        <a:rPr lang="cs-CZ" dirty="0"/>
                        <a:t>2</a:t>
                      </a:r>
                    </a:p>
                  </a:txBody>
                  <a:tcPr/>
                </a:tc>
                <a:tc>
                  <a:txBody>
                    <a:bodyPr/>
                    <a:lstStyle/>
                    <a:p>
                      <a:r>
                        <a:rPr lang="cs-CZ" dirty="0"/>
                        <a:t>1x kombinované postižení, jiné zdravotní znevýhodnění, 1x důvody nejsou lékařskou zprávou specifikovány</a:t>
                      </a:r>
                    </a:p>
                  </a:txBody>
                  <a:tcPr/>
                </a:tc>
                <a:extLst>
                  <a:ext uri="{0D108BD9-81ED-4DB2-BD59-A6C34878D82A}">
                    <a16:rowId xmlns:a16="http://schemas.microsoft.com/office/drawing/2014/main" val="3772998590"/>
                  </a:ext>
                </a:extLst>
              </a:tr>
              <a:tr h="1777860">
                <a:tc>
                  <a:txBody>
                    <a:bodyPr/>
                    <a:lstStyle/>
                    <a:p>
                      <a:r>
                        <a:rPr lang="cs-CZ" dirty="0"/>
                        <a:t>Zlínský</a:t>
                      </a:r>
                    </a:p>
                  </a:txBody>
                  <a:tcPr/>
                </a:tc>
                <a:tc>
                  <a:txBody>
                    <a:bodyPr/>
                    <a:lstStyle/>
                    <a:p>
                      <a:r>
                        <a:rPr lang="cs-CZ" dirty="0"/>
                        <a:t>4</a:t>
                      </a:r>
                    </a:p>
                  </a:txBody>
                  <a:tcPr/>
                </a:tc>
                <a:tc>
                  <a:txBody>
                    <a:bodyPr/>
                    <a:lstStyle/>
                    <a:p>
                      <a:r>
                        <a:rPr lang="cs-CZ" dirty="0"/>
                        <a:t>1x jiné (většinou zdravotní důvody, dlouhodobá nemoc, tělesné postižení), 1x jiné, 1x jiné (úraz, srdce), 1x </a:t>
                      </a:r>
                      <a:r>
                        <a:rPr lang="en-GB" dirty="0"/>
                        <a:t>*</a:t>
                      </a:r>
                      <a:endParaRPr lang="cs-CZ" dirty="0"/>
                    </a:p>
                  </a:txBody>
                  <a:tcPr/>
                </a:tc>
                <a:extLst>
                  <a:ext uri="{0D108BD9-81ED-4DB2-BD59-A6C34878D82A}">
                    <a16:rowId xmlns:a16="http://schemas.microsoft.com/office/drawing/2014/main" val="1530195482"/>
                  </a:ext>
                </a:extLst>
              </a:tr>
            </a:tbl>
          </a:graphicData>
        </a:graphic>
      </p:graphicFrame>
    </p:spTree>
    <p:extLst>
      <p:ext uri="{BB962C8B-B14F-4D97-AF65-F5344CB8AC3E}">
        <p14:creationId xmlns:p14="http://schemas.microsoft.com/office/powerpoint/2010/main" val="17238950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3AF988-3FBE-44B5-A5C2-80111B42218C}"/>
              </a:ext>
            </a:extLst>
          </p:cNvPr>
          <p:cNvSpPr>
            <a:spLocks noGrp="1"/>
          </p:cNvSpPr>
          <p:nvPr>
            <p:ph type="title"/>
          </p:nvPr>
        </p:nvSpPr>
        <p:spPr/>
        <p:txBody>
          <a:bodyPr/>
          <a:lstStyle/>
          <a:p>
            <a:r>
              <a:rPr lang="cs-CZ" dirty="0"/>
              <a:t>Zdravotní tělesná výchova</a:t>
            </a:r>
            <a:br>
              <a:rPr lang="cs-CZ" dirty="0"/>
            </a:br>
            <a:r>
              <a:rPr lang="cs-CZ" dirty="0"/>
              <a:t/>
            </a:r>
            <a:br>
              <a:rPr lang="cs-CZ" dirty="0"/>
            </a:br>
            <a:r>
              <a:rPr lang="cs-CZ" dirty="0"/>
              <a:t>1/4</a:t>
            </a:r>
          </a:p>
        </p:txBody>
      </p:sp>
      <p:sp>
        <p:nvSpPr>
          <p:cNvPr id="3" name="Zástupný symbol pro obsah 2">
            <a:extLst>
              <a:ext uri="{FF2B5EF4-FFF2-40B4-BE49-F238E27FC236}">
                <a16:creationId xmlns:a16="http://schemas.microsoft.com/office/drawing/2014/main" id="{B614C194-A906-4859-B2CD-D63C229B3255}"/>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BCFBF7CE-8541-4802-AAB2-F018D8001E46}"/>
              </a:ext>
            </a:extLst>
          </p:cNvPr>
          <p:cNvGraphicFramePr>
            <a:graphicFrameLocks/>
          </p:cNvGraphicFramePr>
          <p:nvPr>
            <p:extLst>
              <p:ext uri="{D42A27DB-BD31-4B8C-83A1-F6EECF244321}">
                <p14:modId xmlns:p14="http://schemas.microsoft.com/office/powerpoint/2010/main" val="2113776163"/>
              </p:ext>
            </p:extLst>
          </p:nvPr>
        </p:nvGraphicFramePr>
        <p:xfrm>
          <a:off x="4149969" y="421500"/>
          <a:ext cx="5571783" cy="5394960"/>
        </p:xfrm>
        <a:graphic>
          <a:graphicData uri="http://schemas.openxmlformats.org/drawingml/2006/table">
            <a:tbl>
              <a:tblPr firstRow="1" bandRow="1">
                <a:tableStyleId>{5C22544A-7EE6-4342-B048-85BDC9FD1C3A}</a:tableStyleId>
              </a:tblPr>
              <a:tblGrid>
                <a:gridCol w="1857261">
                  <a:extLst>
                    <a:ext uri="{9D8B030D-6E8A-4147-A177-3AD203B41FA5}">
                      <a16:colId xmlns:a16="http://schemas.microsoft.com/office/drawing/2014/main" val="3128400251"/>
                    </a:ext>
                  </a:extLst>
                </a:gridCol>
                <a:gridCol w="1857261">
                  <a:extLst>
                    <a:ext uri="{9D8B030D-6E8A-4147-A177-3AD203B41FA5}">
                      <a16:colId xmlns:a16="http://schemas.microsoft.com/office/drawing/2014/main" val="2733640901"/>
                    </a:ext>
                  </a:extLst>
                </a:gridCol>
                <a:gridCol w="1857261">
                  <a:extLst>
                    <a:ext uri="{9D8B030D-6E8A-4147-A177-3AD203B41FA5}">
                      <a16:colId xmlns:a16="http://schemas.microsoft.com/office/drawing/2014/main" val="1728188709"/>
                    </a:ext>
                  </a:extLst>
                </a:gridCol>
              </a:tblGrid>
              <a:tr h="417677">
                <a:tc>
                  <a:txBody>
                    <a:bodyPr/>
                    <a:lstStyle/>
                    <a:p>
                      <a:r>
                        <a:rPr lang="cs-CZ" dirty="0"/>
                        <a:t>Výčet kontaktovaných krajů</a:t>
                      </a:r>
                    </a:p>
                  </a:txBody>
                  <a:tcPr/>
                </a:tc>
                <a:tc>
                  <a:txBody>
                    <a:bodyPr/>
                    <a:lstStyle/>
                    <a:p>
                      <a:r>
                        <a:rPr lang="cs-CZ" dirty="0"/>
                        <a:t>Zdravotní tělesná výchova</a:t>
                      </a:r>
                    </a:p>
                  </a:txBody>
                  <a:tcPr/>
                </a:tc>
                <a:tc>
                  <a:txBody>
                    <a:bodyPr/>
                    <a:lstStyle/>
                    <a:p>
                      <a:r>
                        <a:rPr lang="cs-CZ" dirty="0"/>
                        <a:t>Výčet škol</a:t>
                      </a:r>
                    </a:p>
                  </a:txBody>
                  <a:tcPr/>
                </a:tc>
                <a:extLst>
                  <a:ext uri="{0D108BD9-81ED-4DB2-BD59-A6C34878D82A}">
                    <a16:rowId xmlns:a16="http://schemas.microsoft.com/office/drawing/2014/main" val="2616901081"/>
                  </a:ext>
                </a:extLst>
              </a:tr>
              <a:tr h="357080">
                <a:tc>
                  <a:txBody>
                    <a:bodyPr/>
                    <a:lstStyle/>
                    <a:p>
                      <a:r>
                        <a:rPr lang="cs-CZ" dirty="0"/>
                        <a:t>Moravskoslezský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1</a:t>
                      </a:r>
                    </a:p>
                  </a:txBody>
                  <a:tcPr/>
                </a:tc>
                <a:tc>
                  <a:txBody>
                    <a:bodyPr/>
                    <a:lstStyle/>
                    <a:p>
                      <a:pPr marL="285750" indent="-285750">
                        <a:buFontTx/>
                        <a:buChar char="-"/>
                      </a:pPr>
                      <a:r>
                        <a:rPr lang="cs-CZ" dirty="0"/>
                        <a:t>ZŠ Příbor, Jičínská 486, 742 58 Příbor</a:t>
                      </a:r>
                    </a:p>
                  </a:txBody>
                  <a:tcPr/>
                </a:tc>
                <a:extLst>
                  <a:ext uri="{0D108BD9-81ED-4DB2-BD59-A6C34878D82A}">
                    <a16:rowId xmlns:a16="http://schemas.microsoft.com/office/drawing/2014/main" val="2776513923"/>
                  </a:ext>
                </a:extLst>
              </a:tr>
              <a:tr h="357080">
                <a:tc>
                  <a:txBody>
                    <a:bodyPr/>
                    <a:lstStyle/>
                    <a:p>
                      <a:r>
                        <a:rPr lang="cs-CZ" dirty="0"/>
                        <a:t>Praha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0</a:t>
                      </a:r>
                    </a:p>
                  </a:txBody>
                  <a:tcPr/>
                </a:tc>
                <a:tc>
                  <a:txBody>
                    <a:bodyPr/>
                    <a:lstStyle/>
                    <a:p>
                      <a:pPr marL="285750" indent="-285750">
                        <a:buFontTx/>
                        <a:buChar char="-"/>
                      </a:pPr>
                      <a:endParaRPr lang="cs-CZ" dirty="0"/>
                    </a:p>
                  </a:txBody>
                  <a:tcPr/>
                </a:tc>
                <a:extLst>
                  <a:ext uri="{0D108BD9-81ED-4DB2-BD59-A6C34878D82A}">
                    <a16:rowId xmlns:a16="http://schemas.microsoft.com/office/drawing/2014/main" val="4182547951"/>
                  </a:ext>
                </a:extLst>
              </a:tr>
              <a:tr h="357080">
                <a:tc>
                  <a:txBody>
                    <a:bodyPr/>
                    <a:lstStyle/>
                    <a:p>
                      <a:r>
                        <a:rPr lang="cs-CZ" dirty="0"/>
                        <a:t>Jihočeský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0</a:t>
                      </a:r>
                    </a:p>
                  </a:txBody>
                  <a:tcPr/>
                </a:tc>
                <a:tc>
                  <a:txBody>
                    <a:bodyPr/>
                    <a:lstStyle/>
                    <a:p>
                      <a:pPr marL="285750" indent="-285750">
                        <a:buFontTx/>
                        <a:buChar char="-"/>
                      </a:pPr>
                      <a:endParaRPr lang="cs-CZ" dirty="0"/>
                    </a:p>
                  </a:txBody>
                  <a:tcPr/>
                </a:tc>
                <a:extLst>
                  <a:ext uri="{0D108BD9-81ED-4DB2-BD59-A6C34878D82A}">
                    <a16:rowId xmlns:a16="http://schemas.microsoft.com/office/drawing/2014/main" val="1033701533"/>
                  </a:ext>
                </a:extLst>
              </a:tr>
              <a:tr h="357080">
                <a:tc>
                  <a:txBody>
                    <a:bodyPr/>
                    <a:lstStyle/>
                    <a:p>
                      <a:r>
                        <a:rPr lang="cs-CZ" dirty="0"/>
                        <a:t>Jihomoravský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0</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(1x pouze jako součást vyučovacích hodin)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(1x v rámci běžné TV – balanční pomůcky)</a:t>
                      </a:r>
                    </a:p>
                  </a:txBody>
                  <a:tcPr/>
                </a:tc>
                <a:tc>
                  <a:txBody>
                    <a:bodyPr/>
                    <a:lstStyle/>
                    <a:p>
                      <a:pPr marL="285750" indent="-285750">
                        <a:buFontTx/>
                        <a:buChar char="-"/>
                      </a:pPr>
                      <a:r>
                        <a:rPr lang="cs-CZ" dirty="0"/>
                        <a:t>Základní škola Velké Bílovice, Fabian 1215, Velké Bílovice</a:t>
                      </a:r>
                    </a:p>
                    <a:p>
                      <a:pPr marL="0" indent="0">
                        <a:buFontTx/>
                        <a:buNone/>
                      </a:pPr>
                      <a:endParaRPr lang="cs-CZ" dirty="0"/>
                    </a:p>
                    <a:p>
                      <a:pPr marL="285750" indent="-285750">
                        <a:buFontTx/>
                        <a:buChar char="-"/>
                      </a:pPr>
                      <a:r>
                        <a:rPr lang="cs-CZ" dirty="0"/>
                        <a:t>Základní škola a Mateřská škola Břeclav, Kpt. Nálepky 7</a:t>
                      </a:r>
                    </a:p>
                  </a:txBody>
                  <a:tcPr/>
                </a:tc>
                <a:extLst>
                  <a:ext uri="{0D108BD9-81ED-4DB2-BD59-A6C34878D82A}">
                    <a16:rowId xmlns:a16="http://schemas.microsoft.com/office/drawing/2014/main" val="3776508696"/>
                  </a:ext>
                </a:extLst>
              </a:tr>
            </a:tbl>
          </a:graphicData>
        </a:graphic>
      </p:graphicFrame>
    </p:spTree>
    <p:extLst>
      <p:ext uri="{BB962C8B-B14F-4D97-AF65-F5344CB8AC3E}">
        <p14:creationId xmlns:p14="http://schemas.microsoft.com/office/powerpoint/2010/main" val="17211913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FE22F8-3ECE-4EA2-B442-82C03FC79A35}"/>
              </a:ext>
            </a:extLst>
          </p:cNvPr>
          <p:cNvSpPr>
            <a:spLocks noGrp="1"/>
          </p:cNvSpPr>
          <p:nvPr>
            <p:ph type="title"/>
          </p:nvPr>
        </p:nvSpPr>
        <p:spPr/>
        <p:txBody>
          <a:bodyPr/>
          <a:lstStyle/>
          <a:p>
            <a:r>
              <a:rPr lang="cs-CZ" dirty="0"/>
              <a:t>Zdravotní tělesná výchova</a:t>
            </a:r>
            <a:br>
              <a:rPr lang="cs-CZ" dirty="0"/>
            </a:br>
            <a:r>
              <a:rPr lang="cs-CZ" dirty="0"/>
              <a:t/>
            </a:r>
            <a:br>
              <a:rPr lang="cs-CZ" dirty="0"/>
            </a:br>
            <a:r>
              <a:rPr lang="cs-CZ" dirty="0"/>
              <a:t>2/4</a:t>
            </a:r>
          </a:p>
        </p:txBody>
      </p:sp>
      <p:sp>
        <p:nvSpPr>
          <p:cNvPr id="3" name="Zástupný symbol pro obsah 2">
            <a:extLst>
              <a:ext uri="{FF2B5EF4-FFF2-40B4-BE49-F238E27FC236}">
                <a16:creationId xmlns:a16="http://schemas.microsoft.com/office/drawing/2014/main" id="{9AD06C87-C4C7-4E1F-B35D-8EF0CA23AD2A}"/>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617C0159-FF8D-46C4-9DDE-1352DB22F3F0}"/>
              </a:ext>
            </a:extLst>
          </p:cNvPr>
          <p:cNvGraphicFramePr>
            <a:graphicFrameLocks/>
          </p:cNvGraphicFramePr>
          <p:nvPr>
            <p:extLst>
              <p:ext uri="{D42A27DB-BD31-4B8C-83A1-F6EECF244321}">
                <p14:modId xmlns:p14="http://schemas.microsoft.com/office/powerpoint/2010/main" val="1546311470"/>
              </p:ext>
            </p:extLst>
          </p:nvPr>
        </p:nvGraphicFramePr>
        <p:xfrm>
          <a:off x="4149969" y="421500"/>
          <a:ext cx="5956557" cy="5172843"/>
        </p:xfrm>
        <a:graphic>
          <a:graphicData uri="http://schemas.openxmlformats.org/drawingml/2006/table">
            <a:tbl>
              <a:tblPr firstRow="1" bandRow="1">
                <a:tableStyleId>{5C22544A-7EE6-4342-B048-85BDC9FD1C3A}</a:tableStyleId>
              </a:tblPr>
              <a:tblGrid>
                <a:gridCol w="1985519">
                  <a:extLst>
                    <a:ext uri="{9D8B030D-6E8A-4147-A177-3AD203B41FA5}">
                      <a16:colId xmlns:a16="http://schemas.microsoft.com/office/drawing/2014/main" val="3128400251"/>
                    </a:ext>
                  </a:extLst>
                </a:gridCol>
                <a:gridCol w="1985519">
                  <a:extLst>
                    <a:ext uri="{9D8B030D-6E8A-4147-A177-3AD203B41FA5}">
                      <a16:colId xmlns:a16="http://schemas.microsoft.com/office/drawing/2014/main" val="2733640901"/>
                    </a:ext>
                  </a:extLst>
                </a:gridCol>
                <a:gridCol w="1985519">
                  <a:extLst>
                    <a:ext uri="{9D8B030D-6E8A-4147-A177-3AD203B41FA5}">
                      <a16:colId xmlns:a16="http://schemas.microsoft.com/office/drawing/2014/main" val="1728188709"/>
                    </a:ext>
                  </a:extLst>
                </a:gridCol>
              </a:tblGrid>
              <a:tr h="976008">
                <a:tc>
                  <a:txBody>
                    <a:bodyPr/>
                    <a:lstStyle/>
                    <a:p>
                      <a:r>
                        <a:rPr lang="cs-CZ" dirty="0"/>
                        <a:t>Výčet kontaktovaných krajů</a:t>
                      </a:r>
                    </a:p>
                  </a:txBody>
                  <a:tcPr/>
                </a:tc>
                <a:tc>
                  <a:txBody>
                    <a:bodyPr/>
                    <a:lstStyle/>
                    <a:p>
                      <a:r>
                        <a:rPr lang="cs-CZ" dirty="0"/>
                        <a:t>Zdravotní tělesná výchova</a:t>
                      </a:r>
                    </a:p>
                  </a:txBody>
                  <a:tcPr/>
                </a:tc>
                <a:tc>
                  <a:txBody>
                    <a:bodyPr/>
                    <a:lstStyle/>
                    <a:p>
                      <a:r>
                        <a:rPr lang="cs-CZ" dirty="0"/>
                        <a:t>Výčet škol</a:t>
                      </a:r>
                    </a:p>
                  </a:txBody>
                  <a:tcPr/>
                </a:tc>
                <a:extLst>
                  <a:ext uri="{0D108BD9-81ED-4DB2-BD59-A6C34878D82A}">
                    <a16:rowId xmlns:a16="http://schemas.microsoft.com/office/drawing/2014/main" val="2616901081"/>
                  </a:ext>
                </a:extLst>
              </a:tr>
              <a:tr h="390403">
                <a:tc>
                  <a:txBody>
                    <a:bodyPr/>
                    <a:lstStyle/>
                    <a:p>
                      <a:r>
                        <a:rPr lang="cs-CZ" dirty="0"/>
                        <a:t>Královéhradecký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0</a:t>
                      </a:r>
                    </a:p>
                  </a:txBody>
                  <a:tcPr/>
                </a:tc>
                <a:tc>
                  <a:txBody>
                    <a:bodyPr/>
                    <a:lstStyle/>
                    <a:p>
                      <a:pPr marL="285750" indent="-285750">
                        <a:buFontTx/>
                        <a:buChar char="-"/>
                      </a:pPr>
                      <a:endParaRPr lang="cs-CZ" dirty="0"/>
                    </a:p>
                  </a:txBody>
                  <a:tcPr/>
                </a:tc>
                <a:extLst>
                  <a:ext uri="{0D108BD9-81ED-4DB2-BD59-A6C34878D82A}">
                    <a16:rowId xmlns:a16="http://schemas.microsoft.com/office/drawing/2014/main" val="3336254144"/>
                  </a:ext>
                </a:extLst>
              </a:tr>
              <a:tr h="390403">
                <a:tc>
                  <a:txBody>
                    <a:bodyPr/>
                    <a:lstStyle/>
                    <a:p>
                      <a:r>
                        <a:rPr lang="cs-CZ" dirty="0"/>
                        <a:t>Liberecký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0</a:t>
                      </a:r>
                    </a:p>
                  </a:txBody>
                  <a:tcPr/>
                </a:tc>
                <a:tc>
                  <a:txBody>
                    <a:bodyPr/>
                    <a:lstStyle/>
                    <a:p>
                      <a:pPr marL="285750" indent="-285750">
                        <a:buFontTx/>
                        <a:buChar char="-"/>
                      </a:pPr>
                      <a:endParaRPr lang="cs-CZ" dirty="0"/>
                    </a:p>
                  </a:txBody>
                  <a:tcPr/>
                </a:tc>
                <a:extLst>
                  <a:ext uri="{0D108BD9-81ED-4DB2-BD59-A6C34878D82A}">
                    <a16:rowId xmlns:a16="http://schemas.microsoft.com/office/drawing/2014/main" val="813484935"/>
                  </a:ext>
                </a:extLst>
              </a:tr>
              <a:tr h="390403">
                <a:tc>
                  <a:txBody>
                    <a:bodyPr/>
                    <a:lstStyle/>
                    <a:p>
                      <a:r>
                        <a:rPr lang="cs-CZ" dirty="0"/>
                        <a:t>Olomoucký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0</a:t>
                      </a:r>
                    </a:p>
                  </a:txBody>
                  <a:tcPr/>
                </a:tc>
                <a:tc>
                  <a:txBody>
                    <a:bodyPr/>
                    <a:lstStyle/>
                    <a:p>
                      <a:pPr marL="285750" indent="-285750">
                        <a:buFontTx/>
                        <a:buChar char="-"/>
                      </a:pPr>
                      <a:endParaRPr lang="cs-CZ" dirty="0"/>
                    </a:p>
                  </a:txBody>
                  <a:tcPr/>
                </a:tc>
                <a:extLst>
                  <a:ext uri="{0D108BD9-81ED-4DB2-BD59-A6C34878D82A}">
                    <a16:rowId xmlns:a16="http://schemas.microsoft.com/office/drawing/2014/main" val="1579399730"/>
                  </a:ext>
                </a:extLst>
              </a:tr>
              <a:tr h="3025626">
                <a:tc>
                  <a:txBody>
                    <a:bodyPr/>
                    <a:lstStyle/>
                    <a:p>
                      <a:r>
                        <a:rPr lang="cs-CZ" dirty="0"/>
                        <a:t>Pardubický</a:t>
                      </a:r>
                    </a:p>
                  </a:txBody>
                  <a:tcPr/>
                </a:tc>
                <a:tc>
                  <a:txBody>
                    <a:bodyPr/>
                    <a:lstStyle/>
                    <a:p>
                      <a:r>
                        <a:rPr lang="cs-CZ" dirty="0"/>
                        <a:t>2</a:t>
                      </a:r>
                    </a:p>
                    <a:p>
                      <a:endParaRPr lang="cs-CZ" dirty="0"/>
                    </a:p>
                    <a:p>
                      <a:r>
                        <a:rPr lang="cs-CZ" dirty="0"/>
                        <a:t>(1x </a:t>
                      </a:r>
                      <a:r>
                        <a:rPr lang="en-GB" dirty="0"/>
                        <a:t>*</a:t>
                      </a:r>
                      <a:r>
                        <a:rPr lang="cs-CZ" dirty="0"/>
                        <a:t>)</a:t>
                      </a:r>
                    </a:p>
                  </a:txBody>
                  <a:tcPr/>
                </a:tc>
                <a:tc>
                  <a:txBody>
                    <a:bodyPr/>
                    <a:lstStyle/>
                    <a:p>
                      <a:pPr marL="285750" indent="-285750">
                        <a:buFontTx/>
                        <a:buChar char="-"/>
                      </a:pPr>
                      <a:r>
                        <a:rPr lang="cs-CZ" dirty="0"/>
                        <a:t>Základní škola, Skuteč, Komenského 150, okres Chrudim</a:t>
                      </a:r>
                    </a:p>
                    <a:p>
                      <a:pPr marL="285750" indent="-285750">
                        <a:buFontTx/>
                        <a:buChar char="-"/>
                      </a:pPr>
                      <a:r>
                        <a:rPr lang="cs-CZ" dirty="0"/>
                        <a:t>Masarykova základní škola Dolní Roveň, okres Pardubice</a:t>
                      </a:r>
                    </a:p>
                  </a:txBody>
                  <a:tcPr/>
                </a:tc>
                <a:extLst>
                  <a:ext uri="{0D108BD9-81ED-4DB2-BD59-A6C34878D82A}">
                    <a16:rowId xmlns:a16="http://schemas.microsoft.com/office/drawing/2014/main" val="3650229659"/>
                  </a:ext>
                </a:extLst>
              </a:tr>
            </a:tbl>
          </a:graphicData>
        </a:graphic>
      </p:graphicFrame>
    </p:spTree>
    <p:extLst>
      <p:ext uri="{BB962C8B-B14F-4D97-AF65-F5344CB8AC3E}">
        <p14:creationId xmlns:p14="http://schemas.microsoft.com/office/powerpoint/2010/main" val="1665858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5BFB99-6C0E-4994-A5C8-5BE88EF304A7}"/>
              </a:ext>
            </a:extLst>
          </p:cNvPr>
          <p:cNvSpPr>
            <a:spLocks noGrp="1"/>
          </p:cNvSpPr>
          <p:nvPr>
            <p:ph type="title"/>
          </p:nvPr>
        </p:nvSpPr>
        <p:spPr/>
        <p:txBody>
          <a:bodyPr/>
          <a:lstStyle/>
          <a:p>
            <a:r>
              <a:rPr lang="cs-CZ" dirty="0"/>
              <a:t>Počet uvolněných žáků</a:t>
            </a:r>
          </a:p>
        </p:txBody>
      </p:sp>
      <p:sp>
        <p:nvSpPr>
          <p:cNvPr id="3" name="Zástupný symbol pro obsah 2">
            <a:extLst>
              <a:ext uri="{FF2B5EF4-FFF2-40B4-BE49-F238E27FC236}">
                <a16:creationId xmlns:a16="http://schemas.microsoft.com/office/drawing/2014/main" id="{59A5BDAC-C3BC-445B-9F13-0C1B0E2D793C}"/>
              </a:ext>
            </a:extLst>
          </p:cNvPr>
          <p:cNvSpPr>
            <a:spLocks noGrp="1"/>
          </p:cNvSpPr>
          <p:nvPr>
            <p:ph idx="1"/>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graphicFrame>
        <p:nvGraphicFramePr>
          <p:cNvPr id="4" name="Zástupný symbol pro obsah 4">
            <a:extLst>
              <a:ext uri="{FF2B5EF4-FFF2-40B4-BE49-F238E27FC236}">
                <a16:creationId xmlns:a16="http://schemas.microsoft.com/office/drawing/2014/main" id="{3C8E35B4-9314-4136-8B70-223CFC83093B}"/>
              </a:ext>
            </a:extLst>
          </p:cNvPr>
          <p:cNvGraphicFramePr>
            <a:graphicFrameLocks/>
          </p:cNvGraphicFramePr>
          <p:nvPr>
            <p:extLst>
              <p:ext uri="{D42A27DB-BD31-4B8C-83A1-F6EECF244321}">
                <p14:modId xmlns:p14="http://schemas.microsoft.com/office/powerpoint/2010/main" val="1695710090"/>
              </p:ext>
            </p:extLst>
          </p:nvPr>
        </p:nvGraphicFramePr>
        <p:xfrm>
          <a:off x="3868738" y="863600"/>
          <a:ext cx="5427663" cy="4216401"/>
        </p:xfrm>
        <a:graphic>
          <a:graphicData uri="http://schemas.openxmlformats.org/drawingml/2006/table">
            <a:tbl>
              <a:tblPr firstRow="1" bandRow="1">
                <a:tableStyleId>{5C22544A-7EE6-4342-B048-85BDC9FD1C3A}</a:tableStyleId>
              </a:tblPr>
              <a:tblGrid>
                <a:gridCol w="1809221">
                  <a:extLst>
                    <a:ext uri="{9D8B030D-6E8A-4147-A177-3AD203B41FA5}">
                      <a16:colId xmlns:a16="http://schemas.microsoft.com/office/drawing/2014/main" val="3128400251"/>
                    </a:ext>
                  </a:extLst>
                </a:gridCol>
                <a:gridCol w="1809221">
                  <a:extLst>
                    <a:ext uri="{9D8B030D-6E8A-4147-A177-3AD203B41FA5}">
                      <a16:colId xmlns:a16="http://schemas.microsoft.com/office/drawing/2014/main" val="2733640901"/>
                    </a:ext>
                  </a:extLst>
                </a:gridCol>
                <a:gridCol w="1809221">
                  <a:extLst>
                    <a:ext uri="{9D8B030D-6E8A-4147-A177-3AD203B41FA5}">
                      <a16:colId xmlns:a16="http://schemas.microsoft.com/office/drawing/2014/main" val="3837083383"/>
                    </a:ext>
                  </a:extLst>
                </a:gridCol>
              </a:tblGrid>
              <a:tr h="1193718">
                <a:tc>
                  <a:txBody>
                    <a:bodyPr/>
                    <a:lstStyle/>
                    <a:p>
                      <a:r>
                        <a:rPr lang="cs-CZ" dirty="0"/>
                        <a:t>Výčet kontaktovaných krajů</a:t>
                      </a:r>
                    </a:p>
                  </a:txBody>
                  <a:tcPr/>
                </a:tc>
                <a:tc>
                  <a:txBody>
                    <a:bodyPr/>
                    <a:lstStyle/>
                    <a:p>
                      <a:r>
                        <a:rPr lang="cs-CZ" dirty="0"/>
                        <a:t>Počet úplně uvolněných žáků</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Počet částečně uvolněných žáků</a:t>
                      </a:r>
                    </a:p>
                  </a:txBody>
                  <a:tcPr/>
                </a:tc>
                <a:extLst>
                  <a:ext uri="{0D108BD9-81ED-4DB2-BD59-A6C34878D82A}">
                    <a16:rowId xmlns:a16="http://schemas.microsoft.com/office/drawing/2014/main" val="2616901081"/>
                  </a:ext>
                </a:extLst>
              </a:tr>
              <a:tr h="640049">
                <a:tc>
                  <a:txBody>
                    <a:bodyPr/>
                    <a:lstStyle/>
                    <a:p>
                      <a:r>
                        <a:rPr lang="cs-CZ" dirty="0"/>
                        <a:t>Jihomoravský</a:t>
                      </a:r>
                    </a:p>
                  </a:txBody>
                  <a:tcPr/>
                </a:tc>
                <a:tc>
                  <a:txBody>
                    <a:bodyPr/>
                    <a:lstStyle/>
                    <a:p>
                      <a:r>
                        <a:rPr lang="cs-CZ" dirty="0"/>
                        <a:t>17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endParaRPr lang="cs-CZ" dirty="0"/>
                    </a:p>
                  </a:txBody>
                  <a:tcPr/>
                </a:tc>
                <a:extLst>
                  <a:ext uri="{0D108BD9-81ED-4DB2-BD59-A6C34878D82A}">
                    <a16:rowId xmlns:a16="http://schemas.microsoft.com/office/drawing/2014/main" val="2776513923"/>
                  </a:ext>
                </a:extLst>
              </a:tr>
              <a:tr h="642771">
                <a:tc>
                  <a:txBody>
                    <a:bodyPr/>
                    <a:lstStyle/>
                    <a:p>
                      <a:r>
                        <a:rPr lang="cs-CZ" dirty="0"/>
                        <a:t>Moravskoslezský</a:t>
                      </a:r>
                    </a:p>
                  </a:txBody>
                  <a:tcPr/>
                </a:tc>
                <a:tc>
                  <a:txBody>
                    <a:bodyPr/>
                    <a:lstStyle/>
                    <a:p>
                      <a:r>
                        <a:rPr lang="cs-CZ"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endParaRPr lang="cs-CZ" dirty="0"/>
                    </a:p>
                  </a:txBody>
                  <a:tcPr/>
                </a:tc>
                <a:extLst>
                  <a:ext uri="{0D108BD9-81ED-4DB2-BD59-A6C34878D82A}">
                    <a16:rowId xmlns:a16="http://schemas.microsoft.com/office/drawing/2014/main" val="3650229659"/>
                  </a:ext>
                </a:extLst>
              </a:tr>
              <a:tr h="635428">
                <a:tc>
                  <a:txBody>
                    <a:bodyPr/>
                    <a:lstStyle/>
                    <a:p>
                      <a:r>
                        <a:rPr lang="cs-CZ" dirty="0"/>
                        <a:t>Olomoucký</a:t>
                      </a:r>
                    </a:p>
                  </a:txBody>
                  <a:tcPr/>
                </a:tc>
                <a:tc>
                  <a:txBody>
                    <a:bodyPr/>
                    <a:lstStyle/>
                    <a:p>
                      <a:r>
                        <a:rPr lang="cs-CZ" dirty="0"/>
                        <a:t>46</a:t>
                      </a:r>
                    </a:p>
                  </a:txBody>
                  <a:tcPr/>
                </a:tc>
                <a:tc>
                  <a:txBody>
                    <a:bodyPr/>
                    <a:lstStyle/>
                    <a:p>
                      <a:r>
                        <a:rPr lang="cs-CZ" dirty="0"/>
                        <a:t>21</a:t>
                      </a:r>
                    </a:p>
                  </a:txBody>
                  <a:tcPr/>
                </a:tc>
                <a:extLst>
                  <a:ext uri="{0D108BD9-81ED-4DB2-BD59-A6C34878D82A}">
                    <a16:rowId xmlns:a16="http://schemas.microsoft.com/office/drawing/2014/main" val="3705990053"/>
                  </a:ext>
                </a:extLst>
              </a:tr>
              <a:tr h="368145">
                <a:tc>
                  <a:txBody>
                    <a:bodyPr/>
                    <a:lstStyle/>
                    <a:p>
                      <a:r>
                        <a:rPr lang="cs-CZ" dirty="0"/>
                        <a:t>Praha</a:t>
                      </a:r>
                    </a:p>
                  </a:txBody>
                  <a:tcPr/>
                </a:tc>
                <a:tc>
                  <a:txBody>
                    <a:bodyPr/>
                    <a:lstStyle/>
                    <a:p>
                      <a:r>
                        <a:rPr lang="cs-CZ" dirty="0"/>
                        <a:t>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4</a:t>
                      </a:r>
                    </a:p>
                  </a:txBody>
                  <a:tcPr/>
                </a:tc>
                <a:extLst>
                  <a:ext uri="{0D108BD9-81ED-4DB2-BD59-A6C34878D82A}">
                    <a16:rowId xmlns:a16="http://schemas.microsoft.com/office/drawing/2014/main" val="3741027077"/>
                  </a:ext>
                </a:extLst>
              </a:tr>
              <a:tr h="368145">
                <a:tc>
                  <a:txBody>
                    <a:bodyPr/>
                    <a:lstStyle/>
                    <a:p>
                      <a:r>
                        <a:rPr lang="cs-CZ" dirty="0"/>
                        <a:t>Zlínský</a:t>
                      </a:r>
                    </a:p>
                  </a:txBody>
                  <a:tcPr/>
                </a:tc>
                <a:tc>
                  <a:txBody>
                    <a:bodyPr/>
                    <a:lstStyle/>
                    <a:p>
                      <a:r>
                        <a:rPr lang="cs-CZ" dirty="0"/>
                        <a:t>3</a:t>
                      </a:r>
                    </a:p>
                  </a:txBody>
                  <a:tcPr/>
                </a:tc>
                <a:tc>
                  <a:txBody>
                    <a:bodyPr/>
                    <a:lstStyle/>
                    <a:p>
                      <a:r>
                        <a:rPr lang="en-GB" dirty="0"/>
                        <a:t>*</a:t>
                      </a:r>
                      <a:endParaRPr lang="cs-CZ" dirty="0"/>
                    </a:p>
                  </a:txBody>
                  <a:tcPr/>
                </a:tc>
                <a:extLst>
                  <a:ext uri="{0D108BD9-81ED-4DB2-BD59-A6C34878D82A}">
                    <a16:rowId xmlns:a16="http://schemas.microsoft.com/office/drawing/2014/main" val="2431535925"/>
                  </a:ext>
                </a:extLst>
              </a:tr>
              <a:tr h="368145">
                <a:tc>
                  <a:txBody>
                    <a:bodyPr/>
                    <a:lstStyle/>
                    <a:p>
                      <a:r>
                        <a:rPr lang="cs-CZ" dirty="0"/>
                        <a:t>CELKEM</a:t>
                      </a:r>
                    </a:p>
                  </a:txBody>
                  <a:tcPr/>
                </a:tc>
                <a:tc>
                  <a:txBody>
                    <a:bodyPr/>
                    <a:lstStyle/>
                    <a:p>
                      <a:r>
                        <a:rPr lang="cs-CZ" dirty="0"/>
                        <a:t>75</a:t>
                      </a:r>
                    </a:p>
                  </a:txBody>
                  <a:tcPr/>
                </a:tc>
                <a:tc>
                  <a:txBody>
                    <a:bodyPr/>
                    <a:lstStyle/>
                    <a:p>
                      <a:r>
                        <a:rPr lang="cs-CZ" dirty="0"/>
                        <a:t>25</a:t>
                      </a:r>
                    </a:p>
                  </a:txBody>
                  <a:tcPr/>
                </a:tc>
                <a:extLst>
                  <a:ext uri="{0D108BD9-81ED-4DB2-BD59-A6C34878D82A}">
                    <a16:rowId xmlns:a16="http://schemas.microsoft.com/office/drawing/2014/main" val="1181176937"/>
                  </a:ext>
                </a:extLst>
              </a:tr>
            </a:tbl>
          </a:graphicData>
        </a:graphic>
      </p:graphicFrame>
    </p:spTree>
    <p:extLst>
      <p:ext uri="{BB962C8B-B14F-4D97-AF65-F5344CB8AC3E}">
        <p14:creationId xmlns:p14="http://schemas.microsoft.com/office/powerpoint/2010/main" val="24177419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84633A-876E-40C6-8F6B-53D77F26A17C}"/>
              </a:ext>
            </a:extLst>
          </p:cNvPr>
          <p:cNvSpPr>
            <a:spLocks noGrp="1"/>
          </p:cNvSpPr>
          <p:nvPr>
            <p:ph type="title"/>
          </p:nvPr>
        </p:nvSpPr>
        <p:spPr/>
        <p:txBody>
          <a:bodyPr/>
          <a:lstStyle/>
          <a:p>
            <a:r>
              <a:rPr lang="cs-CZ" dirty="0"/>
              <a:t>Zdravotní tělesná výchova</a:t>
            </a:r>
            <a:br>
              <a:rPr lang="cs-CZ" dirty="0"/>
            </a:br>
            <a:r>
              <a:rPr lang="cs-CZ" dirty="0"/>
              <a:t/>
            </a:r>
            <a:br>
              <a:rPr lang="cs-CZ" dirty="0"/>
            </a:br>
            <a:r>
              <a:rPr lang="cs-CZ" dirty="0"/>
              <a:t>3/4</a:t>
            </a:r>
          </a:p>
        </p:txBody>
      </p:sp>
      <p:sp>
        <p:nvSpPr>
          <p:cNvPr id="3" name="Zástupný symbol pro obsah 2">
            <a:extLst>
              <a:ext uri="{FF2B5EF4-FFF2-40B4-BE49-F238E27FC236}">
                <a16:creationId xmlns:a16="http://schemas.microsoft.com/office/drawing/2014/main" id="{AFD1B02A-24F3-4419-AE56-E2B349B65580}"/>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FA9D5999-A100-4A79-82A4-20067DE1C5AE}"/>
              </a:ext>
            </a:extLst>
          </p:cNvPr>
          <p:cNvGraphicFramePr>
            <a:graphicFrameLocks/>
          </p:cNvGraphicFramePr>
          <p:nvPr>
            <p:extLst>
              <p:ext uri="{D42A27DB-BD31-4B8C-83A1-F6EECF244321}">
                <p14:modId xmlns:p14="http://schemas.microsoft.com/office/powerpoint/2010/main" val="726082632"/>
              </p:ext>
            </p:extLst>
          </p:nvPr>
        </p:nvGraphicFramePr>
        <p:xfrm>
          <a:off x="4149969" y="421500"/>
          <a:ext cx="7352220" cy="6003363"/>
        </p:xfrm>
        <a:graphic>
          <a:graphicData uri="http://schemas.openxmlformats.org/drawingml/2006/table">
            <a:tbl>
              <a:tblPr firstRow="1" bandRow="1">
                <a:tableStyleId>{5C22544A-7EE6-4342-B048-85BDC9FD1C3A}</a:tableStyleId>
              </a:tblPr>
              <a:tblGrid>
                <a:gridCol w="2450740">
                  <a:extLst>
                    <a:ext uri="{9D8B030D-6E8A-4147-A177-3AD203B41FA5}">
                      <a16:colId xmlns:a16="http://schemas.microsoft.com/office/drawing/2014/main" val="3128400251"/>
                    </a:ext>
                  </a:extLst>
                </a:gridCol>
                <a:gridCol w="2450740">
                  <a:extLst>
                    <a:ext uri="{9D8B030D-6E8A-4147-A177-3AD203B41FA5}">
                      <a16:colId xmlns:a16="http://schemas.microsoft.com/office/drawing/2014/main" val="2733640901"/>
                    </a:ext>
                  </a:extLst>
                </a:gridCol>
                <a:gridCol w="2450740">
                  <a:extLst>
                    <a:ext uri="{9D8B030D-6E8A-4147-A177-3AD203B41FA5}">
                      <a16:colId xmlns:a16="http://schemas.microsoft.com/office/drawing/2014/main" val="1728188709"/>
                    </a:ext>
                  </a:extLst>
                </a:gridCol>
              </a:tblGrid>
              <a:tr h="750420">
                <a:tc>
                  <a:txBody>
                    <a:bodyPr/>
                    <a:lstStyle/>
                    <a:p>
                      <a:r>
                        <a:rPr lang="cs-CZ" dirty="0"/>
                        <a:t>Výčet kontaktovaných krajů</a:t>
                      </a:r>
                    </a:p>
                  </a:txBody>
                  <a:tcPr/>
                </a:tc>
                <a:tc>
                  <a:txBody>
                    <a:bodyPr/>
                    <a:lstStyle/>
                    <a:p>
                      <a:r>
                        <a:rPr lang="cs-CZ" dirty="0"/>
                        <a:t>Zdravotní tělesná výchova</a:t>
                      </a:r>
                    </a:p>
                  </a:txBody>
                  <a:tcPr/>
                </a:tc>
                <a:tc>
                  <a:txBody>
                    <a:bodyPr/>
                    <a:lstStyle/>
                    <a:p>
                      <a:r>
                        <a:rPr lang="cs-CZ" dirty="0"/>
                        <a:t>Výčet škol</a:t>
                      </a:r>
                    </a:p>
                  </a:txBody>
                  <a:tcPr/>
                </a:tc>
                <a:extLst>
                  <a:ext uri="{0D108BD9-81ED-4DB2-BD59-A6C34878D82A}">
                    <a16:rowId xmlns:a16="http://schemas.microsoft.com/office/drawing/2014/main" val="2616901081"/>
                  </a:ext>
                </a:extLst>
              </a:tr>
              <a:tr h="5252943">
                <a:tc>
                  <a:txBody>
                    <a:bodyPr/>
                    <a:lstStyle/>
                    <a:p>
                      <a:r>
                        <a:rPr lang="cs-CZ" dirty="0"/>
                        <a:t>Plzeňský</a:t>
                      </a:r>
                    </a:p>
                  </a:txBody>
                  <a:tcPr/>
                </a:tc>
                <a:tc>
                  <a:txBody>
                    <a:bodyPr/>
                    <a:lstStyle/>
                    <a:p>
                      <a:r>
                        <a:rPr lang="cs-CZ" dirty="0"/>
                        <a:t>4</a:t>
                      </a:r>
                    </a:p>
                  </a:txBody>
                  <a:tcPr/>
                </a:tc>
                <a:tc>
                  <a:txBody>
                    <a:bodyPr/>
                    <a:lstStyle/>
                    <a:p>
                      <a:pPr marL="285750" indent="-285750">
                        <a:buFontTx/>
                        <a:buChar char="-"/>
                      </a:pPr>
                      <a:r>
                        <a:rPr lang="cs-CZ" dirty="0"/>
                        <a:t>Základní škola Horažďovice, Komenského ul. 211, okres Klatovy</a:t>
                      </a:r>
                    </a:p>
                    <a:p>
                      <a:pPr marL="285750" indent="-285750">
                        <a:buFontTx/>
                        <a:buChar char="-"/>
                      </a:pPr>
                      <a:r>
                        <a:rPr lang="cs-CZ" dirty="0"/>
                        <a:t>1. základní škola Plzeň, Západní 18, příspěvková organizace</a:t>
                      </a:r>
                    </a:p>
                    <a:p>
                      <a:pPr marL="285750" indent="-285750">
                        <a:buFontTx/>
                        <a:buChar char="-"/>
                      </a:pPr>
                      <a:r>
                        <a:rPr lang="cs-CZ" dirty="0"/>
                        <a:t>2. základní škola Plzeň, Schwarzova 20, příspěvková organizace</a:t>
                      </a:r>
                    </a:p>
                    <a:p>
                      <a:pPr marL="285750" indent="-285750">
                        <a:buFontTx/>
                        <a:buChar char="-"/>
                      </a:pPr>
                      <a:r>
                        <a:rPr lang="cs-CZ" dirty="0"/>
                        <a:t>Základní škola Kout na Šumavě, okres Domažlice, příspěvková organizace</a:t>
                      </a:r>
                    </a:p>
                  </a:txBody>
                  <a:tcPr/>
                </a:tc>
                <a:extLst>
                  <a:ext uri="{0D108BD9-81ED-4DB2-BD59-A6C34878D82A}">
                    <a16:rowId xmlns:a16="http://schemas.microsoft.com/office/drawing/2014/main" val="3705990053"/>
                  </a:ext>
                </a:extLst>
              </a:tr>
            </a:tbl>
          </a:graphicData>
        </a:graphic>
      </p:graphicFrame>
    </p:spTree>
    <p:extLst>
      <p:ext uri="{BB962C8B-B14F-4D97-AF65-F5344CB8AC3E}">
        <p14:creationId xmlns:p14="http://schemas.microsoft.com/office/powerpoint/2010/main" val="38359032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ACAD57-7312-41F5-9CC1-45AD009FA061}"/>
              </a:ext>
            </a:extLst>
          </p:cNvPr>
          <p:cNvSpPr>
            <a:spLocks noGrp="1"/>
          </p:cNvSpPr>
          <p:nvPr>
            <p:ph type="title"/>
          </p:nvPr>
        </p:nvSpPr>
        <p:spPr/>
        <p:txBody>
          <a:bodyPr/>
          <a:lstStyle/>
          <a:p>
            <a:r>
              <a:rPr lang="cs-CZ" dirty="0"/>
              <a:t>Zdravotní tělesná výchova</a:t>
            </a:r>
            <a:br>
              <a:rPr lang="cs-CZ" dirty="0"/>
            </a:br>
            <a:r>
              <a:rPr lang="cs-CZ" dirty="0"/>
              <a:t/>
            </a:r>
            <a:br>
              <a:rPr lang="cs-CZ" dirty="0"/>
            </a:br>
            <a:r>
              <a:rPr lang="cs-CZ" dirty="0"/>
              <a:t>4/4</a:t>
            </a:r>
          </a:p>
        </p:txBody>
      </p:sp>
      <p:sp>
        <p:nvSpPr>
          <p:cNvPr id="3" name="Zástupný symbol pro obsah 2">
            <a:extLst>
              <a:ext uri="{FF2B5EF4-FFF2-40B4-BE49-F238E27FC236}">
                <a16:creationId xmlns:a16="http://schemas.microsoft.com/office/drawing/2014/main" id="{411C4927-3696-4C14-ACDB-162837580AEC}"/>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5C5E632B-7A13-4264-99A8-CAB02EE64DE7}"/>
              </a:ext>
            </a:extLst>
          </p:cNvPr>
          <p:cNvGraphicFramePr>
            <a:graphicFrameLocks/>
          </p:cNvGraphicFramePr>
          <p:nvPr>
            <p:extLst>
              <p:ext uri="{D42A27DB-BD31-4B8C-83A1-F6EECF244321}">
                <p14:modId xmlns:p14="http://schemas.microsoft.com/office/powerpoint/2010/main" val="3001283942"/>
              </p:ext>
            </p:extLst>
          </p:nvPr>
        </p:nvGraphicFramePr>
        <p:xfrm>
          <a:off x="3869268" y="861942"/>
          <a:ext cx="5571783" cy="2651760"/>
        </p:xfrm>
        <a:graphic>
          <a:graphicData uri="http://schemas.openxmlformats.org/drawingml/2006/table">
            <a:tbl>
              <a:tblPr firstRow="1" bandRow="1">
                <a:tableStyleId>{5C22544A-7EE6-4342-B048-85BDC9FD1C3A}</a:tableStyleId>
              </a:tblPr>
              <a:tblGrid>
                <a:gridCol w="1857261">
                  <a:extLst>
                    <a:ext uri="{9D8B030D-6E8A-4147-A177-3AD203B41FA5}">
                      <a16:colId xmlns:a16="http://schemas.microsoft.com/office/drawing/2014/main" val="3128400251"/>
                    </a:ext>
                  </a:extLst>
                </a:gridCol>
                <a:gridCol w="1857261">
                  <a:extLst>
                    <a:ext uri="{9D8B030D-6E8A-4147-A177-3AD203B41FA5}">
                      <a16:colId xmlns:a16="http://schemas.microsoft.com/office/drawing/2014/main" val="2733640901"/>
                    </a:ext>
                  </a:extLst>
                </a:gridCol>
                <a:gridCol w="1857261">
                  <a:extLst>
                    <a:ext uri="{9D8B030D-6E8A-4147-A177-3AD203B41FA5}">
                      <a16:colId xmlns:a16="http://schemas.microsoft.com/office/drawing/2014/main" val="1728188709"/>
                    </a:ext>
                  </a:extLst>
                </a:gridCol>
              </a:tblGrid>
              <a:tr h="417677">
                <a:tc>
                  <a:txBody>
                    <a:bodyPr/>
                    <a:lstStyle/>
                    <a:p>
                      <a:r>
                        <a:rPr lang="cs-CZ" dirty="0"/>
                        <a:t>Výčet kontaktovaných krajů</a:t>
                      </a:r>
                    </a:p>
                  </a:txBody>
                  <a:tcPr/>
                </a:tc>
                <a:tc>
                  <a:txBody>
                    <a:bodyPr/>
                    <a:lstStyle/>
                    <a:p>
                      <a:r>
                        <a:rPr lang="cs-CZ" dirty="0"/>
                        <a:t>Zdravotní tělesná výchova</a:t>
                      </a:r>
                    </a:p>
                  </a:txBody>
                  <a:tcPr/>
                </a:tc>
                <a:tc>
                  <a:txBody>
                    <a:bodyPr/>
                    <a:lstStyle/>
                    <a:p>
                      <a:r>
                        <a:rPr lang="cs-CZ" dirty="0"/>
                        <a:t>Výčet škol</a:t>
                      </a:r>
                    </a:p>
                  </a:txBody>
                  <a:tcPr/>
                </a:tc>
                <a:extLst>
                  <a:ext uri="{0D108BD9-81ED-4DB2-BD59-A6C34878D82A}">
                    <a16:rowId xmlns:a16="http://schemas.microsoft.com/office/drawing/2014/main" val="2616901081"/>
                  </a:ext>
                </a:extLst>
              </a:tr>
              <a:tr h="357080">
                <a:tc>
                  <a:txBody>
                    <a:bodyPr/>
                    <a:lstStyle/>
                    <a:p>
                      <a:r>
                        <a:rPr lang="cs-CZ" dirty="0"/>
                        <a:t>Středočeský</a:t>
                      </a:r>
                    </a:p>
                  </a:txBody>
                  <a:tcPr/>
                </a:tc>
                <a:tc>
                  <a:txBody>
                    <a:bodyPr/>
                    <a:lstStyle/>
                    <a:p>
                      <a:r>
                        <a:rPr lang="cs-CZ" dirty="0"/>
                        <a:t>1</a:t>
                      </a:r>
                    </a:p>
                  </a:txBody>
                  <a:tcPr/>
                </a:tc>
                <a:tc>
                  <a:txBody>
                    <a:bodyPr/>
                    <a:lstStyle/>
                    <a:p>
                      <a:pPr marL="285750" indent="-285750">
                        <a:buFontTx/>
                        <a:buChar char="-"/>
                      </a:pPr>
                      <a:r>
                        <a:rPr lang="cs-CZ" dirty="0"/>
                        <a:t>Základní škola Sadská</a:t>
                      </a:r>
                    </a:p>
                  </a:txBody>
                  <a:tcPr/>
                </a:tc>
                <a:extLst>
                  <a:ext uri="{0D108BD9-81ED-4DB2-BD59-A6C34878D82A}">
                    <a16:rowId xmlns:a16="http://schemas.microsoft.com/office/drawing/2014/main" val="3741027077"/>
                  </a:ext>
                </a:extLst>
              </a:tr>
              <a:tr h="357080">
                <a:tc>
                  <a:txBody>
                    <a:bodyPr/>
                    <a:lstStyle/>
                    <a:p>
                      <a:r>
                        <a:rPr lang="cs-CZ" dirty="0"/>
                        <a:t>Vysočina</a:t>
                      </a:r>
                    </a:p>
                  </a:txBody>
                  <a:tcPr/>
                </a:tc>
                <a:tc>
                  <a:txBody>
                    <a:bodyPr/>
                    <a:lstStyle/>
                    <a:p>
                      <a:r>
                        <a:rPr lang="cs-CZ" dirty="0"/>
                        <a:t>0</a:t>
                      </a:r>
                    </a:p>
                  </a:txBody>
                  <a:tcPr/>
                </a:tc>
                <a:tc>
                  <a:txBody>
                    <a:bodyPr/>
                    <a:lstStyle/>
                    <a:p>
                      <a:endParaRPr lang="cs-CZ" dirty="0"/>
                    </a:p>
                  </a:txBody>
                  <a:tcPr/>
                </a:tc>
                <a:extLst>
                  <a:ext uri="{0D108BD9-81ED-4DB2-BD59-A6C34878D82A}">
                    <a16:rowId xmlns:a16="http://schemas.microsoft.com/office/drawing/2014/main" val="2431535925"/>
                  </a:ext>
                </a:extLst>
              </a:tr>
              <a:tr h="357080">
                <a:tc>
                  <a:txBody>
                    <a:bodyPr/>
                    <a:lstStyle/>
                    <a:p>
                      <a:r>
                        <a:rPr lang="cs-CZ" dirty="0"/>
                        <a:t>Zlínský</a:t>
                      </a:r>
                    </a:p>
                  </a:txBody>
                  <a:tcPr/>
                </a:tc>
                <a:tc>
                  <a:txBody>
                    <a:bodyPr/>
                    <a:lstStyle/>
                    <a:p>
                      <a:r>
                        <a:rPr lang="cs-CZ" dirty="0"/>
                        <a:t>0</a:t>
                      </a:r>
                    </a:p>
                  </a:txBody>
                  <a:tcPr/>
                </a:tc>
                <a:tc>
                  <a:txBody>
                    <a:bodyPr/>
                    <a:lstStyle/>
                    <a:p>
                      <a:endParaRPr lang="cs-CZ" dirty="0"/>
                    </a:p>
                  </a:txBody>
                  <a:tcPr/>
                </a:tc>
                <a:extLst>
                  <a:ext uri="{0D108BD9-81ED-4DB2-BD59-A6C34878D82A}">
                    <a16:rowId xmlns:a16="http://schemas.microsoft.com/office/drawing/2014/main" val="1181176937"/>
                  </a:ext>
                </a:extLst>
              </a:tr>
              <a:tr h="357080">
                <a:tc>
                  <a:txBody>
                    <a:bodyPr/>
                    <a:lstStyle/>
                    <a:p>
                      <a:r>
                        <a:rPr lang="cs-CZ" dirty="0"/>
                        <a:t>CELKEM</a:t>
                      </a:r>
                    </a:p>
                  </a:txBody>
                  <a:tcPr/>
                </a:tc>
                <a:tc>
                  <a:txBody>
                    <a:bodyPr/>
                    <a:lstStyle/>
                    <a:p>
                      <a:r>
                        <a:rPr lang="cs-CZ" dirty="0"/>
                        <a:t>8</a:t>
                      </a:r>
                    </a:p>
                  </a:txBody>
                  <a:tcPr/>
                </a:tc>
                <a:tc>
                  <a:txBody>
                    <a:bodyPr/>
                    <a:lstStyle/>
                    <a:p>
                      <a:endParaRPr lang="cs-CZ" dirty="0"/>
                    </a:p>
                  </a:txBody>
                  <a:tcPr/>
                </a:tc>
                <a:extLst>
                  <a:ext uri="{0D108BD9-81ED-4DB2-BD59-A6C34878D82A}">
                    <a16:rowId xmlns:a16="http://schemas.microsoft.com/office/drawing/2014/main" val="142412258"/>
                  </a:ext>
                </a:extLst>
              </a:tr>
            </a:tbl>
          </a:graphicData>
        </a:graphic>
      </p:graphicFrame>
    </p:spTree>
    <p:extLst>
      <p:ext uri="{BB962C8B-B14F-4D97-AF65-F5344CB8AC3E}">
        <p14:creationId xmlns:p14="http://schemas.microsoft.com/office/powerpoint/2010/main" val="42146808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4A114B-B5ED-4B72-B37C-F0F385B795EB}"/>
              </a:ext>
            </a:extLst>
          </p:cNvPr>
          <p:cNvSpPr>
            <a:spLocks noGrp="1"/>
          </p:cNvSpPr>
          <p:nvPr>
            <p:ph type="title"/>
          </p:nvPr>
        </p:nvSpPr>
        <p:spPr/>
        <p:txBody>
          <a:bodyPr/>
          <a:lstStyle/>
          <a:p>
            <a:r>
              <a:rPr lang="cs-CZ" dirty="0"/>
              <a:t>Počet dnů na odpověď</a:t>
            </a:r>
            <a:br>
              <a:rPr lang="cs-CZ" dirty="0"/>
            </a:br>
            <a:r>
              <a:rPr lang="cs-CZ" dirty="0"/>
              <a:t/>
            </a:r>
            <a:br>
              <a:rPr lang="cs-CZ" dirty="0"/>
            </a:br>
            <a:r>
              <a:rPr lang="cs-CZ" dirty="0"/>
              <a:t>1/13</a:t>
            </a:r>
          </a:p>
        </p:txBody>
      </p:sp>
      <p:sp>
        <p:nvSpPr>
          <p:cNvPr id="3" name="Zástupný symbol pro obsah 2">
            <a:extLst>
              <a:ext uri="{FF2B5EF4-FFF2-40B4-BE49-F238E27FC236}">
                <a16:creationId xmlns:a16="http://schemas.microsoft.com/office/drawing/2014/main" id="{9A1B8287-D00D-4198-AEE3-5AD639006577}"/>
              </a:ext>
            </a:extLst>
          </p:cNvPr>
          <p:cNvSpPr>
            <a:spLocks noGrp="1"/>
          </p:cNvSpPr>
          <p:nvPr>
            <p:ph idx="1"/>
          </p:nvPr>
        </p:nvSpPr>
        <p:spPr/>
        <p:txBody>
          <a:bodyPr/>
          <a:lstStyle/>
          <a:p>
            <a:endParaRPr lang="cs-CZ"/>
          </a:p>
        </p:txBody>
      </p:sp>
      <p:graphicFrame>
        <p:nvGraphicFramePr>
          <p:cNvPr id="4" name="Zástupný symbol pro obsah 4">
            <a:extLst>
              <a:ext uri="{FF2B5EF4-FFF2-40B4-BE49-F238E27FC236}">
                <a16:creationId xmlns:a16="http://schemas.microsoft.com/office/drawing/2014/main" id="{643A9E1C-04C6-4D80-8314-8058938C0145}"/>
              </a:ext>
            </a:extLst>
          </p:cNvPr>
          <p:cNvGraphicFramePr>
            <a:graphicFrameLocks/>
          </p:cNvGraphicFramePr>
          <p:nvPr>
            <p:extLst>
              <p:ext uri="{D42A27DB-BD31-4B8C-83A1-F6EECF244321}">
                <p14:modId xmlns:p14="http://schemas.microsoft.com/office/powerpoint/2010/main" val="2966962619"/>
              </p:ext>
            </p:extLst>
          </p:nvPr>
        </p:nvGraphicFramePr>
        <p:xfrm>
          <a:off x="3868738" y="863600"/>
          <a:ext cx="3657600" cy="536448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128400251"/>
                    </a:ext>
                  </a:extLst>
                </a:gridCol>
                <a:gridCol w="1828800">
                  <a:extLst>
                    <a:ext uri="{9D8B030D-6E8A-4147-A177-3AD203B41FA5}">
                      <a16:colId xmlns:a16="http://schemas.microsoft.com/office/drawing/2014/main" val="2733640901"/>
                    </a:ext>
                  </a:extLst>
                </a:gridCol>
              </a:tblGrid>
              <a:tr h="370840">
                <a:tc>
                  <a:txBody>
                    <a:bodyPr/>
                    <a:lstStyle/>
                    <a:p>
                      <a:r>
                        <a:rPr lang="cs-CZ" dirty="0"/>
                        <a:t>Výčet kontaktovaných krajů</a:t>
                      </a:r>
                    </a:p>
                  </a:txBody>
                  <a:tcPr/>
                </a:tc>
                <a:tc>
                  <a:txBody>
                    <a:bodyPr/>
                    <a:lstStyle/>
                    <a:p>
                      <a:r>
                        <a:rPr lang="cs-CZ" dirty="0"/>
                        <a:t>Počet dnů na odpověď v průměru</a:t>
                      </a:r>
                    </a:p>
                  </a:txBody>
                  <a:tcPr/>
                </a:tc>
                <a:extLst>
                  <a:ext uri="{0D108BD9-81ED-4DB2-BD59-A6C34878D82A}">
                    <a16:rowId xmlns:a16="http://schemas.microsoft.com/office/drawing/2014/main" val="2616901081"/>
                  </a:ext>
                </a:extLst>
              </a:tr>
              <a:tr h="370840">
                <a:tc>
                  <a:txBody>
                    <a:bodyPr/>
                    <a:lstStyle/>
                    <a:p>
                      <a:r>
                        <a:rPr lang="cs-CZ" dirty="0"/>
                        <a:t>Moravskoslezský</a:t>
                      </a:r>
                    </a:p>
                  </a:txBody>
                  <a:tcPr/>
                </a:tc>
                <a:tc>
                  <a:txBody>
                    <a:bodyPr/>
                    <a:lstStyle/>
                    <a:p>
                      <a:r>
                        <a:rPr lang="cs-CZ" dirty="0"/>
                        <a:t>1,7</a:t>
                      </a:r>
                    </a:p>
                  </a:txBody>
                  <a:tcPr/>
                </a:tc>
                <a:extLst>
                  <a:ext uri="{0D108BD9-81ED-4DB2-BD59-A6C34878D82A}">
                    <a16:rowId xmlns:a16="http://schemas.microsoft.com/office/drawing/2014/main" val="2776513923"/>
                  </a:ext>
                </a:extLst>
              </a:tr>
              <a:tr h="370840">
                <a:tc>
                  <a:txBody>
                    <a:bodyPr/>
                    <a:lstStyle/>
                    <a:p>
                      <a:r>
                        <a:rPr lang="cs-CZ" dirty="0"/>
                        <a:t>Praha</a:t>
                      </a:r>
                    </a:p>
                  </a:txBody>
                  <a:tcPr/>
                </a:tc>
                <a:tc>
                  <a:txBody>
                    <a:bodyPr/>
                    <a:lstStyle/>
                    <a:p>
                      <a:r>
                        <a:rPr lang="cs-CZ" dirty="0"/>
                        <a:t>3,3</a:t>
                      </a:r>
                    </a:p>
                  </a:txBody>
                  <a:tcPr/>
                </a:tc>
                <a:extLst>
                  <a:ext uri="{0D108BD9-81ED-4DB2-BD59-A6C34878D82A}">
                    <a16:rowId xmlns:a16="http://schemas.microsoft.com/office/drawing/2014/main" val="3650229659"/>
                  </a:ext>
                </a:extLst>
              </a:tr>
              <a:tr h="370840">
                <a:tc>
                  <a:txBody>
                    <a:bodyPr/>
                    <a:lstStyle/>
                    <a:p>
                      <a:r>
                        <a:rPr lang="cs-CZ" dirty="0"/>
                        <a:t>Jihočeský</a:t>
                      </a:r>
                    </a:p>
                  </a:txBody>
                  <a:tcPr/>
                </a:tc>
                <a:tc>
                  <a:txBody>
                    <a:bodyPr/>
                    <a:lstStyle/>
                    <a:p>
                      <a:r>
                        <a:rPr lang="cs-CZ" dirty="0"/>
                        <a:t>1</a:t>
                      </a:r>
                    </a:p>
                  </a:txBody>
                  <a:tcPr/>
                </a:tc>
                <a:extLst>
                  <a:ext uri="{0D108BD9-81ED-4DB2-BD59-A6C34878D82A}">
                    <a16:rowId xmlns:a16="http://schemas.microsoft.com/office/drawing/2014/main" val="1231400599"/>
                  </a:ext>
                </a:extLst>
              </a:tr>
              <a:tr h="370840">
                <a:tc>
                  <a:txBody>
                    <a:bodyPr/>
                    <a:lstStyle/>
                    <a:p>
                      <a:r>
                        <a:rPr lang="cs-CZ" dirty="0"/>
                        <a:t>Jihomoravský</a:t>
                      </a:r>
                    </a:p>
                  </a:txBody>
                  <a:tcPr/>
                </a:tc>
                <a:tc>
                  <a:txBody>
                    <a:bodyPr/>
                    <a:lstStyle/>
                    <a:p>
                      <a:r>
                        <a:rPr lang="cs-CZ" dirty="0"/>
                        <a:t>2</a:t>
                      </a:r>
                    </a:p>
                  </a:txBody>
                  <a:tcPr/>
                </a:tc>
                <a:extLst>
                  <a:ext uri="{0D108BD9-81ED-4DB2-BD59-A6C34878D82A}">
                    <a16:rowId xmlns:a16="http://schemas.microsoft.com/office/drawing/2014/main" val="1076590251"/>
                  </a:ext>
                </a:extLst>
              </a:tr>
              <a:tr h="370840">
                <a:tc>
                  <a:txBody>
                    <a:bodyPr/>
                    <a:lstStyle/>
                    <a:p>
                      <a:r>
                        <a:rPr lang="cs-CZ" dirty="0"/>
                        <a:t>Královéhradecký</a:t>
                      </a:r>
                    </a:p>
                  </a:txBody>
                  <a:tcPr/>
                </a:tc>
                <a:tc>
                  <a:txBody>
                    <a:bodyPr/>
                    <a:lstStyle/>
                    <a:p>
                      <a:r>
                        <a:rPr lang="cs-CZ" dirty="0"/>
                        <a:t>1</a:t>
                      </a:r>
                    </a:p>
                  </a:txBody>
                  <a:tcPr/>
                </a:tc>
                <a:extLst>
                  <a:ext uri="{0D108BD9-81ED-4DB2-BD59-A6C34878D82A}">
                    <a16:rowId xmlns:a16="http://schemas.microsoft.com/office/drawing/2014/main" val="2555314201"/>
                  </a:ext>
                </a:extLst>
              </a:tr>
              <a:tr h="370840">
                <a:tc>
                  <a:txBody>
                    <a:bodyPr/>
                    <a:lstStyle/>
                    <a:p>
                      <a:r>
                        <a:rPr lang="cs-CZ" dirty="0"/>
                        <a:t>Liberecký</a:t>
                      </a:r>
                    </a:p>
                  </a:txBody>
                  <a:tcPr/>
                </a:tc>
                <a:tc>
                  <a:txBody>
                    <a:bodyPr/>
                    <a:lstStyle/>
                    <a:p>
                      <a:r>
                        <a:rPr lang="cs-CZ" dirty="0"/>
                        <a:t>1</a:t>
                      </a:r>
                    </a:p>
                  </a:txBody>
                  <a:tcPr/>
                </a:tc>
                <a:extLst>
                  <a:ext uri="{0D108BD9-81ED-4DB2-BD59-A6C34878D82A}">
                    <a16:rowId xmlns:a16="http://schemas.microsoft.com/office/drawing/2014/main" val="4074244336"/>
                  </a:ext>
                </a:extLst>
              </a:tr>
              <a:tr h="370840">
                <a:tc>
                  <a:txBody>
                    <a:bodyPr/>
                    <a:lstStyle/>
                    <a:p>
                      <a:r>
                        <a:rPr lang="cs-CZ" dirty="0"/>
                        <a:t>Olomoucký</a:t>
                      </a:r>
                    </a:p>
                  </a:txBody>
                  <a:tcPr/>
                </a:tc>
                <a:tc>
                  <a:txBody>
                    <a:bodyPr/>
                    <a:lstStyle/>
                    <a:p>
                      <a:r>
                        <a:rPr lang="cs-CZ" dirty="0"/>
                        <a:t>8</a:t>
                      </a:r>
                    </a:p>
                  </a:txBody>
                  <a:tcPr/>
                </a:tc>
                <a:extLst>
                  <a:ext uri="{0D108BD9-81ED-4DB2-BD59-A6C34878D82A}">
                    <a16:rowId xmlns:a16="http://schemas.microsoft.com/office/drawing/2014/main" val="2854049225"/>
                  </a:ext>
                </a:extLst>
              </a:tr>
              <a:tr h="370840">
                <a:tc>
                  <a:txBody>
                    <a:bodyPr/>
                    <a:lstStyle/>
                    <a:p>
                      <a:r>
                        <a:rPr lang="cs-CZ" dirty="0"/>
                        <a:t>Pardubický</a:t>
                      </a:r>
                    </a:p>
                  </a:txBody>
                  <a:tcPr/>
                </a:tc>
                <a:tc>
                  <a:txBody>
                    <a:bodyPr/>
                    <a:lstStyle/>
                    <a:p>
                      <a:r>
                        <a:rPr lang="cs-CZ" dirty="0"/>
                        <a:t>2</a:t>
                      </a:r>
                    </a:p>
                  </a:txBody>
                  <a:tcPr/>
                </a:tc>
                <a:extLst>
                  <a:ext uri="{0D108BD9-81ED-4DB2-BD59-A6C34878D82A}">
                    <a16:rowId xmlns:a16="http://schemas.microsoft.com/office/drawing/2014/main" val="2129389666"/>
                  </a:ext>
                </a:extLst>
              </a:tr>
              <a:tr h="370840">
                <a:tc>
                  <a:txBody>
                    <a:bodyPr/>
                    <a:lstStyle/>
                    <a:p>
                      <a:r>
                        <a:rPr lang="cs-CZ" dirty="0"/>
                        <a:t>Plzeňský</a:t>
                      </a:r>
                    </a:p>
                  </a:txBody>
                  <a:tcPr/>
                </a:tc>
                <a:tc>
                  <a:txBody>
                    <a:bodyPr/>
                    <a:lstStyle/>
                    <a:p>
                      <a:r>
                        <a:rPr lang="cs-CZ" dirty="0"/>
                        <a:t>3</a:t>
                      </a:r>
                    </a:p>
                  </a:txBody>
                  <a:tcPr/>
                </a:tc>
                <a:extLst>
                  <a:ext uri="{0D108BD9-81ED-4DB2-BD59-A6C34878D82A}">
                    <a16:rowId xmlns:a16="http://schemas.microsoft.com/office/drawing/2014/main" val="3705990053"/>
                  </a:ext>
                </a:extLst>
              </a:tr>
              <a:tr h="370840">
                <a:tc>
                  <a:txBody>
                    <a:bodyPr/>
                    <a:lstStyle/>
                    <a:p>
                      <a:r>
                        <a:rPr lang="cs-CZ" dirty="0"/>
                        <a:t>Středočeský</a:t>
                      </a:r>
                    </a:p>
                  </a:txBody>
                  <a:tcPr/>
                </a:tc>
                <a:tc>
                  <a:txBody>
                    <a:bodyPr/>
                    <a:lstStyle/>
                    <a:p>
                      <a:r>
                        <a:rPr lang="cs-CZ" dirty="0"/>
                        <a:t>2</a:t>
                      </a:r>
                    </a:p>
                  </a:txBody>
                  <a:tcPr/>
                </a:tc>
                <a:extLst>
                  <a:ext uri="{0D108BD9-81ED-4DB2-BD59-A6C34878D82A}">
                    <a16:rowId xmlns:a16="http://schemas.microsoft.com/office/drawing/2014/main" val="3741027077"/>
                  </a:ext>
                </a:extLst>
              </a:tr>
              <a:tr h="370840">
                <a:tc>
                  <a:txBody>
                    <a:bodyPr/>
                    <a:lstStyle/>
                    <a:p>
                      <a:r>
                        <a:rPr lang="cs-CZ" dirty="0"/>
                        <a:t>Vysočina</a:t>
                      </a:r>
                    </a:p>
                  </a:txBody>
                  <a:tcPr/>
                </a:tc>
                <a:tc>
                  <a:txBody>
                    <a:bodyPr/>
                    <a:lstStyle/>
                    <a:p>
                      <a:r>
                        <a:rPr lang="cs-CZ" dirty="0"/>
                        <a:t>1,5</a:t>
                      </a:r>
                    </a:p>
                  </a:txBody>
                  <a:tcPr/>
                </a:tc>
                <a:extLst>
                  <a:ext uri="{0D108BD9-81ED-4DB2-BD59-A6C34878D82A}">
                    <a16:rowId xmlns:a16="http://schemas.microsoft.com/office/drawing/2014/main" val="2431535925"/>
                  </a:ext>
                </a:extLst>
              </a:tr>
              <a:tr h="370840">
                <a:tc>
                  <a:txBody>
                    <a:bodyPr/>
                    <a:lstStyle/>
                    <a:p>
                      <a:r>
                        <a:rPr lang="cs-CZ" dirty="0"/>
                        <a:t>Zlínský</a:t>
                      </a:r>
                    </a:p>
                  </a:txBody>
                  <a:tcPr/>
                </a:tc>
                <a:tc>
                  <a:txBody>
                    <a:bodyPr/>
                    <a:lstStyle/>
                    <a:p>
                      <a:r>
                        <a:rPr lang="cs-CZ" dirty="0"/>
                        <a:t>5,75</a:t>
                      </a:r>
                    </a:p>
                  </a:txBody>
                  <a:tcPr/>
                </a:tc>
                <a:extLst>
                  <a:ext uri="{0D108BD9-81ED-4DB2-BD59-A6C34878D82A}">
                    <a16:rowId xmlns:a16="http://schemas.microsoft.com/office/drawing/2014/main" val="266832561"/>
                  </a:ext>
                </a:extLst>
              </a:tr>
            </a:tbl>
          </a:graphicData>
        </a:graphic>
      </p:graphicFrame>
    </p:spTree>
    <p:extLst>
      <p:ext uri="{BB962C8B-B14F-4D97-AF65-F5344CB8AC3E}">
        <p14:creationId xmlns:p14="http://schemas.microsoft.com/office/powerpoint/2010/main" val="38535210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AB6FE-8490-4558-BBA0-8A2D599164F0}"/>
              </a:ext>
            </a:extLst>
          </p:cNvPr>
          <p:cNvSpPr>
            <a:spLocks noGrp="1"/>
          </p:cNvSpPr>
          <p:nvPr>
            <p:ph type="title"/>
          </p:nvPr>
        </p:nvSpPr>
        <p:spPr>
          <a:xfrm>
            <a:off x="0" y="1123838"/>
            <a:ext cx="3566160" cy="4614022"/>
          </a:xfrm>
        </p:spPr>
        <p:txBody>
          <a:bodyPr/>
          <a:lstStyle/>
          <a:p>
            <a:r>
              <a:rPr lang="cs-CZ" dirty="0"/>
              <a:t>Počet dnů na odpověď</a:t>
            </a:r>
            <a:br>
              <a:rPr lang="cs-CZ" dirty="0"/>
            </a:br>
            <a:r>
              <a:rPr lang="cs-CZ" dirty="0"/>
              <a:t/>
            </a:r>
            <a:br>
              <a:rPr lang="cs-CZ" dirty="0"/>
            </a:br>
            <a:r>
              <a:rPr lang="cs-CZ" sz="3000" dirty="0"/>
              <a:t>MORAVSKOSLEZSKÝ KRAJ</a:t>
            </a:r>
            <a:br>
              <a:rPr lang="cs-CZ" sz="3000" dirty="0"/>
            </a:br>
            <a:r>
              <a:rPr lang="cs-CZ" sz="3000" dirty="0"/>
              <a:t/>
            </a:r>
            <a:br>
              <a:rPr lang="cs-CZ" sz="3000" dirty="0"/>
            </a:br>
            <a:r>
              <a:rPr lang="cs-CZ" sz="3000" dirty="0"/>
              <a:t>2/13</a:t>
            </a:r>
          </a:p>
        </p:txBody>
      </p:sp>
      <p:graphicFrame>
        <p:nvGraphicFramePr>
          <p:cNvPr id="9" name="Zástupný symbol pro obsah 8">
            <a:extLst>
              <a:ext uri="{FF2B5EF4-FFF2-40B4-BE49-F238E27FC236}">
                <a16:creationId xmlns:a16="http://schemas.microsoft.com/office/drawing/2014/main" id="{3698E48B-2FAC-49AE-B72F-9A1C47444A5B}"/>
              </a:ext>
            </a:extLst>
          </p:cNvPr>
          <p:cNvGraphicFramePr>
            <a:graphicFrameLocks noGrp="1"/>
          </p:cNvGraphicFramePr>
          <p:nvPr>
            <p:ph idx="1"/>
            <p:extLst>
              <p:ext uri="{D42A27DB-BD31-4B8C-83A1-F6EECF244321}">
                <p14:modId xmlns:p14="http://schemas.microsoft.com/office/powerpoint/2010/main" val="2543568936"/>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5797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AB6FE-8490-4558-BBA0-8A2D599164F0}"/>
              </a:ext>
            </a:extLst>
          </p:cNvPr>
          <p:cNvSpPr>
            <a:spLocks noGrp="1"/>
          </p:cNvSpPr>
          <p:nvPr>
            <p:ph type="title"/>
          </p:nvPr>
        </p:nvSpPr>
        <p:spPr>
          <a:xfrm>
            <a:off x="0" y="1123838"/>
            <a:ext cx="3566160" cy="4614022"/>
          </a:xfrm>
        </p:spPr>
        <p:txBody>
          <a:bodyPr/>
          <a:lstStyle/>
          <a:p>
            <a:r>
              <a:rPr lang="cs-CZ" dirty="0"/>
              <a:t>Počet dnů na odpověď</a:t>
            </a:r>
            <a:br>
              <a:rPr lang="cs-CZ" dirty="0"/>
            </a:br>
            <a:r>
              <a:rPr lang="cs-CZ" dirty="0"/>
              <a:t/>
            </a:r>
            <a:br>
              <a:rPr lang="cs-CZ" dirty="0"/>
            </a:br>
            <a:r>
              <a:rPr lang="cs-CZ" sz="3000" dirty="0"/>
              <a:t>PRAHA</a:t>
            </a:r>
            <a:br>
              <a:rPr lang="cs-CZ" sz="3000" dirty="0"/>
            </a:br>
            <a:r>
              <a:rPr lang="cs-CZ" sz="3000" dirty="0"/>
              <a:t/>
            </a:r>
            <a:br>
              <a:rPr lang="cs-CZ" sz="3000" dirty="0"/>
            </a:br>
            <a:r>
              <a:rPr lang="cs-CZ" sz="3000" dirty="0"/>
              <a:t>3/13</a:t>
            </a:r>
          </a:p>
        </p:txBody>
      </p:sp>
      <p:graphicFrame>
        <p:nvGraphicFramePr>
          <p:cNvPr id="9" name="Zástupný symbol pro obsah 8">
            <a:extLst>
              <a:ext uri="{FF2B5EF4-FFF2-40B4-BE49-F238E27FC236}">
                <a16:creationId xmlns:a16="http://schemas.microsoft.com/office/drawing/2014/main" id="{3698E48B-2FAC-49AE-B72F-9A1C47444A5B}"/>
              </a:ext>
            </a:extLst>
          </p:cNvPr>
          <p:cNvGraphicFramePr>
            <a:graphicFrameLocks noGrp="1"/>
          </p:cNvGraphicFramePr>
          <p:nvPr>
            <p:ph idx="1"/>
            <p:extLst>
              <p:ext uri="{D42A27DB-BD31-4B8C-83A1-F6EECF244321}">
                <p14:modId xmlns:p14="http://schemas.microsoft.com/office/powerpoint/2010/main" val="1805124663"/>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22743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AB6FE-8490-4558-BBA0-8A2D599164F0}"/>
              </a:ext>
            </a:extLst>
          </p:cNvPr>
          <p:cNvSpPr>
            <a:spLocks noGrp="1"/>
          </p:cNvSpPr>
          <p:nvPr>
            <p:ph type="title"/>
          </p:nvPr>
        </p:nvSpPr>
        <p:spPr>
          <a:xfrm>
            <a:off x="0" y="1123838"/>
            <a:ext cx="3566160" cy="4614022"/>
          </a:xfrm>
        </p:spPr>
        <p:txBody>
          <a:bodyPr/>
          <a:lstStyle/>
          <a:p>
            <a:r>
              <a:rPr lang="cs-CZ" dirty="0"/>
              <a:t>Počet dnů na odpověď</a:t>
            </a:r>
            <a:br>
              <a:rPr lang="cs-CZ" dirty="0"/>
            </a:br>
            <a:r>
              <a:rPr lang="cs-CZ" dirty="0"/>
              <a:t/>
            </a:r>
            <a:br>
              <a:rPr lang="cs-CZ" dirty="0"/>
            </a:br>
            <a:r>
              <a:rPr lang="cs-CZ" sz="3000" dirty="0"/>
              <a:t>JIHOČESKÝ KRAJ</a:t>
            </a:r>
            <a:br>
              <a:rPr lang="cs-CZ" sz="3000" dirty="0"/>
            </a:br>
            <a:r>
              <a:rPr lang="cs-CZ" sz="3000" dirty="0"/>
              <a:t/>
            </a:r>
            <a:br>
              <a:rPr lang="cs-CZ" sz="3000" dirty="0"/>
            </a:br>
            <a:r>
              <a:rPr lang="cs-CZ" sz="3000" dirty="0"/>
              <a:t>4/13</a:t>
            </a:r>
          </a:p>
        </p:txBody>
      </p:sp>
      <p:graphicFrame>
        <p:nvGraphicFramePr>
          <p:cNvPr id="9" name="Zástupný symbol pro obsah 8">
            <a:extLst>
              <a:ext uri="{FF2B5EF4-FFF2-40B4-BE49-F238E27FC236}">
                <a16:creationId xmlns:a16="http://schemas.microsoft.com/office/drawing/2014/main" id="{3698E48B-2FAC-49AE-B72F-9A1C47444A5B}"/>
              </a:ext>
            </a:extLst>
          </p:cNvPr>
          <p:cNvGraphicFramePr>
            <a:graphicFrameLocks noGrp="1"/>
          </p:cNvGraphicFramePr>
          <p:nvPr>
            <p:ph idx="1"/>
            <p:extLst>
              <p:ext uri="{D42A27DB-BD31-4B8C-83A1-F6EECF244321}">
                <p14:modId xmlns:p14="http://schemas.microsoft.com/office/powerpoint/2010/main" val="3391341640"/>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98289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AB6FE-8490-4558-BBA0-8A2D599164F0}"/>
              </a:ext>
            </a:extLst>
          </p:cNvPr>
          <p:cNvSpPr>
            <a:spLocks noGrp="1"/>
          </p:cNvSpPr>
          <p:nvPr>
            <p:ph type="title"/>
          </p:nvPr>
        </p:nvSpPr>
        <p:spPr>
          <a:xfrm>
            <a:off x="0" y="1123838"/>
            <a:ext cx="3566160" cy="4614022"/>
          </a:xfrm>
        </p:spPr>
        <p:txBody>
          <a:bodyPr/>
          <a:lstStyle/>
          <a:p>
            <a:r>
              <a:rPr lang="cs-CZ" dirty="0"/>
              <a:t>Počet dnů na odpověď</a:t>
            </a:r>
            <a:br>
              <a:rPr lang="cs-CZ" dirty="0"/>
            </a:br>
            <a:r>
              <a:rPr lang="cs-CZ" dirty="0"/>
              <a:t/>
            </a:r>
            <a:br>
              <a:rPr lang="cs-CZ" dirty="0"/>
            </a:br>
            <a:r>
              <a:rPr lang="cs-CZ" sz="3000" dirty="0"/>
              <a:t>JIHOMORAVSKÝ KRAJ</a:t>
            </a:r>
            <a:br>
              <a:rPr lang="cs-CZ" sz="3000" dirty="0"/>
            </a:br>
            <a:r>
              <a:rPr lang="cs-CZ" sz="3000" dirty="0"/>
              <a:t/>
            </a:r>
            <a:br>
              <a:rPr lang="cs-CZ" sz="3000" dirty="0"/>
            </a:br>
            <a:r>
              <a:rPr lang="cs-CZ" sz="3000" dirty="0"/>
              <a:t>5/13</a:t>
            </a:r>
          </a:p>
        </p:txBody>
      </p:sp>
      <p:graphicFrame>
        <p:nvGraphicFramePr>
          <p:cNvPr id="9" name="Zástupný symbol pro obsah 8">
            <a:extLst>
              <a:ext uri="{FF2B5EF4-FFF2-40B4-BE49-F238E27FC236}">
                <a16:creationId xmlns:a16="http://schemas.microsoft.com/office/drawing/2014/main" id="{3698E48B-2FAC-49AE-B72F-9A1C47444A5B}"/>
              </a:ext>
            </a:extLst>
          </p:cNvPr>
          <p:cNvGraphicFramePr>
            <a:graphicFrameLocks noGrp="1"/>
          </p:cNvGraphicFramePr>
          <p:nvPr>
            <p:ph idx="1"/>
            <p:extLst>
              <p:ext uri="{D42A27DB-BD31-4B8C-83A1-F6EECF244321}">
                <p14:modId xmlns:p14="http://schemas.microsoft.com/office/powerpoint/2010/main" val="1971628722"/>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464560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AB6FE-8490-4558-BBA0-8A2D599164F0}"/>
              </a:ext>
            </a:extLst>
          </p:cNvPr>
          <p:cNvSpPr>
            <a:spLocks noGrp="1"/>
          </p:cNvSpPr>
          <p:nvPr>
            <p:ph type="title"/>
          </p:nvPr>
        </p:nvSpPr>
        <p:spPr>
          <a:xfrm>
            <a:off x="0" y="1123838"/>
            <a:ext cx="3566160" cy="4614022"/>
          </a:xfrm>
        </p:spPr>
        <p:txBody>
          <a:bodyPr/>
          <a:lstStyle/>
          <a:p>
            <a:r>
              <a:rPr lang="cs-CZ" dirty="0"/>
              <a:t>Počet dnů na odpověď</a:t>
            </a:r>
            <a:br>
              <a:rPr lang="cs-CZ" dirty="0"/>
            </a:br>
            <a:r>
              <a:rPr lang="cs-CZ" dirty="0"/>
              <a:t/>
            </a:r>
            <a:br>
              <a:rPr lang="cs-CZ" dirty="0"/>
            </a:br>
            <a:r>
              <a:rPr lang="cs-CZ" sz="3000" dirty="0"/>
              <a:t>KRÁLOVÉHRADECKÝ KRAJ</a:t>
            </a:r>
            <a:br>
              <a:rPr lang="cs-CZ" sz="3000" dirty="0"/>
            </a:br>
            <a:r>
              <a:rPr lang="cs-CZ" sz="3000" dirty="0"/>
              <a:t/>
            </a:r>
            <a:br>
              <a:rPr lang="cs-CZ" sz="3000" dirty="0"/>
            </a:br>
            <a:r>
              <a:rPr lang="cs-CZ" sz="3000" dirty="0"/>
              <a:t>6/13</a:t>
            </a:r>
          </a:p>
        </p:txBody>
      </p:sp>
      <p:graphicFrame>
        <p:nvGraphicFramePr>
          <p:cNvPr id="9" name="Zástupný symbol pro obsah 8">
            <a:extLst>
              <a:ext uri="{FF2B5EF4-FFF2-40B4-BE49-F238E27FC236}">
                <a16:creationId xmlns:a16="http://schemas.microsoft.com/office/drawing/2014/main" id="{3698E48B-2FAC-49AE-B72F-9A1C47444A5B}"/>
              </a:ext>
            </a:extLst>
          </p:cNvPr>
          <p:cNvGraphicFramePr>
            <a:graphicFrameLocks noGrp="1"/>
          </p:cNvGraphicFramePr>
          <p:nvPr>
            <p:ph idx="1"/>
            <p:extLst>
              <p:ext uri="{D42A27DB-BD31-4B8C-83A1-F6EECF244321}">
                <p14:modId xmlns:p14="http://schemas.microsoft.com/office/powerpoint/2010/main" val="2465839529"/>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622300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AB6FE-8490-4558-BBA0-8A2D599164F0}"/>
              </a:ext>
            </a:extLst>
          </p:cNvPr>
          <p:cNvSpPr>
            <a:spLocks noGrp="1"/>
          </p:cNvSpPr>
          <p:nvPr>
            <p:ph type="title"/>
          </p:nvPr>
        </p:nvSpPr>
        <p:spPr>
          <a:xfrm>
            <a:off x="0" y="1123838"/>
            <a:ext cx="3566160" cy="4614022"/>
          </a:xfrm>
        </p:spPr>
        <p:txBody>
          <a:bodyPr/>
          <a:lstStyle/>
          <a:p>
            <a:r>
              <a:rPr lang="cs-CZ" dirty="0"/>
              <a:t>Počet dnů na odpověď</a:t>
            </a:r>
            <a:br>
              <a:rPr lang="cs-CZ" dirty="0"/>
            </a:br>
            <a:r>
              <a:rPr lang="cs-CZ" dirty="0"/>
              <a:t/>
            </a:r>
            <a:br>
              <a:rPr lang="cs-CZ" dirty="0"/>
            </a:br>
            <a:r>
              <a:rPr lang="cs-CZ" sz="3000" dirty="0"/>
              <a:t>LIBERECKÝ KRAJ</a:t>
            </a:r>
            <a:br>
              <a:rPr lang="cs-CZ" sz="3000" dirty="0"/>
            </a:br>
            <a:r>
              <a:rPr lang="cs-CZ" sz="3000" dirty="0"/>
              <a:t/>
            </a:r>
            <a:br>
              <a:rPr lang="cs-CZ" sz="3000" dirty="0"/>
            </a:br>
            <a:r>
              <a:rPr lang="cs-CZ" sz="3000" dirty="0"/>
              <a:t>7/13</a:t>
            </a:r>
          </a:p>
        </p:txBody>
      </p:sp>
      <p:graphicFrame>
        <p:nvGraphicFramePr>
          <p:cNvPr id="9" name="Zástupný symbol pro obsah 8">
            <a:extLst>
              <a:ext uri="{FF2B5EF4-FFF2-40B4-BE49-F238E27FC236}">
                <a16:creationId xmlns:a16="http://schemas.microsoft.com/office/drawing/2014/main" id="{3698E48B-2FAC-49AE-B72F-9A1C47444A5B}"/>
              </a:ext>
            </a:extLst>
          </p:cNvPr>
          <p:cNvGraphicFramePr>
            <a:graphicFrameLocks noGrp="1"/>
          </p:cNvGraphicFramePr>
          <p:nvPr>
            <p:ph idx="1"/>
            <p:extLst>
              <p:ext uri="{D42A27DB-BD31-4B8C-83A1-F6EECF244321}">
                <p14:modId xmlns:p14="http://schemas.microsoft.com/office/powerpoint/2010/main" val="3796326037"/>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78559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AB6FE-8490-4558-BBA0-8A2D599164F0}"/>
              </a:ext>
            </a:extLst>
          </p:cNvPr>
          <p:cNvSpPr>
            <a:spLocks noGrp="1"/>
          </p:cNvSpPr>
          <p:nvPr>
            <p:ph type="title"/>
          </p:nvPr>
        </p:nvSpPr>
        <p:spPr>
          <a:xfrm>
            <a:off x="0" y="1123838"/>
            <a:ext cx="3566160" cy="4614022"/>
          </a:xfrm>
        </p:spPr>
        <p:txBody>
          <a:bodyPr/>
          <a:lstStyle/>
          <a:p>
            <a:r>
              <a:rPr lang="cs-CZ" dirty="0"/>
              <a:t>Počet dnů na odpověď</a:t>
            </a:r>
            <a:br>
              <a:rPr lang="cs-CZ" dirty="0"/>
            </a:br>
            <a:r>
              <a:rPr lang="cs-CZ" dirty="0"/>
              <a:t/>
            </a:r>
            <a:br>
              <a:rPr lang="cs-CZ" dirty="0"/>
            </a:br>
            <a:r>
              <a:rPr lang="cs-CZ" sz="3000" dirty="0"/>
              <a:t>OLOMOUCKÝ KRAJ</a:t>
            </a:r>
            <a:br>
              <a:rPr lang="cs-CZ" sz="3000" dirty="0"/>
            </a:br>
            <a:r>
              <a:rPr lang="cs-CZ" sz="3000" dirty="0"/>
              <a:t/>
            </a:r>
            <a:br>
              <a:rPr lang="cs-CZ" sz="3000" dirty="0"/>
            </a:br>
            <a:r>
              <a:rPr lang="cs-CZ" sz="3000" dirty="0"/>
              <a:t>8/13</a:t>
            </a:r>
          </a:p>
        </p:txBody>
      </p:sp>
      <p:graphicFrame>
        <p:nvGraphicFramePr>
          <p:cNvPr id="9" name="Zástupný symbol pro obsah 8">
            <a:extLst>
              <a:ext uri="{FF2B5EF4-FFF2-40B4-BE49-F238E27FC236}">
                <a16:creationId xmlns:a16="http://schemas.microsoft.com/office/drawing/2014/main" id="{3698E48B-2FAC-49AE-B72F-9A1C47444A5B}"/>
              </a:ext>
            </a:extLst>
          </p:cNvPr>
          <p:cNvGraphicFramePr>
            <a:graphicFrameLocks noGrp="1"/>
          </p:cNvGraphicFramePr>
          <p:nvPr>
            <p:ph idx="1"/>
            <p:extLst>
              <p:ext uri="{D42A27DB-BD31-4B8C-83A1-F6EECF244321}">
                <p14:modId xmlns:p14="http://schemas.microsoft.com/office/powerpoint/2010/main" val="2532671575"/>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3374043"/>
      </p:ext>
    </p:extLst>
  </p:cSld>
  <p:clrMapOvr>
    <a:masterClrMapping/>
  </p:clrMapOvr>
</p:sld>
</file>

<file path=ppt/theme/theme1.xml><?xml version="1.0" encoding="utf-8"?>
<a:theme xmlns:a="http://schemas.openxmlformats.org/drawingml/2006/main" name="Rámeček">
  <a:themeElements>
    <a:clrScheme name="Vlastní 10">
      <a:dk1>
        <a:srgbClr val="000000"/>
      </a:dk1>
      <a:lt1>
        <a:srgbClr val="FFFFFF"/>
      </a:lt1>
      <a:dk2>
        <a:srgbClr val="545454"/>
      </a:dk2>
      <a:lt2>
        <a:srgbClr val="BFBFBF"/>
      </a:lt2>
      <a:accent1>
        <a:srgbClr val="002060"/>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Rámeček">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Rámeček">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TM03457475[[fn=Rámeček]]</Template>
  <TotalTime>2506</TotalTime>
  <Words>4526</Words>
  <Application>Microsoft Office PowerPoint</Application>
  <PresentationFormat>Širokoúhlá obrazovka</PresentationFormat>
  <Paragraphs>1630</Paragraphs>
  <Slides>148</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148</vt:i4>
      </vt:variant>
    </vt:vector>
  </HeadingPairs>
  <TitlesOfParts>
    <vt:vector size="151" baseType="lpstr">
      <vt:lpstr>Corbel</vt:lpstr>
      <vt:lpstr>Wingdings 2</vt:lpstr>
      <vt:lpstr>Rámeček</vt:lpstr>
      <vt:lpstr>Vyhodnocení žádostí o informace</vt:lpstr>
      <vt:lpstr>OBSAH</vt:lpstr>
      <vt:lpstr>Vysvětlivky</vt:lpstr>
      <vt:lpstr>1. Vlna </vt:lpstr>
      <vt:lpstr>Kontaktované kraje, školy</vt:lpstr>
      <vt:lpstr>Počet žáků na oslovených školách (z došlých odpovědí)  1/3</vt:lpstr>
      <vt:lpstr>Počet žáků na oslovených školách (z došlých odpovědí)  2/3</vt:lpstr>
      <vt:lpstr>Prezentace aplikace PowerPoint</vt:lpstr>
      <vt:lpstr>Počet uvolněných žáků</vt:lpstr>
      <vt:lpstr>Důvod uvolnění (počítáno podle škol)</vt:lpstr>
      <vt:lpstr>Zdravotní tělesná výchova</vt:lpstr>
      <vt:lpstr>Počet dnů na odpověď</vt:lpstr>
      <vt:lpstr>Počet dnů na odpověď  JIHOMORAVSKÝ KRAJ</vt:lpstr>
      <vt:lpstr>Počet dnů na odpověď  MORAVSKOSLEZSKÝ KRAJ</vt:lpstr>
      <vt:lpstr>Počet dnů na odpověď  OLOMOUCKÝ KRAJ</vt:lpstr>
      <vt:lpstr>Počet dnů na odpověď  PRAHA</vt:lpstr>
      <vt:lpstr>Počet dnů na odpověď  ZLÍNSKÝ KRAJ</vt:lpstr>
      <vt:lpstr>2., 3. vlna</vt:lpstr>
      <vt:lpstr>Kontaktované kraje, školy  1/2</vt:lpstr>
      <vt:lpstr>Kontaktované kraje, školy  2/2</vt:lpstr>
      <vt:lpstr>Počet žáků na oslovených školách (z došlých odpovědí)  1/7</vt:lpstr>
      <vt:lpstr>Počet žáků na oslovených školách (z došlých odpovědí)  2/7</vt:lpstr>
      <vt:lpstr>Prezentace aplikace PowerPoint</vt:lpstr>
      <vt:lpstr>Počet žáků na oslovených školách (z došlých odpovědí)  4/7</vt:lpstr>
      <vt:lpstr>Prezentace aplikace PowerPoint</vt:lpstr>
      <vt:lpstr>Počet žáků na oslovených školách (z došlých odpovědí)  6/7</vt:lpstr>
      <vt:lpstr>Prezentace aplikace PowerPoint</vt:lpstr>
      <vt:lpstr>Počet uvolněných žáků</vt:lpstr>
      <vt:lpstr>Důvod uvolnění (počítáno podle škol)  1/3</vt:lpstr>
      <vt:lpstr>Důvod uvolnění (počítáno podle škol)  2/3</vt:lpstr>
      <vt:lpstr>Důvod uvolnění (počítáno podle škol)  3/3</vt:lpstr>
      <vt:lpstr>Zdravotní tělesná výchova  1/3</vt:lpstr>
      <vt:lpstr>Zdravotní tělesná výchova  2/3</vt:lpstr>
      <vt:lpstr>Zdravotní tělesná výchova  3/3</vt:lpstr>
      <vt:lpstr>Počet dnů na odpověď  1/12</vt:lpstr>
      <vt:lpstr>Počet dnů na odpověď  JIHOČESKÝ KRAJ  2/12</vt:lpstr>
      <vt:lpstr>Počet dnů na odpověď  JIHOMORAVSKÝ KRAJ  3/12</vt:lpstr>
      <vt:lpstr>Počet dnů na odpověď  KARLOVARSKÝ KRAJ  4/12</vt:lpstr>
      <vt:lpstr>Počet dnů na odpověď  LIBERECKÝ KRAJ  5/12</vt:lpstr>
      <vt:lpstr>Počet dnů na odpověď  MORAVSKOSLEZSKÝ KRAJ  6/12</vt:lpstr>
      <vt:lpstr>Počet dnů na odpověď  OLOMOUCKÝ KRAJ  7/12</vt:lpstr>
      <vt:lpstr>Počet dnů na odpověď  PARDUBICKÝ KRAJ  8/12</vt:lpstr>
      <vt:lpstr>Počet dnů na odpověď  PLZEŇSKÝ KRAJ  9/12</vt:lpstr>
      <vt:lpstr>Počet dnů na odpověď  STŘEDOČESKÝ KRAJ  10/12</vt:lpstr>
      <vt:lpstr>Počet dnů na odpověď  VYSOČINA  11/12</vt:lpstr>
      <vt:lpstr>Počet dnů na odpověď  ZLÍNSKÝ KRAJ  12/12</vt:lpstr>
      <vt:lpstr>4. vlna</vt:lpstr>
      <vt:lpstr>Kontaktované kraje, školy</vt:lpstr>
      <vt:lpstr>Počet žáků na oslovených školách (z došlých odpovědí)  1/5</vt:lpstr>
      <vt:lpstr>Počet žáků na oslovených školách (z došlých odpovědí)  2/5</vt:lpstr>
      <vt:lpstr>Prezentace aplikace PowerPoint</vt:lpstr>
      <vt:lpstr>Počet žáků na oslovených školách (z došlých odpovědí)  4/5</vt:lpstr>
      <vt:lpstr>Počet žáků na oslovených školách (z došlých odpovědí)  5/5</vt:lpstr>
      <vt:lpstr>Počet uvolněných žáků</vt:lpstr>
      <vt:lpstr>Důvod uvolnění (počítáno podle škol)  1/6</vt:lpstr>
      <vt:lpstr>Důvod uvolnění (počítáno podle škol)  2/6</vt:lpstr>
      <vt:lpstr>Důvod uvolnění (počítáno podle škol)  3/6</vt:lpstr>
      <vt:lpstr>Důvod uvolnění (počítáno podle škol)  4/6</vt:lpstr>
      <vt:lpstr>Důvod uvolnění (počítáno podle škol)  5/6</vt:lpstr>
      <vt:lpstr>Důvod uvolnění (počítáno podle škol)  6/6</vt:lpstr>
      <vt:lpstr>Zdravotní tělesná výchova  1/4</vt:lpstr>
      <vt:lpstr>Zdravotní tělesná výchova  2/4</vt:lpstr>
      <vt:lpstr>Zdravotní tělesná výchova  3/4</vt:lpstr>
      <vt:lpstr>Zdravotní tělesná výchova  4/4</vt:lpstr>
      <vt:lpstr>Počet dnů na odpověď  1/9</vt:lpstr>
      <vt:lpstr>Počet dnů na odpověď  JIHOČESKÝ KRAJ  2/9</vt:lpstr>
      <vt:lpstr>Počet dnů na odpověď  KRÁLOVÉHRADECKÝ KRAJ  3/9</vt:lpstr>
      <vt:lpstr>Počet dnů na odpověď  PLZEŇSKÝ KRAJ  4/9</vt:lpstr>
      <vt:lpstr>Počet dnů na odpověď  PRAHA  5/9</vt:lpstr>
      <vt:lpstr>Počet dnů na odpověď  STŘEDOČESKÝ KRAJ  6/9</vt:lpstr>
      <vt:lpstr>Počet dnů na odpověď  ÚSTECKÝ KRAJ  7/9</vt:lpstr>
      <vt:lpstr>Počet dnů na odpověď  VYSOČINA  8/9</vt:lpstr>
      <vt:lpstr>Počet dnů na odpověď  ZLÍNSKÝ KRAJ  9/9</vt:lpstr>
      <vt:lpstr>Opakované žádosti</vt:lpstr>
      <vt:lpstr>Kontaktované kraje, školy</vt:lpstr>
      <vt:lpstr>Počet žáků na oslovených školách (z došlých odpovědí)  1/7</vt:lpstr>
      <vt:lpstr>Prezentace aplikace PowerPoint</vt:lpstr>
      <vt:lpstr>Prezentace aplikace PowerPoint</vt:lpstr>
      <vt:lpstr>Prezentace aplikace PowerPoint</vt:lpstr>
      <vt:lpstr>Prezentace aplikace PowerPoint</vt:lpstr>
      <vt:lpstr>Prezentace aplikace PowerPoint</vt:lpstr>
      <vt:lpstr>Počet žáků na oslovených školách (z došlých odpovědí)  7/7</vt:lpstr>
      <vt:lpstr>Počet uvolněných žáků</vt:lpstr>
      <vt:lpstr>Důvod uvolnění (počítáno podle škol)  1/4</vt:lpstr>
      <vt:lpstr>Důvod uvolnění (počítáno podle škol)  2/4</vt:lpstr>
      <vt:lpstr>Důvod uvolnění (počítáno podle škol)  3/4</vt:lpstr>
      <vt:lpstr>Důvod uvolnění (počítáno podle škol)  4/4</vt:lpstr>
      <vt:lpstr>Zdravotní tělesná výchova  1/4</vt:lpstr>
      <vt:lpstr>Zdravotní tělesná výchova  2/4</vt:lpstr>
      <vt:lpstr>Zdravotní tělesná výchova  3/4</vt:lpstr>
      <vt:lpstr>Zdravotní tělesná výchova  4/4</vt:lpstr>
      <vt:lpstr>Počet dnů na odpověď  1/13</vt:lpstr>
      <vt:lpstr>Počet dnů na odpověď  MORAVSKOSLEZSKÝ KRAJ  2/13</vt:lpstr>
      <vt:lpstr>Počet dnů na odpověď  PRAHA  3/13</vt:lpstr>
      <vt:lpstr>Počet dnů na odpověď  JIHOČESKÝ KRAJ  4/13</vt:lpstr>
      <vt:lpstr>Počet dnů na odpověď  JIHOMORAVSKÝ KRAJ  5/13</vt:lpstr>
      <vt:lpstr>Počet dnů na odpověď  KRÁLOVÉHRADECKÝ KRAJ  6/13</vt:lpstr>
      <vt:lpstr>Počet dnů na odpověď  LIBERECKÝ KRAJ  7/13</vt:lpstr>
      <vt:lpstr>Počet dnů na odpověď  OLOMOUCKÝ KRAJ  8/13</vt:lpstr>
      <vt:lpstr>Počet dnů na odpověď  PARDUBICKÝ KRAJ  9/13</vt:lpstr>
      <vt:lpstr>Počet dnů na odpověď  PLZEŇSKÝ KRAJ  10/13</vt:lpstr>
      <vt:lpstr>Počet dnů na odpověď  STŘEDOČESKÝ KRAJ  11/13</vt:lpstr>
      <vt:lpstr>Počet dnů na odpověď  VYSOČINA  12/13</vt:lpstr>
      <vt:lpstr>Počet dnů na odpověď  ZLÍNSKÝ KRAJ  13/13</vt:lpstr>
      <vt:lpstr>Celkové údaje</vt:lpstr>
      <vt:lpstr>Kontaktované kraje, školy  Počet žáků na oslovených školách  1/7</vt:lpstr>
      <vt:lpstr>Prezentace aplikace PowerPoint</vt:lpstr>
      <vt:lpstr>Prezentace aplikace PowerPoint</vt:lpstr>
      <vt:lpstr>Prezentace aplikace PowerPoint</vt:lpstr>
      <vt:lpstr>Prezentace aplikace PowerPoint</vt:lpstr>
      <vt:lpstr>Prezentace aplikace PowerPoint</vt:lpstr>
      <vt:lpstr>Počet žáků na oslovených školách (z došlých odpovědí)  7/7</vt:lpstr>
      <vt:lpstr>Počet uvolněných žáků</vt:lpstr>
      <vt:lpstr>Zdravotní tělesná výchova  1/15</vt:lpstr>
      <vt:lpstr>Zdravotní tělesná výchova  JIHOČESKÝ KRAJ  2/15</vt:lpstr>
      <vt:lpstr>Zdravotní tělesná výchova  JIHOMORAVSKÝ KRAJ  3/15</vt:lpstr>
      <vt:lpstr>Zdravotní tělesná výchova  KARLOVARSKÝ KRAJ  4/15</vt:lpstr>
      <vt:lpstr>Zdravotní tělesná výchova  LIBERECKÝ KRAJ  5/15</vt:lpstr>
      <vt:lpstr>Zdravotní tělesná výchova  MORAVSKOSLEZSKÝ KRAJ  6/15</vt:lpstr>
      <vt:lpstr>Zdravotní tělesná výchova  OLOMOUCKÝ KRAJ  7/15</vt:lpstr>
      <vt:lpstr>Zdravotní tělesná výchova  PARDUBICKÝ KRAJ  8/15</vt:lpstr>
      <vt:lpstr>Zdravotní tělesná výchova  PLZEŇSKÝ KRAJ  9/15</vt:lpstr>
      <vt:lpstr>Zdravotní tělesná výchova  STŘEDOČESKÝ KRAJ  10/15</vt:lpstr>
      <vt:lpstr>Zdravotní tělesná výchova  ZLÍNSKÝ KRAJ  11/15</vt:lpstr>
      <vt:lpstr>Zdravotní tělesná výchova  PRAHA  12/15</vt:lpstr>
      <vt:lpstr>Zdravotní tělesná výchova  KRÁLOVÉHRADECKÝ KRAJ  13/15</vt:lpstr>
      <vt:lpstr>Zdravotní tělesná výchova  ÚSTECKÝ KRAJ  14/15</vt:lpstr>
      <vt:lpstr>Zdravotní tělesná výchova  VYSOČINA  15/15</vt:lpstr>
      <vt:lpstr>Počet dnů na odpověď  CELKOVĚ  1/3</vt:lpstr>
      <vt:lpstr>Počet dnů na odpověď  CELKOVĚ  2/3</vt:lpstr>
      <vt:lpstr>Počet dnů na odpověď  CELKOVĚ  3/3</vt:lpstr>
      <vt:lpstr>Počet dnů na odpověď  CELKOVĚ  seřazeno od největšího k nejmenšímu  1/2</vt:lpstr>
      <vt:lpstr>Počet dnů na odpověď  CELKOVĚ  seřazeno od největšího k nejmenšímu  2/2</vt:lpstr>
      <vt:lpstr>Počet dnů na odpověď  1/14  JIHOMORAVSKÝ KRAJ</vt:lpstr>
      <vt:lpstr>Počet dnů na odpověď  2/14  MORAVSKOSLEZSKÝ KRAJ</vt:lpstr>
      <vt:lpstr>Počet dnů na odpověď  3/14  OLOMOUCKÝ KRAJ</vt:lpstr>
      <vt:lpstr>Počet dnů na odpověď  4/14  PRAHA</vt:lpstr>
      <vt:lpstr>Počet dnů na odpověď  5/14  ZLÍNSKÝ KRAJ</vt:lpstr>
      <vt:lpstr>Počet dnů na odpověď  6/14  JIHOČESKÝ KRAJ</vt:lpstr>
      <vt:lpstr>Počet dnů na odpověď  7/14  KARLOVARSKÝ KRAJ</vt:lpstr>
      <vt:lpstr>Počet dnů na odpověď  8/14  LIBERECKÝ KRAJ</vt:lpstr>
      <vt:lpstr>Počet dnů na odpověď  9/14  PARDUBICKÝ KRAJ</vt:lpstr>
      <vt:lpstr>Počet dnů na odpověď  10/14  PLZEŇSKÝ KRAJ</vt:lpstr>
      <vt:lpstr>Počet dnů na odpověď  11/14  STŘEDOČESKÝ KRAJ</vt:lpstr>
      <vt:lpstr>Počet dnů na odpověď  12/14  VYSOČINA</vt:lpstr>
      <vt:lpstr>Počet dnů na odpověď  13/14  KRÁLOVÉHRADECKÝ KRAJ</vt:lpstr>
      <vt:lpstr>Počet dnů na odpověď  14/14  ÚSTECKÝ KRAJ</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Vyhodnocení žádostí o informace</dc:title>
  <dc:creator>Lucie J</dc:creator>
  <cp:lastModifiedBy>Ondřej Ješina</cp:lastModifiedBy>
  <cp:revision>163</cp:revision>
  <dcterms:created xsi:type="dcterms:W3CDTF">2017-07-13T16:08:12Z</dcterms:created>
  <dcterms:modified xsi:type="dcterms:W3CDTF">2018-03-07T17:44:24Z</dcterms:modified>
</cp:coreProperties>
</file>